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0" r:id="rId1"/>
  </p:sldMasterIdLst>
  <p:notesMasterIdLst>
    <p:notesMasterId r:id="rId47"/>
  </p:notesMasterIdLst>
  <p:sldIdLst>
    <p:sldId id="256" r:id="rId2"/>
    <p:sldId id="292" r:id="rId3"/>
    <p:sldId id="273" r:id="rId4"/>
    <p:sldId id="293" r:id="rId5"/>
    <p:sldId id="320" r:id="rId6"/>
    <p:sldId id="286" r:id="rId7"/>
    <p:sldId id="274" r:id="rId8"/>
    <p:sldId id="295" r:id="rId9"/>
    <p:sldId id="277" r:id="rId10"/>
    <p:sldId id="279" r:id="rId11"/>
    <p:sldId id="296" r:id="rId12"/>
    <p:sldId id="281" r:id="rId13"/>
    <p:sldId id="258" r:id="rId14"/>
    <p:sldId id="299" r:id="rId15"/>
    <p:sldId id="291" r:id="rId16"/>
    <p:sldId id="300" r:id="rId17"/>
    <p:sldId id="288" r:id="rId18"/>
    <p:sldId id="301" r:id="rId19"/>
    <p:sldId id="289" r:id="rId20"/>
    <p:sldId id="302" r:id="rId21"/>
    <p:sldId id="276" r:id="rId22"/>
    <p:sldId id="297" r:id="rId23"/>
    <p:sldId id="283" r:id="rId24"/>
    <p:sldId id="262" r:id="rId25"/>
    <p:sldId id="264" r:id="rId26"/>
    <p:sldId id="268" r:id="rId27"/>
    <p:sldId id="270" r:id="rId28"/>
    <p:sldId id="287" r:id="rId29"/>
    <p:sldId id="303" r:id="rId30"/>
    <p:sldId id="304" r:id="rId31"/>
    <p:sldId id="305" r:id="rId32"/>
    <p:sldId id="306" r:id="rId33"/>
    <p:sldId id="307" r:id="rId34"/>
    <p:sldId id="308" r:id="rId35"/>
    <p:sldId id="312" r:id="rId36"/>
    <p:sldId id="313" r:id="rId37"/>
    <p:sldId id="314" r:id="rId38"/>
    <p:sldId id="309" r:id="rId39"/>
    <p:sldId id="315" r:id="rId40"/>
    <p:sldId id="310" r:id="rId41"/>
    <p:sldId id="316" r:id="rId42"/>
    <p:sldId id="317" r:id="rId43"/>
    <p:sldId id="318" r:id="rId44"/>
    <p:sldId id="319" r:id="rId45"/>
    <p:sldId id="311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72D1E-C917-42F0-990B-95095D57788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E3495-B3BE-4CA0-BFF9-DAB7C8EA9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2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3495-B3BE-4CA0-BFF9-DAB7C8EA9A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2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Дети с синдромом </a:t>
            </a:r>
            <a:r>
              <a:rPr lang="ru-RU" dirty="0" err="1" smtClean="0"/>
              <a:t>Аспергера</a:t>
            </a:r>
            <a:r>
              <a:rPr lang="ru-RU" dirty="0" smtClean="0"/>
              <a:t> демонстрируют неспособность понимания комплекса правил социального взаимодействия: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3495-B3BE-4CA0-BFF9-DAB7C8EA9A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4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3495-B3BE-4CA0-BFF9-DAB7C8EA9A8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1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8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6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17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7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32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5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0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3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8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7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7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7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6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CB4E-120F-42B2-956A-0CB8A3D4355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BB4C7A-5F5E-45B2-AACC-E3F43383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8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Аутизм: синдром </a:t>
            </a:r>
            <a:r>
              <a:rPr lang="ru-RU" dirty="0" err="1" smtClean="0"/>
              <a:t>Аспергера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862317"/>
            <a:ext cx="8825658" cy="212905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877"/>
          </a:xfrm>
        </p:spPr>
        <p:txBody>
          <a:bodyPr>
            <a:noAutofit/>
          </a:bodyPr>
          <a:lstStyle/>
          <a:p>
            <a:r>
              <a:rPr lang="ru-RU" sz="2800" dirty="0" smtClean="0"/>
              <a:t>Трудности репрезентации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2071"/>
            <a:ext cx="10515600" cy="478489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Дефицит образа представления – чтобы замыслить что –либо, это необходимо представить себе перед глазами, представить, то чего нет в </a:t>
            </a:r>
            <a:r>
              <a:rPr lang="ru-RU" dirty="0" smtClean="0"/>
              <a:t>голове; ребенку </a:t>
            </a:r>
            <a:r>
              <a:rPr lang="ru-RU" dirty="0" smtClean="0"/>
              <a:t>с синдромом </a:t>
            </a:r>
            <a:r>
              <a:rPr lang="ru-RU" dirty="0" err="1" smtClean="0"/>
              <a:t>Аспергера</a:t>
            </a:r>
            <a:r>
              <a:rPr lang="ru-RU" dirty="0" smtClean="0"/>
              <a:t> </a:t>
            </a:r>
            <a:r>
              <a:rPr lang="ru-RU" dirty="0" smtClean="0"/>
              <a:t> это недоступно </a:t>
            </a:r>
            <a:r>
              <a:rPr lang="ru-RU" dirty="0" smtClean="0"/>
              <a:t>без зрительной опоры;</a:t>
            </a:r>
          </a:p>
          <a:p>
            <a:pPr algn="just"/>
            <a:r>
              <a:rPr lang="ru-RU" dirty="0" smtClean="0"/>
              <a:t>Наиболее </a:t>
            </a:r>
            <a:r>
              <a:rPr lang="ru-RU" dirty="0" smtClean="0"/>
              <a:t>трудным является </a:t>
            </a:r>
            <a:r>
              <a:rPr lang="ru-RU" dirty="0" smtClean="0"/>
              <a:t>представления о мыслях и чувствах других людей и свои собственные (не может описать что он сможет в какой-либо ситуации);</a:t>
            </a:r>
          </a:p>
          <a:p>
            <a:pPr algn="just"/>
            <a:r>
              <a:rPr lang="ru-RU" dirty="0" smtClean="0"/>
              <a:t>«Невозможно </a:t>
            </a:r>
            <a:r>
              <a:rPr lang="ru-RU" dirty="0" smtClean="0"/>
              <a:t>представить представление другого человека»</a:t>
            </a:r>
          </a:p>
          <a:p>
            <a:pPr algn="just"/>
            <a:r>
              <a:rPr lang="ru-RU" dirty="0" smtClean="0"/>
              <a:t>Ребенку трудно передавать и объяснять чувства и поведение персонажей при пересказе, рассказа, даже по визуальным картинкам («Цапля и лягушки»), почему они так поступили. На вопрос: «что больше всего любит делать мама?», могут ответить: – мыть посуду, потому что, она постоянно это делает. </a:t>
            </a:r>
          </a:p>
        </p:txBody>
      </p:sp>
    </p:spTree>
    <p:extLst>
      <p:ext uri="{BB962C8B-B14F-4D97-AF65-F5344CB8AC3E}">
        <p14:creationId xmlns:p14="http://schemas.microsoft.com/office/powerpoint/2010/main" val="242657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59391"/>
          </a:xfrm>
        </p:spPr>
        <p:txBody>
          <a:bodyPr>
            <a:noAutofit/>
          </a:bodyPr>
          <a:lstStyle/>
          <a:p>
            <a:r>
              <a:rPr lang="ru-RU" sz="2000" dirty="0"/>
              <a:t>Эксперимент Салли-Энн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82" y="1133475"/>
            <a:ext cx="3158074" cy="4908550"/>
          </a:xfrm>
        </p:spPr>
      </p:pic>
    </p:spTree>
    <p:extLst>
      <p:ext uri="{BB962C8B-B14F-4D97-AF65-F5344CB8AC3E}">
        <p14:creationId xmlns:p14="http://schemas.microsoft.com/office/powerpoint/2010/main" val="128922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57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Особенности детей с синдромом </a:t>
            </a:r>
            <a:r>
              <a:rPr lang="ru-RU" sz="2800" b="1" dirty="0" err="1"/>
              <a:t>Аспергера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8866"/>
            <a:ext cx="10515600" cy="535809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признаки </a:t>
            </a:r>
            <a:r>
              <a:rPr lang="ru-RU" dirty="0"/>
              <a:t>становятся заметными к 2-3 </a:t>
            </a:r>
            <a:r>
              <a:rPr lang="ru-RU" dirty="0" smtClean="0"/>
              <a:t>годам;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младенческом возрасте </a:t>
            </a:r>
            <a:r>
              <a:rPr lang="ru-RU" dirty="0" smtClean="0"/>
              <a:t>проявляться: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повышенным спокойствием ребенка или, напротив, </a:t>
            </a:r>
            <a:r>
              <a:rPr lang="ru-RU" dirty="0" smtClean="0"/>
              <a:t>раздражительностью;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подвижностью, нарушением сна (затрудненным засыпанием, частыми пробуждениями, чувствительным сном и пр.), избирательностью в питании. </a:t>
            </a:r>
          </a:p>
          <a:p>
            <a:pPr algn="just"/>
            <a:r>
              <a:rPr lang="ru-RU" dirty="0"/>
              <a:t>Рано проявляются </a:t>
            </a:r>
            <a:r>
              <a:rPr lang="ru-RU" dirty="0" smtClean="0"/>
              <a:t>нарушения общения: </a:t>
            </a:r>
            <a:r>
              <a:rPr lang="ru-RU" dirty="0"/>
              <a:t>д</a:t>
            </a:r>
            <a:r>
              <a:rPr lang="ru-RU" dirty="0" smtClean="0"/>
              <a:t>ети</a:t>
            </a:r>
            <a:r>
              <a:rPr lang="ru-RU" dirty="0"/>
              <a:t>, посещающие детский сад, с трудом расстаются с родителями, плохо адаптируются к новым условиям, не играют с другими детьми, не вступают в дружеские отношения, предпочитая держаться обособленно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Наибольшие сложности ребенок  испытывает при общении со своими сверстниками, предпочитая общество взрослых или детей младшего возраста. </a:t>
            </a:r>
            <a:endParaRPr lang="ru-RU" dirty="0" smtClean="0"/>
          </a:p>
          <a:p>
            <a:pPr algn="just"/>
            <a:r>
              <a:rPr lang="ru-RU" dirty="0" smtClean="0"/>
              <a:t>Во </a:t>
            </a:r>
            <a:r>
              <a:rPr lang="ru-RU" dirty="0"/>
              <a:t>время взаимодействия с другими детьми (совместных игр, решения задач) ребенок старается навязать окружающим свои правила, не идет на компромисс, не может сотрудничать, не принимает чужие идеи. В свою очередь, детский коллектив также начинает отторгать такого ребенка, что приводит еще большей социальной изоляции детей.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53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9150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Нарушения </a:t>
            </a:r>
            <a:r>
              <a:rPr lang="ru-RU" sz="1800" dirty="0"/>
              <a:t>в социальном взаимодействии.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4276"/>
            <a:ext cx="10680510" cy="541268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Отсутствие </a:t>
            </a:r>
            <a:r>
              <a:rPr lang="ru-RU" dirty="0"/>
              <a:t>демонстрируемой </a:t>
            </a:r>
            <a:r>
              <a:rPr lang="ru-RU" dirty="0" err="1" smtClean="0"/>
              <a:t>эмпатии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algn="just"/>
            <a:r>
              <a:rPr lang="ru-RU" dirty="0" err="1" smtClean="0"/>
              <a:t>эгоцентричность</a:t>
            </a:r>
            <a:r>
              <a:rPr lang="ru-RU" dirty="0" smtClean="0"/>
              <a:t>, черствость, эмоциональная холодность, бестактность, </a:t>
            </a:r>
            <a:r>
              <a:rPr lang="ru-RU" dirty="0" err="1" smtClean="0"/>
              <a:t>непрогнозируемость</a:t>
            </a:r>
            <a:r>
              <a:rPr lang="ru-RU" dirty="0" smtClean="0"/>
              <a:t> </a:t>
            </a:r>
            <a:r>
              <a:rPr lang="ru-RU" dirty="0"/>
              <a:t>в своем поведении. </a:t>
            </a:r>
            <a:endParaRPr lang="ru-RU" dirty="0" smtClean="0"/>
          </a:p>
          <a:p>
            <a:pPr algn="just"/>
            <a:r>
              <a:rPr lang="ru-RU" dirty="0" smtClean="0"/>
              <a:t>плохо </a:t>
            </a:r>
            <a:r>
              <a:rPr lang="ru-RU" dirty="0"/>
              <a:t>переносят прикосновения других </a:t>
            </a:r>
            <a:r>
              <a:rPr lang="ru-RU" dirty="0" smtClean="0"/>
              <a:t>людей;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практически не смотрят в глаза </a:t>
            </a:r>
            <a:r>
              <a:rPr lang="ru-RU" dirty="0" smtClean="0"/>
              <a:t>собеседнику; </a:t>
            </a:r>
          </a:p>
          <a:p>
            <a:pPr algn="just"/>
            <a:r>
              <a:rPr lang="ru-RU" dirty="0" smtClean="0"/>
              <a:t>«</a:t>
            </a:r>
            <a:r>
              <a:rPr lang="ru-RU" dirty="0"/>
              <a:t>активный, но странный</a:t>
            </a:r>
            <a:r>
              <a:rPr lang="ru-RU" dirty="0" smtClean="0"/>
              <a:t>»;</a:t>
            </a:r>
            <a:endParaRPr lang="ru-RU" dirty="0" smtClean="0"/>
          </a:p>
          <a:p>
            <a:pPr algn="just"/>
            <a:r>
              <a:rPr lang="ru-RU" dirty="0" smtClean="0"/>
              <a:t>говорят </a:t>
            </a:r>
            <a:r>
              <a:rPr lang="ru-RU" dirty="0"/>
              <a:t>каким-то ненатуральным, неестественным голосом, речь отличается </a:t>
            </a:r>
            <a:r>
              <a:rPr lang="ru-RU" dirty="0" smtClean="0"/>
              <a:t>монотонностью;</a:t>
            </a:r>
            <a:endParaRPr lang="ru-RU" dirty="0"/>
          </a:p>
          <a:p>
            <a:pPr algn="just"/>
            <a:r>
              <a:rPr lang="ru-RU" dirty="0" smtClean="0"/>
              <a:t>селективный </a:t>
            </a:r>
            <a:r>
              <a:rPr lang="ru-RU" dirty="0" err="1" smtClean="0"/>
              <a:t>мутизм</a:t>
            </a:r>
            <a:r>
              <a:rPr lang="ru-RU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Телодвижения</a:t>
            </a:r>
            <a:r>
              <a:rPr lang="ru-RU" dirty="0"/>
              <a:t>, мимика часто являются неподходящими для данной ситуации;</a:t>
            </a:r>
          </a:p>
          <a:p>
            <a:pPr algn="just"/>
            <a:r>
              <a:rPr lang="ru-RU" dirty="0"/>
              <a:t>«маленький профессор», «взрослый» стиль речи и педантичность;</a:t>
            </a:r>
          </a:p>
          <a:p>
            <a:pPr algn="just"/>
            <a:r>
              <a:rPr lang="ru-RU" dirty="0"/>
              <a:t>не понимают шуток, иронии и метафор.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36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04801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Рекомендации в школе: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14401"/>
            <a:ext cx="10759490" cy="51269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Защищать ребенка от забияк и любителей </a:t>
            </a:r>
            <a:r>
              <a:rPr lang="ru-RU" dirty="0" smtClean="0"/>
              <a:t>подразнить.</a:t>
            </a:r>
          </a:p>
          <a:p>
            <a:pPr algn="just"/>
            <a:r>
              <a:rPr lang="ru-RU" dirty="0" smtClean="0"/>
              <a:t>Хвалите </a:t>
            </a:r>
            <a:r>
              <a:rPr lang="ru-RU" dirty="0"/>
              <a:t>ребят, когда они относятся к своему аутичному однокласснику с сочувствием. Эти меры могут предотвратить превращение ребенка в «козла отпущения» и в то же время они помогут развивать сочувствие и терпимость в </a:t>
            </a:r>
            <a:r>
              <a:rPr lang="ru-RU" dirty="0" smtClean="0"/>
              <a:t>других </a:t>
            </a:r>
            <a:r>
              <a:rPr lang="ru-RU" dirty="0"/>
              <a:t>детях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Подчёркивать </a:t>
            </a:r>
            <a:r>
              <a:rPr lang="ru-RU" dirty="0"/>
              <a:t>их способности и умения, создавая учебные ситуации, в которых смогут проявиться их ценные в глазах сверстников качества, такие, как хороший словарный запас, техника чтения, хорошая память и т.д., что вызовет их принятие одноклассниками.</a:t>
            </a:r>
          </a:p>
          <a:p>
            <a:pPr algn="just"/>
            <a:r>
              <a:rPr lang="ru-RU" dirty="0"/>
              <a:t>Большинство детей с синдромом </a:t>
            </a:r>
            <a:r>
              <a:rPr lang="ru-RU" dirty="0" err="1"/>
              <a:t>Аспергера</a:t>
            </a:r>
            <a:r>
              <a:rPr lang="ru-RU" dirty="0"/>
              <a:t> хотят иметь друзей, но просто не знают, как общаться. Их нужно учить, как реагировать на социальные </a:t>
            </a:r>
            <a:r>
              <a:rPr lang="ru-RU" dirty="0" smtClean="0"/>
              <a:t>сигналы, </a:t>
            </a:r>
            <a:r>
              <a:rPr lang="ru-RU" dirty="0"/>
              <a:t>у них должен быть запас ответов (реакций), которые они могли бы использовать в разных ситуациях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Они должны знать, что, как и когда говорить. Очень эффективным будет прорабатывание модели двустороннего взаимодействия в ролевой игре. Умение этих детей правильно разбираться в той или иной социальной ситуации улучшается после того, как их научат правилам, которые другие дети «схватывают» интуитивно. </a:t>
            </a:r>
          </a:p>
          <a:p>
            <a:pPr algn="just"/>
            <a:r>
              <a:rPr lang="ru-RU" dirty="0"/>
              <a:t>Один, уже взрослый, человек с синдромом </a:t>
            </a:r>
            <a:r>
              <a:rPr lang="ru-RU" dirty="0" err="1"/>
              <a:t>Аспергера</a:t>
            </a:r>
            <a:r>
              <a:rPr lang="ru-RU" dirty="0"/>
              <a:t> заметил, что он учился «подражать человеческому поведению». Профессор колледжа (тоже с синдромом </a:t>
            </a:r>
            <a:r>
              <a:rPr lang="ru-RU" dirty="0" err="1"/>
              <a:t>Аспергера</a:t>
            </a:r>
            <a:r>
              <a:rPr lang="ru-RU" dirty="0"/>
              <a:t>) отметила, что в своих поисках понимания человеческих взаимоотношений она «чувствовала себя антропологом с Марса»;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66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86687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Потребность в однообразии.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96287"/>
            <a:ext cx="10895967" cy="504507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тяжело </a:t>
            </a:r>
            <a:r>
              <a:rPr lang="ru-RU" dirty="0"/>
              <a:t>переносят даже незначительные перемены;</a:t>
            </a:r>
          </a:p>
          <a:p>
            <a:pPr algn="just"/>
            <a:r>
              <a:rPr lang="ru-RU" dirty="0"/>
              <a:t>очень чувствительны к стрессовым факторам окружающей среды и время от времени погружаются в стереотипные действия;</a:t>
            </a:r>
          </a:p>
          <a:p>
            <a:pPr algn="just"/>
            <a:r>
              <a:rPr lang="ru-RU" dirty="0"/>
              <a:t> тревожны, их сильно и навязчиво беспокоят ситуации неопределенности, когда они не знают, чего можно ожидать;</a:t>
            </a:r>
          </a:p>
          <a:p>
            <a:pPr algn="just"/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Стресс</a:t>
            </a:r>
            <a:r>
              <a:rPr lang="ru-RU" dirty="0"/>
              <a:t>, утомление и сенсорная перегрузка легко выводят их из равновесия.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Ограниченный круг интересов</a:t>
            </a:r>
            <a:r>
              <a:rPr lang="ru-RU" dirty="0"/>
              <a:t>: </a:t>
            </a:r>
            <a:r>
              <a:rPr lang="ru-RU" dirty="0" smtClean="0"/>
              <a:t>сверхценные увлечения. </a:t>
            </a:r>
            <a:endParaRPr lang="ru-RU" dirty="0"/>
          </a:p>
          <a:p>
            <a:pPr algn="just"/>
            <a:r>
              <a:rPr lang="ru-RU" dirty="0" smtClean="0"/>
              <a:t>Могут неустанно задавать </a:t>
            </a:r>
            <a:r>
              <a:rPr lang="ru-RU" dirty="0"/>
              <a:t>без конца одни и те же вопросы по интересующей их </a:t>
            </a:r>
            <a:r>
              <a:rPr lang="ru-RU" dirty="0" smtClean="0"/>
              <a:t>теме.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57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0033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Рекомендации в школе: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09935"/>
            <a:ext cx="10472887" cy="50314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Жизнь в классе ребенка с синдромом </a:t>
            </a:r>
            <a:r>
              <a:rPr lang="ru-RU" dirty="0" err="1"/>
              <a:t>Аспергера</a:t>
            </a:r>
            <a:r>
              <a:rPr lang="ru-RU" dirty="0"/>
              <a:t> должна быть подчинена установленным извне рамкам, хорошо структурирована, что может существенно увеличить учебную продуктивность ребенка:</a:t>
            </a:r>
          </a:p>
          <a:p>
            <a:pPr algn="just"/>
            <a:r>
              <a:rPr lang="ru-RU" dirty="0"/>
              <a:t> ясные и понятные правила, крупные задания следует разделять на небольшие;</a:t>
            </a:r>
          </a:p>
          <a:p>
            <a:pPr algn="just"/>
            <a:r>
              <a:rPr lang="ru-RU" dirty="0"/>
              <a:t> учителю следует постоянно корректировать деятельность ребенка и реагировать на ошибки и удачи;</a:t>
            </a:r>
          </a:p>
          <a:p>
            <a:pPr algn="just"/>
            <a:r>
              <a:rPr lang="ru-RU" dirty="0"/>
              <a:t> время урока должно быть четко распланировано. </a:t>
            </a:r>
          </a:p>
          <a:p>
            <a:pPr algn="just"/>
            <a:r>
              <a:rPr lang="ru-RU" dirty="0"/>
              <a:t>классная работа, не завершенная в определенное время, может быть продолжена в другое время (например, на перемене или во время, отведенное на занятия его специфическим интересами</a:t>
            </a:r>
            <a:r>
              <a:rPr lang="ru-RU" dirty="0" smtClean="0"/>
              <a:t>).</a:t>
            </a:r>
          </a:p>
          <a:p>
            <a:pPr algn="just"/>
            <a:r>
              <a:rPr lang="ru-RU" dirty="0"/>
              <a:t>Дети с синдромом </a:t>
            </a:r>
            <a:r>
              <a:rPr lang="ru-RU" dirty="0" err="1"/>
              <a:t>Аспергера</a:t>
            </a:r>
            <a:r>
              <a:rPr lang="ru-RU" dirty="0"/>
              <a:t> иногда могут быть очень упрямыми; к ним необходимо предъявлять четкие требования, возможно, стоит ввести специальную </a:t>
            </a:r>
            <a:r>
              <a:rPr lang="ru-RU" b="1" dirty="0"/>
              <a:t>Программу поощрения </a:t>
            </a:r>
            <a:r>
              <a:rPr lang="ru-RU" dirty="0"/>
              <a:t>- это учит их тому, что следование правилам ведет к положительным результатам (программа такого типа побуждает ребенка быть продуктивным, что, в свою очередь, повышает самооценку ребенка и снижает уровень стресса, поскольку ребенок видит, что он многое может).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27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7631"/>
          </a:xfrm>
        </p:spPr>
        <p:txBody>
          <a:bodyPr>
            <a:noAutofit/>
          </a:bodyPr>
          <a:lstStyle/>
          <a:p>
            <a:r>
              <a:rPr lang="ru-RU" sz="1800" dirty="0"/>
              <a:t>Эмоциональная ранимость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37231"/>
            <a:ext cx="10486535" cy="500413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не </a:t>
            </a:r>
            <a:r>
              <a:rPr lang="ru-RU" dirty="0"/>
              <a:t>хватает эмоциональных ресурсов, чтобы справляться со всеми требованиями, предъявляемыми к ученикам в классе. </a:t>
            </a:r>
            <a:endParaRPr lang="ru-RU" dirty="0" smtClean="0"/>
          </a:p>
          <a:p>
            <a:pPr algn="just"/>
            <a:r>
              <a:rPr lang="ru-RU" dirty="0" smtClean="0"/>
              <a:t>Из-за </a:t>
            </a:r>
            <a:r>
              <a:rPr lang="ru-RU" dirty="0"/>
              <a:t>своей «негибкости» они легко впадают в состояние стресса. Самооценка у них часто низкая, они самокритичны и тяжело переживают, когда совершают ошибки. </a:t>
            </a:r>
            <a:endParaRPr lang="ru-RU" dirty="0" smtClean="0"/>
          </a:p>
          <a:p>
            <a:pPr algn="just"/>
            <a:r>
              <a:rPr lang="ru-RU" dirty="0" smtClean="0"/>
              <a:t>Гневные </a:t>
            </a:r>
            <a:r>
              <a:rPr lang="ru-RU" dirty="0"/>
              <a:t>реакции, вспышки раздражения обычно возникают как ответ на стрессовую ситуацию. </a:t>
            </a:r>
            <a:endParaRPr lang="ru-RU" dirty="0" smtClean="0"/>
          </a:p>
          <a:p>
            <a:pPr algn="just"/>
            <a:r>
              <a:rPr lang="ru-RU" dirty="0"/>
              <a:t>Л</a:t>
            </a:r>
            <a:r>
              <a:rPr lang="ru-RU" dirty="0" smtClean="0"/>
              <a:t>егко </a:t>
            </a:r>
            <a:r>
              <a:rPr lang="ru-RU" dirty="0"/>
              <a:t>выходят из </a:t>
            </a:r>
            <a:r>
              <a:rPr lang="ru-RU" dirty="0" smtClean="0"/>
              <a:t>себя (</a:t>
            </a:r>
            <a:r>
              <a:rPr lang="ru-RU" dirty="0"/>
              <a:t>редко бывают </a:t>
            </a:r>
            <a:r>
              <a:rPr lang="ru-RU" dirty="0" smtClean="0"/>
              <a:t>спокойными), </a:t>
            </a:r>
            <a:r>
              <a:rPr lang="ru-RU" dirty="0"/>
              <a:t>когда вещи оказываются совсем не такими, какими с их точки зрения они должны быть. </a:t>
            </a:r>
            <a:endParaRPr lang="ru-RU" dirty="0" smtClean="0"/>
          </a:p>
          <a:p>
            <a:pPr algn="just"/>
            <a:r>
              <a:rPr lang="ru-RU" dirty="0" smtClean="0"/>
              <a:t>Взаимодействовать </a:t>
            </a:r>
            <a:r>
              <a:rPr lang="ru-RU" dirty="0"/>
              <a:t>с людьми и справляться с обычными для нас требованиями повседневной жизни для них равносильно подвигам Геракла, которые им приходится совершать ежедневно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ребенок </a:t>
            </a:r>
            <a:r>
              <a:rPr lang="ru-RU" dirty="0" smtClean="0"/>
              <a:t>не </a:t>
            </a:r>
            <a:r>
              <a:rPr lang="ru-RU" dirty="0"/>
              <a:t>осознает, что он во власти уныния и депрессии. </a:t>
            </a:r>
          </a:p>
        </p:txBody>
      </p:sp>
    </p:spTree>
    <p:extLst>
      <p:ext uri="{BB962C8B-B14F-4D97-AF65-F5344CB8AC3E}">
        <p14:creationId xmlns:p14="http://schemas.microsoft.com/office/powerpoint/2010/main" val="197932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139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Рекомендации в школе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23583"/>
            <a:ext cx="10841376" cy="501778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Следует обеспечить предсказуемую и безопасную среду;</a:t>
            </a:r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dirty="0"/>
              <a:t>Минимизировать по возможности переходы из класса в класс, проводить занятия в одном классе.</a:t>
            </a:r>
          </a:p>
          <a:p>
            <a:pPr algn="just"/>
            <a:r>
              <a:rPr lang="ru-RU" dirty="0"/>
              <a:t>Поддерживать четко установленный режим дня: ребенок должен понимать распорядок дня, знать, что его ожидает, чтобы быть в состоянии сконцентрироваться на текущем задании;</a:t>
            </a:r>
          </a:p>
          <a:p>
            <a:pPr algn="just"/>
            <a:r>
              <a:rPr lang="ru-RU" dirty="0"/>
              <a:t>Избегать неожиданностей, «сюрпризов»: основательно готовить ребенка к непривычным видам деятельности, к изменениям в расписании, вообще, к любым переменам в повседневной жизни, какими бы малыми они не казались;</a:t>
            </a:r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dirty="0"/>
              <a:t>Снимать страх неизвестности, информируя ребенка заранее</a:t>
            </a:r>
            <a:br>
              <a:rPr lang="ru-RU" dirty="0"/>
            </a:br>
            <a:r>
              <a:rPr lang="ru-RU" dirty="0"/>
              <a:t>о предстоящей встрече (с новой школой, учительницей, новым классом и т.д.), причем, после информирования лучше как можно скорее эту встречу провести для того, чтобы избежать избыточного волнения.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72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37" y="609601"/>
            <a:ext cx="8596668" cy="427630"/>
          </a:xfrm>
        </p:spPr>
        <p:txBody>
          <a:bodyPr>
            <a:noAutofit/>
          </a:bodyPr>
          <a:lstStyle/>
          <a:p>
            <a:r>
              <a:rPr lang="ru-RU" sz="2000" dirty="0"/>
              <a:t>Нарушение координации движений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14651"/>
            <a:ext cx="10363705" cy="48267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моторная </a:t>
            </a:r>
            <a:r>
              <a:rPr lang="ru-RU" dirty="0"/>
              <a:t>неловкость; скованная неуклюжая походка, они неуспешны в играх, требующих нормальных двигательных навыков; </a:t>
            </a:r>
          </a:p>
          <a:p>
            <a:pPr algn="just"/>
            <a:r>
              <a:rPr lang="ru-RU" dirty="0"/>
              <a:t>испытывают дефицит мелкой моторики, что может быть причиной проблем с чистописанием, медленной скорости письма и отсутствия способности к рисованию;</a:t>
            </a:r>
          </a:p>
          <a:p>
            <a:pPr algn="just"/>
            <a:r>
              <a:rPr lang="ru-RU" dirty="0" smtClean="0"/>
              <a:t>отставание </a:t>
            </a:r>
            <a:r>
              <a:rPr lang="ru-RU" dirty="0"/>
              <a:t>в развитии навыков, требующих ловкости, таких как езда на велосипеде или открывание коробок;</a:t>
            </a:r>
          </a:p>
          <a:p>
            <a:pPr algn="just"/>
            <a:r>
              <a:rPr lang="ru-RU" dirty="0"/>
              <a:t>проблемы с </a:t>
            </a:r>
            <a:r>
              <a:rPr lang="ru-RU" dirty="0" err="1"/>
              <a:t>проприорецепцией</a:t>
            </a:r>
            <a:r>
              <a:rPr lang="ru-RU" dirty="0"/>
              <a:t> (ощущением положения тела</a:t>
            </a:r>
            <a:r>
              <a:rPr lang="ru-RU" dirty="0" smtClean="0"/>
              <a:t>); 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апраксии (неумение совершать стандартную последовательность движений, например открывание двери ключом), проблем с сохранением равновесия, с тандемной походкой; </a:t>
            </a:r>
          </a:p>
          <a:p>
            <a:pPr algn="just"/>
            <a:r>
              <a:rPr lang="ru-RU" dirty="0"/>
              <a:t>чаще других испытывают проблемы со сном, в том числе трудное засыпание, частые ночные пробуждения, раннее пробуждение </a:t>
            </a:r>
            <a:r>
              <a:rPr lang="ru-RU" dirty="0" smtClean="0"/>
              <a:t>утром.</a:t>
            </a:r>
            <a:endParaRPr lang="ru-RU" dirty="0"/>
          </a:p>
          <a:p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2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6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Что такое синдром </a:t>
            </a:r>
            <a:r>
              <a:rPr lang="ru-RU" sz="3600" dirty="0" err="1" smtClean="0"/>
              <a:t>Аспергера</a:t>
            </a:r>
            <a:r>
              <a:rPr lang="ru-RU" sz="3600" dirty="0" smtClean="0"/>
              <a:t>?</a:t>
            </a:r>
            <a:endParaRPr lang="ru-RU" sz="3600" dirty="0"/>
          </a:p>
          <a:p>
            <a:r>
              <a:rPr lang="ru-RU" sz="3600" dirty="0" smtClean="0"/>
              <a:t> </a:t>
            </a:r>
            <a:r>
              <a:rPr lang="ru-RU" sz="3600" dirty="0"/>
              <a:t>Особенности детей с синдромом </a:t>
            </a:r>
            <a:r>
              <a:rPr lang="ru-RU" sz="3600" dirty="0" err="1"/>
              <a:t>Аспергера</a:t>
            </a:r>
            <a:r>
              <a:rPr lang="ru-RU" sz="3600" dirty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Коррекционно-развивающая работа.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2194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139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Рекомендации в школе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23583"/>
            <a:ext cx="10745842" cy="50177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Если есть тяжелые нарушения крупной моторики, такие дети должны заниматься по адаптированной программе по физкультуре: учебный план по физкультуре должен состоять большей частью из оздоровительных упражнений (ЛФК, фитнес);</a:t>
            </a:r>
          </a:p>
          <a:p>
            <a:pPr algn="just"/>
            <a:r>
              <a:rPr lang="ru-RU" dirty="0"/>
              <a:t> не стоит включать в него спортивные соревнования; не подталкивать ребенка к участию в спортивных соревнованиях, т.к. его моторная неловкость может вызвать расстройство, разочарование и насмешки других членов команды. Ребенок с синдромом </a:t>
            </a:r>
            <a:r>
              <a:rPr lang="ru-RU" dirty="0" err="1"/>
              <a:t>Аспергера</a:t>
            </a:r>
            <a:r>
              <a:rPr lang="ru-RU" dirty="0"/>
              <a:t> не умеет координировать свои действия с действиями других членов </a:t>
            </a:r>
            <a:r>
              <a:rPr lang="ru-RU" dirty="0" smtClean="0"/>
              <a:t>команды;</a:t>
            </a:r>
          </a:p>
          <a:p>
            <a:pPr algn="just"/>
            <a:r>
              <a:rPr lang="ru-RU" dirty="0" smtClean="0"/>
              <a:t>Дети </a:t>
            </a:r>
            <a:r>
              <a:rPr lang="ru-RU" dirty="0"/>
              <a:t>с синдромом </a:t>
            </a:r>
            <a:r>
              <a:rPr lang="ru-RU" dirty="0" err="1"/>
              <a:t>Аспергера</a:t>
            </a:r>
            <a:r>
              <a:rPr lang="ru-RU" dirty="0"/>
              <a:t> могут требовать индивидуальной программы обучения письму, включающей в себя обведение прописей с последующим копированием на бумагу, дополненное закреплением моторных навыков на </a:t>
            </a:r>
            <a:r>
              <a:rPr lang="ru-RU" dirty="0" smtClean="0"/>
              <a:t>доске</a:t>
            </a:r>
          </a:p>
          <a:p>
            <a:pPr algn="just"/>
            <a:r>
              <a:rPr lang="ru-RU" dirty="0" smtClean="0"/>
              <a:t>Учитель </a:t>
            </a:r>
            <a:r>
              <a:rPr lang="ru-RU" dirty="0"/>
              <a:t>направляет руку ребенка, по нескольку раз обводя буквы и их соединения, при этом вслух проговаривая порядок правильного написания. Когда ребенок выучит описание наизусть, он сможет заниматься этим </a:t>
            </a:r>
            <a:r>
              <a:rPr lang="ru-RU" dirty="0" smtClean="0"/>
              <a:t>самостоятельно;</a:t>
            </a:r>
          </a:p>
          <a:p>
            <a:pPr algn="just"/>
            <a:r>
              <a:rPr lang="ru-RU" dirty="0" smtClean="0"/>
              <a:t>Чтобы </a:t>
            </a:r>
            <a:r>
              <a:rPr lang="ru-RU" dirty="0"/>
              <a:t>сдать экзамен, дети с синдромом </a:t>
            </a:r>
            <a:r>
              <a:rPr lang="ru-RU" dirty="0" err="1"/>
              <a:t>Аспергера</a:t>
            </a:r>
            <a:r>
              <a:rPr lang="ru-RU" dirty="0"/>
              <a:t>, в отличие от их сверстников, нуждаются в специальных условиях (например, прием экзамена в отдельном кабинете не только позволит дать ему больше времени на подготовку, но также поможет обеспечить большую собранность и дополнительные инструкции учителя, в которых нуждаются эти дети, чтобы сконцентрировать внимание на выполняемом задании).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290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409433"/>
          </a:xfrm>
        </p:spPr>
        <p:txBody>
          <a:bodyPr>
            <a:noAutofit/>
          </a:bodyPr>
          <a:lstStyle/>
          <a:p>
            <a:r>
              <a:rPr lang="ru-RU" sz="2000" b="1" dirty="0"/>
              <a:t>Особенности интеллекта и вербального общения 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8490"/>
            <a:ext cx="10515600" cy="58958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Коэффициент интеллекта у детей с синдромом </a:t>
            </a:r>
            <a:r>
              <a:rPr lang="ru-RU" dirty="0" err="1"/>
              <a:t>Аспергера</a:t>
            </a:r>
            <a:r>
              <a:rPr lang="ru-RU" dirty="0"/>
              <a:t> может находиться в пределах возрастной нормы или даже превышать ее.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Однако </a:t>
            </a:r>
            <a:r>
              <a:rPr lang="ru-RU" dirty="0"/>
              <a:t>при обучении детей </a:t>
            </a:r>
            <a:r>
              <a:rPr lang="ru-RU" dirty="0" smtClean="0"/>
              <a:t>выявляется:</a:t>
            </a:r>
          </a:p>
          <a:p>
            <a:pPr algn="just"/>
            <a:r>
              <a:rPr lang="ru-RU" dirty="0"/>
              <a:t>недостаточный уровень развития абстрактного мышления и способности к осмыслению, отсутствие навыка самостоятельного решения задач; </a:t>
            </a:r>
            <a:endParaRPr lang="ru-RU" dirty="0" smtClean="0"/>
          </a:p>
          <a:p>
            <a:pPr algn="just"/>
            <a:r>
              <a:rPr lang="ru-RU" dirty="0" smtClean="0"/>
              <a:t>часто </a:t>
            </a:r>
            <a:r>
              <a:rPr lang="ru-RU" dirty="0"/>
              <a:t>имеют отличную память, но на самом деле она у них </a:t>
            </a:r>
            <a:r>
              <a:rPr lang="ru-RU" dirty="0" smtClean="0"/>
              <a:t>механическая</a:t>
            </a:r>
          </a:p>
          <a:p>
            <a:pPr algn="just"/>
            <a:r>
              <a:rPr lang="ru-RU" dirty="0" smtClean="0"/>
              <a:t>проблемы </a:t>
            </a:r>
            <a:r>
              <a:rPr lang="ru-RU" dirty="0"/>
              <a:t>концентрации внимания: дети часто не включаются в задание, т.к. их внимание отвлекают внутренние раздражители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очень </a:t>
            </a:r>
            <a:r>
              <a:rPr lang="ru-RU" dirty="0" err="1"/>
              <a:t>неорганизованы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Навык </a:t>
            </a:r>
            <a:r>
              <a:rPr lang="ru-RU" dirty="0"/>
              <a:t>самостоятельного решения проблем у них практически отсутствует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08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359390"/>
          </a:xfrm>
        </p:spPr>
        <p:txBody>
          <a:bodyPr>
            <a:noAutofit/>
          </a:bodyPr>
          <a:lstStyle/>
          <a:p>
            <a:r>
              <a:rPr lang="ru-RU" sz="2000" b="1" dirty="0"/>
              <a:t>Особенности интеллекта и вербального общения 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64525"/>
            <a:ext cx="10459239" cy="49768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Усвоение </a:t>
            </a:r>
            <a:r>
              <a:rPr lang="ru-RU" dirty="0"/>
              <a:t>и использование языка часто </a:t>
            </a:r>
            <a:r>
              <a:rPr lang="ru-RU" dirty="0" smtClean="0"/>
              <a:t>нетипичны: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многословие, резкие смены </a:t>
            </a:r>
            <a:r>
              <a:rPr lang="ru-RU" dirty="0" smtClean="0"/>
              <a:t>темы</a:t>
            </a:r>
            <a:r>
              <a:rPr lang="ru-RU" dirty="0"/>
              <a:t>;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буквальное интерпретирование текста и неправильное понимание нюансов, </a:t>
            </a:r>
            <a:r>
              <a:rPr lang="ru-RU" dirty="0" smtClean="0"/>
              <a:t>понятных </a:t>
            </a:r>
            <a:r>
              <a:rPr lang="ru-RU" dirty="0"/>
              <a:t>только </a:t>
            </a:r>
            <a:r>
              <a:rPr lang="ru-RU" dirty="0" smtClean="0"/>
              <a:t>говорящему</a:t>
            </a:r>
            <a:r>
              <a:rPr lang="ru-RU" dirty="0"/>
              <a:t>;</a:t>
            </a:r>
            <a:endParaRPr lang="ru-RU" dirty="0" smtClean="0"/>
          </a:p>
          <a:p>
            <a:pPr algn="just"/>
            <a:r>
              <a:rPr lang="ru-RU" dirty="0" smtClean="0"/>
              <a:t>трудности </a:t>
            </a:r>
            <a:r>
              <a:rPr lang="ru-RU" dirty="0"/>
              <a:t>понимания речи на </a:t>
            </a:r>
            <a:r>
              <a:rPr lang="ru-RU" dirty="0" smtClean="0"/>
              <a:t>слух; </a:t>
            </a:r>
          </a:p>
          <a:p>
            <a:pPr algn="just"/>
            <a:r>
              <a:rPr lang="ru-RU" dirty="0" smtClean="0"/>
              <a:t>необычно </a:t>
            </a:r>
            <a:r>
              <a:rPr lang="ru-RU" dirty="0"/>
              <a:t>педантичную, формальную и </a:t>
            </a:r>
            <a:r>
              <a:rPr lang="ru-RU" dirty="0" err="1"/>
              <a:t>идиосинкратичную</a:t>
            </a:r>
            <a:r>
              <a:rPr lang="ru-RU" dirty="0"/>
              <a:t> </a:t>
            </a:r>
            <a:r>
              <a:rPr lang="ru-RU" dirty="0" smtClean="0"/>
              <a:t>речь; </a:t>
            </a:r>
          </a:p>
          <a:p>
            <a:pPr algn="just"/>
            <a:r>
              <a:rPr lang="ru-RU" dirty="0" smtClean="0"/>
              <a:t>странности </a:t>
            </a:r>
            <a:r>
              <a:rPr lang="ru-RU" dirty="0"/>
              <a:t>в громкости, высоте, интонации, акценте и ритме речи, также наблюдалась </a:t>
            </a:r>
            <a:r>
              <a:rPr lang="ru-RU" dirty="0" err="1"/>
              <a:t>эхолалия</a:t>
            </a:r>
            <a:r>
              <a:rPr lang="ru-RU" dirty="0"/>
              <a:t>.</a:t>
            </a:r>
          </a:p>
          <a:p>
            <a:r>
              <a:rPr lang="ru-RU" dirty="0" smtClean="0"/>
              <a:t>Круг </a:t>
            </a:r>
            <a:r>
              <a:rPr lang="ru-RU" dirty="0"/>
              <a:t>интересов ребенка ограничен, часто добиваются успехов в тех областях, которыми увлеченно интересуются: обычно это история, философия, география, математика, программирование.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039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091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Рекомендации в школе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6037"/>
            <a:ext cx="10721454" cy="54809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Для особенно упрямых детей может возникнуть необходимость вначале сконцентрировать все задания вокруг сферы его интересов (например, если он интересуется динозаврами, то предлагать задания по грамматике, математике, чтению, связанные с динозаврами). Постепенно вводить в задания другие темы;</a:t>
            </a:r>
          </a:p>
          <a:p>
            <a:pPr algn="just"/>
            <a:r>
              <a:rPr lang="ru-RU" dirty="0"/>
              <a:t>Ученикам можно давать задания, которые связывают их сверхценные интересы с изучаемым предметом. Например, во время изучения какой-либо страны ребенок, «зацикленный» на поездах, может получить задание исследовать виды транспорта, используемые населением этой страны;</a:t>
            </a:r>
          </a:p>
          <a:p>
            <a:pPr algn="just"/>
            <a:r>
              <a:rPr lang="ru-RU" dirty="0"/>
              <a:t>Пристрастия ребенка можно использовать для расширения круга его интересов. Например, при изучении тропических лесов, одному ребенку с синдромом </a:t>
            </a:r>
            <a:r>
              <a:rPr lang="ru-RU" dirty="0" err="1"/>
              <a:t>Аспергера</a:t>
            </a:r>
            <a:r>
              <a:rPr lang="ru-RU" dirty="0"/>
              <a:t>, увлеченному животными, предлагалось изучать не только животных этого леса, но и лес сам по себе, как дом этих животных. Потом его заинтересовала информация о местных жителях, которые, чтобы выжить, были вынуждены вырубать леса, где жили эти животные и т.д.</a:t>
            </a:r>
          </a:p>
          <a:p>
            <a:pPr algn="just"/>
            <a:r>
              <a:rPr lang="ru-RU" dirty="0"/>
              <a:t> Можно посадить ребенка с синдромом </a:t>
            </a:r>
            <a:r>
              <a:rPr lang="ru-RU" dirty="0" err="1"/>
              <a:t>Аспергера</a:t>
            </a:r>
            <a:r>
              <a:rPr lang="ru-RU" dirty="0"/>
              <a:t> на первую парту и часто обращаться к нему с вопросами, чтобы помочь ему быть внимательным на уроке;</a:t>
            </a:r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dirty="0"/>
              <a:t>«Использовать обговоренные заранее невербальные сигналы, когда ребенок отвлекается (например, легкое похлопывание по плечу);</a:t>
            </a:r>
          </a:p>
          <a:p>
            <a:pPr algn="just"/>
            <a:r>
              <a:rPr lang="ru-RU" dirty="0"/>
              <a:t>Если используется система «шефства», посадить аутичного ребенка рядом с его одноклассником, чтобы тот время от времени напоминал своему подопечному, что, сейчас, например, нужно выполнять задание, или слушать </a:t>
            </a:r>
            <a:r>
              <a:rPr lang="ru-RU" dirty="0" smtClean="0"/>
              <a:t>учителя;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случаях серьёзного дефицита внимания, медленной скорости письма и глубокой дезорганизации, может возникнуть необходимость снижения учебной нагрузки и/или обеспечения дополнительных занятий, чтобы ребенок мог доделать и классную и домашнюю </a:t>
            </a:r>
            <a:r>
              <a:rPr lang="ru-RU" dirty="0" smtClean="0"/>
              <a:t>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87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9149"/>
          </a:xfrm>
        </p:spPr>
        <p:txBody>
          <a:bodyPr>
            <a:noAutofit/>
          </a:bodyPr>
          <a:lstStyle/>
          <a:p>
            <a:r>
              <a:rPr lang="ru-RU" sz="2000" dirty="0"/>
              <a:t>Рекомендации: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4275"/>
            <a:ext cx="10515600" cy="54126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Несмотря на то, что сами они практически не способны понять эмоций другого человека, дети с синдромом </a:t>
            </a:r>
            <a:r>
              <a:rPr lang="ru-RU" dirty="0" err="1" smtClean="0"/>
              <a:t>Аспергера</a:t>
            </a:r>
            <a:r>
              <a:rPr lang="ru-RU" dirty="0" smtClean="0"/>
              <a:t> могут научиться, как правильно реагировать в той или иной ситуации. Когда они невольно обижают кого-то, проявляют бестактность или бесчувственность, им необходимо объяснять, почему их поведение в данной ситуации неуместно и какая реакция была бы правильной, могут овладевать социальными навыками практически только через интеллект: им не хватает социального инстинкта и интуиции;</a:t>
            </a:r>
            <a:endParaRPr lang="ru-RU" dirty="0"/>
          </a:p>
          <a:p>
            <a:pPr algn="just"/>
            <a:r>
              <a:rPr lang="ru-RU" dirty="0" smtClean="0"/>
              <a:t>Для старшеклассников с синдромом </a:t>
            </a:r>
            <a:r>
              <a:rPr lang="ru-RU" dirty="0" err="1" smtClean="0"/>
              <a:t>Аспергера</a:t>
            </a:r>
            <a:r>
              <a:rPr lang="ru-RU" dirty="0" smtClean="0"/>
              <a:t> была бы полезной система «шефства». Учитель мог бы объяснить какому-нибудь доброму и чуткому ученику ситуацию его аутичного одноклассника и посадить их вместе. Тот мог бы наблюдать за своим «подшефным» в автобусе, на перемене, в коридоре и т.д. и пытаться включить его или её в жизнь школы;</a:t>
            </a:r>
            <a:endParaRPr lang="ru-RU" dirty="0"/>
          </a:p>
          <a:p>
            <a:pPr algn="just"/>
            <a:r>
              <a:rPr lang="ru-RU" dirty="0" smtClean="0"/>
              <a:t>Дети с синдромом </a:t>
            </a:r>
            <a:r>
              <a:rPr lang="ru-RU" dirty="0" err="1" smtClean="0"/>
              <a:t>Аспергера</a:t>
            </a:r>
            <a:r>
              <a:rPr lang="ru-RU" dirty="0" smtClean="0"/>
              <a:t> склонны к обособленности, поэтому учитель должен поощрять их контакты с другими детьми, поддерживать активную социализацию и ограничивать время занятий его особыми интересами. Например, учитель может активно помогать ребенку с синдромом </a:t>
            </a:r>
            <a:r>
              <a:rPr lang="ru-RU" dirty="0" err="1" smtClean="0"/>
              <a:t>Аспергера</a:t>
            </a:r>
            <a:r>
              <a:rPr lang="ru-RU" dirty="0" smtClean="0"/>
              <a:t> во время классного чаепития участвовать в разговоре со сверстниками, не только спрашивая его мнения и отвечая на его вопросы, но также незаметно подталкивая к этому и других ребят.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751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3741"/>
          </a:xfrm>
        </p:spPr>
        <p:txBody>
          <a:bodyPr>
            <a:noAutofit/>
          </a:bodyPr>
          <a:lstStyle/>
          <a:p>
            <a:r>
              <a:rPr lang="ru-RU" sz="2800" dirty="0"/>
              <a:t>Рекомендации: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696"/>
            <a:ext cx="10515600" cy="54318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позволять ребенку упорно продолжать обсуждение интересующей его одного темы или задавать по ней </a:t>
            </a:r>
            <a:r>
              <a:rPr lang="ru-RU" dirty="0" smtClean="0"/>
              <a:t>вопросы.</a:t>
            </a:r>
          </a:p>
          <a:p>
            <a:pPr algn="just"/>
            <a:r>
              <a:rPr lang="ru-RU" dirty="0" smtClean="0"/>
              <a:t>Ограничить </a:t>
            </a:r>
            <a:r>
              <a:rPr lang="ru-RU" dirty="0"/>
              <a:t>его в этом можно, выделив для таких разговоров четко определенное время в течение дня. Приведу пример из моей практики. Ребенок с синдромом </a:t>
            </a:r>
            <a:r>
              <a:rPr lang="ru-RU" dirty="0" err="1"/>
              <a:t>Аспергера</a:t>
            </a:r>
            <a:r>
              <a:rPr lang="ru-RU" dirty="0"/>
              <a:t>, который был «зациклен» на животных и задавал бесчисленное множество вопросов о черепахах, живущих в классном живом уголке, знал, что ему разрешается задавать эти вопросы только на переменах. Это было частью его распорядка дня, и он быстро научился останавливать себя сам, когда, забывшись, вдруг начинал задавать свои вопросы в другое время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Использование позитивного подкрепления, избирательно направленного на формирование желаемого поведения – важнейшая стратегия помощи ребенку с синдромом </a:t>
            </a:r>
            <a:r>
              <a:rPr lang="ru-RU" dirty="0" err="1"/>
              <a:t>Аспергера</a:t>
            </a:r>
            <a:r>
              <a:rPr lang="ru-RU" dirty="0"/>
              <a:t> (</a:t>
            </a:r>
            <a:r>
              <a:rPr lang="ru-RU" dirty="0" err="1"/>
              <a:t>Dewey</a:t>
            </a:r>
            <a:r>
              <a:rPr lang="ru-RU" dirty="0"/>
              <a:t>, 1991). Эти дети реагируют на комплименты (например, в случае с неутомимым «почемучкой» учитель может похвалить его, как только он сделает паузу и потом похвалить ещё раз за то, что он позволил говорить и другим). Этих детей всегда следует хвалить за простое, ожидаемое социальное поведение, которое для других детей является само собой </a:t>
            </a:r>
            <a:r>
              <a:rPr lang="ru-RU" dirty="0" smtClean="0"/>
              <a:t>разумеющимся;</a:t>
            </a:r>
          </a:p>
          <a:p>
            <a:r>
              <a:rPr lang="ru-RU" dirty="0" smtClean="0"/>
              <a:t>Некоторые </a:t>
            </a:r>
            <a:r>
              <a:rPr lang="ru-RU" dirty="0"/>
              <a:t>дети с синдромом </a:t>
            </a:r>
            <a:r>
              <a:rPr lang="ru-RU" dirty="0" err="1"/>
              <a:t>Аспергера</a:t>
            </a:r>
            <a:r>
              <a:rPr lang="ru-RU" dirty="0"/>
              <a:t> не захотят выполнять задания, не связанные со сферой их интересов. Должны быть установлены строгие требования относительно порядка работы в классе. Ребенку должно быть ясно, что он в классе «не командир» и должен следовать определенным правилам. Однако в то же время следует пойти ему навстречу, дав возможность позаниматься и тем, что ему </a:t>
            </a:r>
            <a:r>
              <a:rPr lang="ru-RU" dirty="0" smtClean="0"/>
              <a:t>интересно;</a:t>
            </a:r>
          </a:p>
        </p:txBody>
      </p:sp>
    </p:spTree>
    <p:extLst>
      <p:ext uri="{BB962C8B-B14F-4D97-AF65-F5344CB8AC3E}">
        <p14:creationId xmlns:p14="http://schemas.microsoft.com/office/powerpoint/2010/main" val="1704918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8205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Рекомендации: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0752"/>
            <a:ext cx="10515600" cy="5500047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должен активно поощрять ребенка отвлекаться от своих мыслей и фантазий и фокусироваться на реальном мире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Это – постоянная битва, т.к., по-видимому, комфорт внутреннего мира ребенка намного привлекательней, чем что бы то ни было в реальной жизни.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маленького ребенка даже свободная игра должна быть четко структурирована, иначе он может начать так глубоко погружаться в свои мысли и фантазии, что совершенно теряет связь с реальностью. </a:t>
            </a:r>
            <a:endParaRPr lang="ru-RU" dirty="0" smtClean="0"/>
          </a:p>
          <a:p>
            <a:r>
              <a:rPr lang="ru-RU" dirty="0" smtClean="0"/>
              <a:t>Следует </a:t>
            </a:r>
            <a:r>
              <a:rPr lang="ru-RU" dirty="0" smtClean="0"/>
              <a:t>поощрять ребенка с синдромом </a:t>
            </a:r>
            <a:r>
              <a:rPr lang="ru-RU" dirty="0" err="1" smtClean="0"/>
              <a:t>Аспергера</a:t>
            </a:r>
            <a:r>
              <a:rPr lang="ru-RU" dirty="0" smtClean="0"/>
              <a:t> играть в настольные игры с одним - двумя сверстниками (под наблюдением педагога). Это не только способствует организованности игры, но также дает возможность отработать социальные навыки.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148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1278"/>
          </a:xfrm>
        </p:spPr>
        <p:txBody>
          <a:bodyPr>
            <a:noAutofit/>
          </a:bodyPr>
          <a:lstStyle/>
          <a:p>
            <a:r>
              <a:rPr lang="ru-RU" sz="2800" b="1" dirty="0"/>
              <a:t>Немедикаментозное лечение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46413"/>
            <a:ext cx="10704899" cy="48949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идеале терапия должна согласовывать виды лечения, корректирующие основные симптомы, включая слабость коммуникационных способностей и навязчивые или повторяющиеся рутины. Хотя большинство профессионалов согласны, что вмешательство должно производиться как можно раньше, не существует одного наиболее подходящего терапевтического </a:t>
            </a:r>
            <a:r>
              <a:rPr lang="ru-RU" dirty="0" smtClean="0"/>
              <a:t>пакета. </a:t>
            </a:r>
            <a:r>
              <a:rPr lang="ru-RU" dirty="0"/>
              <a:t>Лечение синдрома </a:t>
            </a:r>
            <a:r>
              <a:rPr lang="ru-RU" dirty="0" err="1"/>
              <a:t>Аспергера</a:t>
            </a:r>
            <a:r>
              <a:rPr lang="ru-RU" dirty="0"/>
              <a:t> напоминает лечение других </a:t>
            </a:r>
            <a:r>
              <a:rPr lang="ru-RU" dirty="0" err="1"/>
              <a:t>высокофункциональных</a:t>
            </a:r>
            <a:r>
              <a:rPr lang="ru-RU" dirty="0"/>
              <a:t> нарушений аутистического спектра с той разницей, что оно учитывает лингвистические способности, сильные стороны в области речевой коммуникации и слабые стороны в области невербальной </a:t>
            </a:r>
            <a:r>
              <a:rPr lang="ru-RU" dirty="0" smtClean="0"/>
              <a:t>коммуникации. </a:t>
            </a:r>
            <a:r>
              <a:rPr lang="ru-RU" dirty="0"/>
              <a:t>Типичная программа включает: </a:t>
            </a:r>
          </a:p>
          <a:p>
            <a:pPr algn="just"/>
            <a:r>
              <a:rPr lang="ru-RU" dirty="0"/>
              <a:t>Тренинг социальных навыков для более эффективных </a:t>
            </a:r>
            <a:r>
              <a:rPr lang="ru-RU" dirty="0" err="1"/>
              <a:t>межперсональных</a:t>
            </a:r>
            <a:r>
              <a:rPr lang="ru-RU" dirty="0"/>
              <a:t> </a:t>
            </a:r>
            <a:r>
              <a:rPr lang="ru-RU" dirty="0" smtClean="0"/>
              <a:t>взаимодействий;</a:t>
            </a:r>
            <a:endParaRPr lang="ru-RU" dirty="0"/>
          </a:p>
          <a:p>
            <a:pPr algn="just"/>
            <a:r>
              <a:rPr lang="ru-RU" dirty="0" err="1"/>
              <a:t>когнитивно</a:t>
            </a:r>
            <a:r>
              <a:rPr lang="ru-RU" dirty="0"/>
              <a:t>-поведенческую психотерапию для улучшения управления </a:t>
            </a:r>
            <a:r>
              <a:rPr lang="ru-RU" dirty="0" smtClean="0"/>
              <a:t>стрессом, </a:t>
            </a:r>
            <a:r>
              <a:rPr lang="ru-RU" dirty="0"/>
              <a:t>связанным со страхом или взрывными </a:t>
            </a:r>
            <a:r>
              <a:rPr lang="ru-RU" dirty="0" smtClean="0"/>
              <a:t>эмоциями </a:t>
            </a:r>
            <a:r>
              <a:rPr lang="ru-RU" dirty="0"/>
              <a:t>и для «отмотки назад» </a:t>
            </a:r>
            <a:r>
              <a:rPr lang="ru-RU" dirty="0" err="1"/>
              <a:t>обсессивных</a:t>
            </a:r>
            <a:r>
              <a:rPr lang="ru-RU" dirty="0"/>
              <a:t> интересов и повторяющихся рутин.</a:t>
            </a:r>
          </a:p>
          <a:p>
            <a:pPr algn="just"/>
            <a:r>
              <a:rPr lang="ru-RU" dirty="0"/>
              <a:t>Лечение сопутствующих </a:t>
            </a:r>
            <a:r>
              <a:rPr lang="ru-RU" dirty="0" smtClean="0"/>
              <a:t>болезней, </a:t>
            </a:r>
            <a:r>
              <a:rPr lang="ru-RU" dirty="0"/>
              <a:t>таких как клиническая депрессия и тревожный </a:t>
            </a:r>
            <a:r>
              <a:rPr lang="ru-RU" dirty="0" smtClean="0"/>
              <a:t>невроз.</a:t>
            </a:r>
            <a:endParaRPr lang="ru-RU" dirty="0"/>
          </a:p>
          <a:p>
            <a:pPr algn="just"/>
            <a:r>
              <a:rPr lang="ru-RU" dirty="0" err="1" smtClean="0"/>
              <a:t>Эрготерапия</a:t>
            </a:r>
            <a:r>
              <a:rPr lang="ru-RU" dirty="0" smtClean="0"/>
              <a:t> </a:t>
            </a:r>
            <a:r>
              <a:rPr lang="ru-RU" dirty="0"/>
              <a:t>и лечебная физкультура для улучшения сенсорной </a:t>
            </a:r>
            <a:r>
              <a:rPr lang="ru-RU" dirty="0" smtClean="0"/>
              <a:t>интеграции </a:t>
            </a:r>
            <a:r>
              <a:rPr lang="ru-RU" dirty="0"/>
              <a:t>и координации движений.</a:t>
            </a:r>
          </a:p>
          <a:p>
            <a:pPr algn="just"/>
            <a:r>
              <a:rPr lang="ru-RU" dirty="0"/>
              <a:t>Повышение способности к социальной </a:t>
            </a:r>
            <a:r>
              <a:rPr lang="ru-RU" dirty="0" smtClean="0"/>
              <a:t>коммуникации </a:t>
            </a:r>
            <a:r>
              <a:rPr lang="ru-RU" dirty="0"/>
              <a:t>путём логопедии, специализированной на прагматике нормального </a:t>
            </a:r>
            <a:r>
              <a:rPr lang="ru-RU" dirty="0" smtClean="0"/>
              <a:t>диалога.</a:t>
            </a:r>
            <a:endParaRPr lang="ru-RU" dirty="0"/>
          </a:p>
          <a:p>
            <a:pPr algn="just"/>
            <a:r>
              <a:rPr lang="ru-RU" dirty="0"/>
              <a:t>Тренинг и поддержка пациентов, в особенности в поведенческих техниках для домашнего использования.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0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7755"/>
          </a:xfrm>
        </p:spPr>
        <p:txBody>
          <a:bodyPr>
            <a:noAutofit/>
          </a:bodyPr>
          <a:lstStyle/>
          <a:p>
            <a:r>
              <a:rPr lang="ru-RU" sz="2800" b="1" dirty="0"/>
              <a:t>Лекарственное лечение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87355"/>
            <a:ext cx="10350057" cy="4854007"/>
          </a:xfrm>
        </p:spPr>
        <p:txBody>
          <a:bodyPr/>
          <a:lstStyle/>
          <a:p>
            <a:pPr algn="just"/>
            <a:r>
              <a:rPr lang="ru-RU" dirty="0"/>
              <a:t>Лекарства, которое непосредственно лечит центральные симптомы синдрома </a:t>
            </a:r>
            <a:r>
              <a:rPr lang="ru-RU" dirty="0" err="1"/>
              <a:t>Аспергера</a:t>
            </a:r>
            <a:r>
              <a:rPr lang="ru-RU" dirty="0"/>
              <a:t>, </a:t>
            </a:r>
            <a:r>
              <a:rPr lang="ru-RU" dirty="0" smtClean="0"/>
              <a:t>нет.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Исследования эффективности лекарственного лечения синдрома </a:t>
            </a:r>
            <a:r>
              <a:rPr lang="ru-RU" dirty="0" err="1"/>
              <a:t>Аспергера</a:t>
            </a:r>
            <a:r>
              <a:rPr lang="ru-RU" dirty="0"/>
              <a:t> </a:t>
            </a:r>
            <a:r>
              <a:rPr lang="ru-RU" dirty="0" smtClean="0"/>
              <a:t>ограничены, </a:t>
            </a:r>
            <a:r>
              <a:rPr lang="ru-RU" dirty="0"/>
              <a:t>но важно диагностировать и лечить сопутствующие </a:t>
            </a:r>
            <a:r>
              <a:rPr lang="ru-RU" dirty="0" smtClean="0"/>
              <a:t>заболевания. </a:t>
            </a:r>
          </a:p>
          <a:p>
            <a:pPr algn="just"/>
            <a:r>
              <a:rPr lang="ru-RU" dirty="0" smtClean="0"/>
              <a:t>Из-за </a:t>
            </a:r>
            <a:r>
              <a:rPr lang="ru-RU" dirty="0"/>
              <a:t>дефицитов в определении собственных эмоций, а также в наблюдении влияния своего поведения на других людей, лицам с синдромом </a:t>
            </a:r>
            <a:r>
              <a:rPr lang="ru-RU" dirty="0" err="1"/>
              <a:t>Аспергера</a:t>
            </a:r>
            <a:r>
              <a:rPr lang="ru-RU" dirty="0"/>
              <a:t> может оказаться трудным понять, зачем нужна лекарственная </a:t>
            </a:r>
            <a:r>
              <a:rPr lang="ru-RU" dirty="0" smtClean="0"/>
              <a:t>терапия.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Сочетание лекарств, нелекарственной терапии и аккомодацией окружение может быть эффективным для сопутствующих заболеваний и симптомов, таких как клиническая депрессия, тревожный невроз, невнимательность и агрессия. </a:t>
            </a:r>
          </a:p>
        </p:txBody>
      </p:sp>
    </p:spTree>
    <p:extLst>
      <p:ext uri="{BB962C8B-B14F-4D97-AF65-F5344CB8AC3E}">
        <p14:creationId xmlns:p14="http://schemas.microsoft.com/office/powerpoint/2010/main" val="4130932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586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Коррекционно-развивающая работа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05469"/>
            <a:ext cx="10814081" cy="493589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При синдроме </a:t>
            </a:r>
            <a:r>
              <a:rPr lang="ru-RU" dirty="0" err="1"/>
              <a:t>Аспергера</a:t>
            </a:r>
            <a:r>
              <a:rPr lang="ru-RU" dirty="0"/>
              <a:t> коррекции требуют следующие характеристики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проявления агрессии (вербальные и невербальные); </a:t>
            </a:r>
            <a:endParaRPr lang="ru-RU" dirty="0" smtClean="0"/>
          </a:p>
          <a:p>
            <a:pPr algn="just"/>
            <a:r>
              <a:rPr lang="ru-RU" dirty="0" smtClean="0"/>
              <a:t>жесткая </a:t>
            </a:r>
            <a:r>
              <a:rPr lang="ru-RU" dirty="0"/>
              <a:t>специфичность интересов; </a:t>
            </a:r>
            <a:endParaRPr lang="ru-RU" dirty="0" smtClean="0"/>
          </a:p>
          <a:p>
            <a:pPr algn="just"/>
            <a:r>
              <a:rPr lang="ru-RU" dirty="0" smtClean="0"/>
              <a:t>стереотипия </a:t>
            </a:r>
            <a:r>
              <a:rPr lang="ru-RU" dirty="0"/>
              <a:t>и ритуализация, мешающая адекватному реагированию на ситуацию и социальному взаимодействию, затрудняющая жизнедеятельность самого ребенка и его семьи; </a:t>
            </a:r>
            <a:endParaRPr lang="ru-RU" dirty="0" smtClean="0"/>
          </a:p>
          <a:p>
            <a:pPr algn="just"/>
            <a:r>
              <a:rPr lang="ru-RU" dirty="0" smtClean="0"/>
              <a:t>нарушения </a:t>
            </a:r>
            <a:r>
              <a:rPr lang="ru-RU" dirty="0"/>
              <a:t>в невербальном общении; своеобразие речи (от вычурного, неверного интонирования до вычурности построения фраз, а также использования речи в качестве игрушки, а не средства коммуникации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нарушение или отсутствие понимания семантически неоднозначных конструкций (идиом, выражений со скрытыми смыслами, игры слов и т.п.); </a:t>
            </a:r>
            <a:endParaRPr lang="ru-RU" dirty="0" smtClean="0"/>
          </a:p>
          <a:p>
            <a:pPr algn="just"/>
            <a:r>
              <a:rPr lang="ru-RU" dirty="0" smtClean="0"/>
              <a:t>нарушение </a:t>
            </a:r>
            <a:r>
              <a:rPr lang="ru-RU" dirty="0"/>
              <a:t>или отсутствие понимания чужих эмоций, отсутствие навыка реагирования на их проявления (сюда также входит нарушение адекватного выражения собственных эмоций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недоразвитие моторики;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развитии социальных и коммуникативных навыков.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49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5660"/>
            <a:ext cx="10515600" cy="491318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такое синдром </a:t>
            </a:r>
            <a:r>
              <a:rPr lang="ru-RU" dirty="0" err="1"/>
              <a:t>Аспергера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0752"/>
            <a:ext cx="10515600" cy="5227094"/>
          </a:xfrm>
        </p:spPr>
        <p:txBody>
          <a:bodyPr>
            <a:normAutofit fontScale="92500" lnSpcReduction="10000"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</a:rPr>
              <a:t>С 1981 г. за данным расстройством в психиатрии было закреплено название «синдром </a:t>
            </a:r>
            <a:r>
              <a:rPr lang="ru-RU" altLang="ru-RU" dirty="0" err="1">
                <a:latin typeface="Arial" panose="020B0604020202020204" pitchFamily="34" charset="0"/>
              </a:rPr>
              <a:t>Аспергера</a:t>
            </a:r>
            <a:r>
              <a:rPr lang="ru-RU" altLang="ru-RU" dirty="0">
                <a:latin typeface="Arial" panose="020B0604020202020204" pitchFamily="34" charset="0"/>
              </a:rPr>
              <a:t>».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Синдром </a:t>
            </a:r>
            <a:r>
              <a:rPr lang="ru-RU" altLang="ru-RU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Аспергера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– согласно </a:t>
            </a:r>
            <a:r>
              <a:rPr lang="ru-RU" altLang="ru-RU" dirty="0">
                <a:latin typeface="Arial" panose="020B0604020202020204" pitchFamily="34" charset="0"/>
              </a:rPr>
              <a:t>принятой в современной психиатрии классификации</a:t>
            </a:r>
            <a:r>
              <a:rPr lang="ru-RU" altLang="ru-RU" dirty="0" smtClean="0">
                <a:latin typeface="Arial" panose="020B0604020202020204" pitchFamily="34" charset="0"/>
              </a:rPr>
              <a:t>, входит </a:t>
            </a:r>
            <a:r>
              <a:rPr lang="ru-RU" altLang="ru-RU" dirty="0">
                <a:latin typeface="Arial" panose="020B0604020202020204" pitchFamily="34" charset="0"/>
              </a:rPr>
              <a:t>в пятерку нарушений </a:t>
            </a:r>
            <a:r>
              <a:rPr lang="ru-RU" altLang="ru-RU" dirty="0" smtClean="0">
                <a:latin typeface="Arial" panose="020B0604020202020204" pitchFamily="34" charset="0"/>
              </a:rPr>
              <a:t>аутистического </a:t>
            </a:r>
            <a:r>
              <a:rPr lang="ru-RU" altLang="ru-RU" dirty="0">
                <a:latin typeface="Arial" panose="020B0604020202020204" pitchFamily="34" charset="0"/>
              </a:rPr>
              <a:t>спектра, </a:t>
            </a:r>
            <a:r>
              <a:rPr lang="ru-RU" altLang="ru-RU" dirty="0" smtClean="0">
                <a:latin typeface="Arial" panose="020B0604020202020204" pitchFamily="34" charset="0"/>
              </a:rPr>
              <a:t>наряду </a:t>
            </a:r>
            <a:r>
              <a:rPr lang="ru-RU" altLang="ru-RU" dirty="0">
                <a:latin typeface="Arial" panose="020B0604020202020204" pitchFamily="34" charset="0"/>
              </a:rPr>
              <a:t>с ранним детским аутизмом (синдромом </a:t>
            </a:r>
            <a:r>
              <a:rPr lang="ru-RU" altLang="ru-RU" dirty="0" err="1">
                <a:latin typeface="Arial" panose="020B0604020202020204" pitchFamily="34" charset="0"/>
              </a:rPr>
              <a:t>Каннера</a:t>
            </a:r>
            <a:r>
              <a:rPr lang="ru-RU" altLang="ru-RU" dirty="0">
                <a:latin typeface="Arial" panose="020B0604020202020204" pitchFamily="34" charset="0"/>
              </a:rPr>
              <a:t>), детским </a:t>
            </a:r>
            <a:r>
              <a:rPr lang="ru-RU" altLang="ru-RU" dirty="0" err="1">
                <a:latin typeface="Arial" panose="020B0604020202020204" pitchFamily="34" charset="0"/>
              </a:rPr>
              <a:t>дезинтегративным</a:t>
            </a:r>
            <a:r>
              <a:rPr lang="ru-RU" altLang="ru-RU" dirty="0">
                <a:latin typeface="Arial" panose="020B0604020202020204" pitchFamily="34" charset="0"/>
              </a:rPr>
              <a:t> расстройством, </a:t>
            </a:r>
            <a:r>
              <a:rPr lang="ru-RU" altLang="ru-RU" dirty="0" smtClean="0">
                <a:latin typeface="Arial" panose="020B0604020202020204" pitchFamily="34" charset="0"/>
              </a:rPr>
              <a:t>синдромом </a:t>
            </a:r>
            <a:r>
              <a:rPr lang="ru-RU" altLang="ru-RU" dirty="0" err="1">
                <a:latin typeface="Arial" panose="020B0604020202020204" pitchFamily="34" charset="0"/>
              </a:rPr>
              <a:t>Ретта</a:t>
            </a:r>
            <a:r>
              <a:rPr lang="ru-RU" altLang="ru-RU" dirty="0">
                <a:latin typeface="Arial" panose="020B0604020202020204" pitchFamily="34" charset="0"/>
              </a:rPr>
              <a:t>, неспецифическим </a:t>
            </a:r>
            <a:r>
              <a:rPr lang="ru-RU" altLang="ru-RU" dirty="0" err="1">
                <a:latin typeface="Arial" panose="020B0604020202020204" pitchFamily="34" charset="0"/>
              </a:rPr>
              <a:t>первазивным</a:t>
            </a:r>
            <a:r>
              <a:rPr lang="ru-RU" altLang="ru-RU" dirty="0">
                <a:latin typeface="Arial" panose="020B0604020202020204" pitchFamily="34" charset="0"/>
              </a:rPr>
              <a:t> нарушением развития (атипичным аутизмом).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latin typeface="Arial" panose="020B0604020202020204" pitchFamily="34" charset="0"/>
              </a:rPr>
              <a:t> 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latin typeface="Arial" panose="020B0604020202020204" pitchFamily="34" charset="0"/>
              </a:rPr>
              <a:t> По </a:t>
            </a:r>
            <a:r>
              <a:rPr lang="ru-RU" altLang="ru-RU" dirty="0">
                <a:latin typeface="Arial" panose="020B0604020202020204" pitchFamily="34" charset="0"/>
              </a:rPr>
              <a:t>данным зарубежных авторов, признаки, удовлетворяющие критериям синдрома </a:t>
            </a:r>
            <a:r>
              <a:rPr lang="ru-RU" altLang="ru-RU" dirty="0" err="1">
                <a:latin typeface="Arial" panose="020B0604020202020204" pitchFamily="34" charset="0"/>
              </a:rPr>
              <a:t>Аспергера</a:t>
            </a:r>
            <a:r>
              <a:rPr lang="ru-RU" altLang="ru-RU" dirty="0">
                <a:latin typeface="Arial" panose="020B0604020202020204" pitchFamily="34" charset="0"/>
              </a:rPr>
              <a:t>, </a:t>
            </a:r>
            <a:r>
              <a:rPr lang="ru-RU" altLang="ru-RU" dirty="0" smtClean="0">
                <a:latin typeface="Arial" panose="020B0604020202020204" pitchFamily="34" charset="0"/>
              </a:rPr>
              <a:t>встречаются </a:t>
            </a:r>
            <a:r>
              <a:rPr lang="ru-RU" altLang="ru-RU" dirty="0">
                <a:latin typeface="Arial" panose="020B0604020202020204" pitchFamily="34" charset="0"/>
              </a:rPr>
              <a:t>у 0,36-0,71 % школьников, при этом у </a:t>
            </a:r>
            <a:r>
              <a:rPr lang="ru-RU" altLang="ru-RU" dirty="0" smtClean="0">
                <a:latin typeface="Arial" panose="020B0604020202020204" pitchFamily="34" charset="0"/>
              </a:rPr>
              <a:t>30-50% </a:t>
            </a:r>
            <a:r>
              <a:rPr lang="ru-RU" altLang="ru-RU" dirty="0">
                <a:latin typeface="Arial" panose="020B0604020202020204" pitchFamily="34" charset="0"/>
              </a:rPr>
              <a:t>детей данный синдром остается не </a:t>
            </a:r>
            <a:r>
              <a:rPr lang="ru-RU" altLang="ru-RU" dirty="0" smtClean="0">
                <a:latin typeface="Arial" panose="020B0604020202020204" pitchFamily="34" charset="0"/>
              </a:rPr>
              <a:t>диагностированным</a:t>
            </a:r>
            <a:r>
              <a:rPr lang="ru-RU" altLang="ru-RU" dirty="0">
                <a:latin typeface="Arial" panose="020B0604020202020204" pitchFamily="34" charset="0"/>
              </a:rPr>
              <a:t>. Синдром </a:t>
            </a:r>
            <a:r>
              <a:rPr lang="ru-RU" altLang="ru-RU" dirty="0" err="1">
                <a:latin typeface="Arial" panose="020B0604020202020204" pitchFamily="34" charset="0"/>
              </a:rPr>
              <a:t>Аспергера</a:t>
            </a:r>
            <a:r>
              <a:rPr lang="ru-RU" altLang="ru-RU" dirty="0">
                <a:latin typeface="Arial" panose="020B0604020202020204" pitchFamily="34" charset="0"/>
              </a:rPr>
              <a:t> в 2-3 раза чаще встречается среди мужского населения.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/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/>
              <a:t>В </a:t>
            </a:r>
            <a:r>
              <a:rPr lang="ru-RU" dirty="0"/>
              <a:t>МКБ-10 синонимом синдрома </a:t>
            </a:r>
            <a:r>
              <a:rPr lang="ru-RU" dirty="0" err="1"/>
              <a:t>Аспергера</a:t>
            </a:r>
            <a:r>
              <a:rPr lang="ru-RU" dirty="0"/>
              <a:t> также выступает термин «шизоидное расстройство детского возраста» (расстройство, характеризующееся чудаковатым поведением, аномалиями мышления и эмоций, не подходящее по диагностическим критериям для диагноза шизофрения ни на одной стадии развития: нет всех необходимых симптомов или они слабо выражены, стёрты. Симптомы могут включать странное или эксцентричное поведение, склонность к социальной изоляции, холодность или неадекватность эмоциональных реакций, параноидные идеи (не достигающие уровня выраженного бреда), болезненные навязчивости, также могут быть редкие преходящие </a:t>
            </a:r>
            <a:r>
              <a:rPr lang="ru-RU" dirty="0" err="1"/>
              <a:t>квазипсихотические</a:t>
            </a:r>
            <a:r>
              <a:rPr lang="ru-RU" dirty="0"/>
              <a:t> эпизоды иллюзий или галлюцинаций). </a:t>
            </a:r>
            <a:endParaRPr lang="ru-RU" dirty="0" smtClean="0"/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/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/>
              <a:t>Статья </a:t>
            </a:r>
            <a:r>
              <a:rPr lang="en-US" dirty="0" smtClean="0"/>
              <a:t>THE-VILLAGE.RU </a:t>
            </a:r>
            <a:r>
              <a:rPr lang="ru-RU" dirty="0" smtClean="0"/>
              <a:t>«Я живу с синдромом </a:t>
            </a:r>
            <a:r>
              <a:rPr lang="ru-RU" dirty="0" err="1" smtClean="0"/>
              <a:t>Аспергера</a:t>
            </a:r>
            <a:r>
              <a:rPr lang="ru-RU" dirty="0" smtClean="0"/>
              <a:t>»</a:t>
            </a:r>
            <a:endParaRPr lang="ru-RU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-2768317"/>
            <a:ext cx="10515600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12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Поведенческий план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50878"/>
            <a:ext cx="10527478" cy="499048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 Социальные навыки — это типичная цель для использования методов управления собственным поведением, когда ребенок начинает осознавать собственное поведение. Основным методом работы будет выступать стратегии управления собственным поведением </a:t>
            </a:r>
            <a:r>
              <a:rPr lang="ru-RU" i="1" dirty="0"/>
              <a:t>Ллойда </a:t>
            </a:r>
            <a:r>
              <a:rPr lang="ru-RU" i="1" dirty="0" err="1"/>
              <a:t>Петерсона</a:t>
            </a:r>
            <a:r>
              <a:rPr lang="ru-RU" i="1" dirty="0"/>
              <a:t>. Ребенок</a:t>
            </a:r>
            <a:r>
              <a:rPr lang="ru-RU" dirty="0"/>
              <a:t> будет получать определенное количество баллов за правильное выполнение плана и ряда необходимых требований (создание плана, удержание в рамках плана, правильное выполнение предложенных заданий, умение договариваться находить компромисс, анализ и контроль своего эмоционального состояния, спокойный уход домой). Необходимые параметры будут отмечаться в листе наблюдения. Если ребенок будет обманывать и завышать свои оценки, его поведение все равно начнет улучшаться, т.к. он сосредоточит свое внимание на этом поведении, и будет сравнивать с оценкой специалиста.</a:t>
            </a:r>
          </a:p>
          <a:p>
            <a:pPr algn="just"/>
            <a:r>
              <a:rPr lang="ru-RU" dirty="0"/>
              <a:t>  </a:t>
            </a:r>
            <a:r>
              <a:rPr lang="ru-RU" dirty="0" smtClean="0"/>
              <a:t> </a:t>
            </a:r>
            <a:r>
              <a:rPr lang="ru-RU" dirty="0"/>
              <a:t>В конце занятия, ребенок отмечает, выполнял ли он поведенческие цели на занятии. Он может оценить свое поведение по 5 шкалам (поведенческим целям), тем самым он анализирует свое поведение и говорит: «Мне кажется, я сделал все», и тогда он ставит себе по 1 баллу по каждой шкале. Специалист ведет второй лист и тоже оценивает поведение на занятии. В ходе программы ребенок набирает «баллы», чтобы получить какое-то поощрение. Он получает баллы не только за отметки специалиста, но и в случае совпадения своей оценки и оценки специалиста (дополнительные баллы), если ребенок оценил свое поведение выше или ниже, чем специалист, то получает баллы только в соответствии с отметкой специалиста.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530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68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Метод социальных историй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37231"/>
            <a:ext cx="10595717" cy="50041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Социальные истории для детей с РАС – это одна из эффективных обучающих методик, которая позволяет решить многие задачи не только у </a:t>
            </a:r>
            <a:r>
              <a:rPr lang="ru-RU" dirty="0" smtClean="0"/>
              <a:t>малышей </a:t>
            </a:r>
            <a:r>
              <a:rPr lang="ru-RU" dirty="0"/>
              <a:t>или подростков, но даже у взрослых людей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Это краткий рассказ с подробными иллюстрациями.</a:t>
            </a:r>
            <a:r>
              <a:rPr lang="ru-RU" dirty="0"/>
              <a:t> В связи с использованием картинок социальные истории входят в методы визуальной поддержки.</a:t>
            </a:r>
          </a:p>
          <a:p>
            <a:pPr algn="just"/>
            <a:r>
              <a:rPr lang="ru-RU" dirty="0"/>
              <a:t>В группу этих методов входят многие виды печатных (или электронных) материалов. Ярлыки и указатели. Причинно-следственные картинки, например, для изучения эмоций. Пары картинок «Сначала-потом» — для изучения режима или адекватных норм поведения с другими людьми.</a:t>
            </a:r>
          </a:p>
          <a:p>
            <a:r>
              <a:rPr lang="ru-RU" b="1" dirty="0"/>
              <a:t>Поэтому создание социальных историй может существенно помочь во многих знаниях и навыках:</a:t>
            </a:r>
          </a:p>
          <a:p>
            <a:r>
              <a:rPr lang="ru-RU" dirty="0"/>
              <a:t>В изучении рутинных комплексных действий при самообслуживании (в </a:t>
            </a:r>
            <a:r>
              <a:rPr lang="ru-RU" dirty="0" err="1"/>
              <a:t>т.ч</a:t>
            </a:r>
            <a:r>
              <a:rPr lang="ru-RU" dirty="0"/>
              <a:t>. приучение к горшку, мытьё головы, чистка зубов, отход ко сну и пр.)</a:t>
            </a:r>
          </a:p>
          <a:p>
            <a:r>
              <a:rPr lang="ru-RU" dirty="0"/>
              <a:t>В подготовке к предстоящим неизвестным до сих пор событиям (перелёт, поездка на поезде, поход в бассейн, в цирк, празднование дня рождения, Нового года и т.п.)</a:t>
            </a:r>
          </a:p>
          <a:p>
            <a:r>
              <a:rPr lang="ru-RU" dirty="0"/>
              <a:t>В освоении правил поведения в школе, на приёме у врача, в магазине, в аптеке или при переходе улицы.</a:t>
            </a:r>
          </a:p>
          <a:p>
            <a:r>
              <a:rPr lang="ru-RU" dirty="0" smtClean="0"/>
              <a:t> </a:t>
            </a:r>
            <a:r>
              <a:rPr lang="ru-RU" dirty="0"/>
              <a:t>Если написать сценарий индивидуально — о том, что не удаётся понять именно вашему ребёнку — грамотная социальная история часто срабатывает лучше других методов, потому что:</a:t>
            </a:r>
          </a:p>
          <a:p>
            <a:r>
              <a:rPr lang="ru-RU" dirty="0"/>
              <a:t>Она способна </a:t>
            </a:r>
            <a:r>
              <a:rPr lang="ru-RU" b="1" dirty="0"/>
              <a:t>исчерпывающе</a:t>
            </a:r>
            <a:r>
              <a:rPr lang="ru-RU" dirty="0"/>
              <a:t>, </a:t>
            </a:r>
            <a:r>
              <a:rPr lang="ru-RU" b="1" dirty="0"/>
              <a:t>наглядно</a:t>
            </a:r>
            <a:r>
              <a:rPr lang="ru-RU" dirty="0"/>
              <a:t> и </a:t>
            </a:r>
            <a:r>
              <a:rPr lang="ru-RU" b="1" dirty="0"/>
              <a:t>последовательно</a:t>
            </a:r>
            <a:r>
              <a:rPr lang="ru-RU" dirty="0"/>
              <a:t> сопроводить ребёнка через то дело, которое пока что трудно поддаётся к самостоятельному выполнению.</a:t>
            </a:r>
          </a:p>
          <a:p>
            <a:r>
              <a:rPr lang="ru-RU" dirty="0"/>
              <a:t>При этом она </a:t>
            </a:r>
            <a:r>
              <a:rPr lang="ru-RU" b="1" dirty="0"/>
              <a:t>не исчезает</a:t>
            </a:r>
            <a:r>
              <a:rPr lang="ru-RU" dirty="0"/>
              <a:t>, как родительский рассказ, а </a:t>
            </a:r>
            <a:r>
              <a:rPr lang="ru-RU" b="1" dirty="0"/>
              <a:t>постоянно</a:t>
            </a:r>
            <a:r>
              <a:rPr lang="ru-RU" dirty="0"/>
              <a:t> </a:t>
            </a:r>
            <a:r>
              <a:rPr lang="ru-RU" b="1" dirty="0"/>
              <a:t>находится</a:t>
            </a:r>
            <a:r>
              <a:rPr lang="ru-RU" dirty="0"/>
              <a:t> </a:t>
            </a:r>
            <a:r>
              <a:rPr lang="ru-RU" b="1" dirty="0"/>
              <a:t>в поле зрения</a:t>
            </a:r>
            <a:r>
              <a:rPr lang="ru-RU" dirty="0"/>
              <a:t>, что даёт ребёнку время, чтобы усвоить материал.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605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45743"/>
          </a:xfrm>
        </p:spPr>
        <p:txBody>
          <a:bodyPr>
            <a:noAutofit/>
          </a:bodyPr>
          <a:lstStyle/>
          <a:p>
            <a:r>
              <a:rPr lang="ru-RU" sz="2000" dirty="0"/>
              <a:t>Метод социальных историй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64525"/>
            <a:ext cx="10609365" cy="4976837"/>
          </a:xfrm>
        </p:spPr>
        <p:txBody>
          <a:bodyPr/>
          <a:lstStyle/>
          <a:p>
            <a:pPr algn="just"/>
            <a:r>
              <a:rPr lang="ru-RU" dirty="0"/>
              <a:t>Значительным плюсом социальных историй является и то, что </a:t>
            </a:r>
            <a:r>
              <a:rPr lang="ru-RU" b="1" dirty="0"/>
              <a:t>можно использовать фотографии самого ребёнка</a:t>
            </a:r>
            <a:r>
              <a:rPr lang="ru-RU" dirty="0"/>
              <a:t>,</a:t>
            </a:r>
            <a:r>
              <a:rPr lang="ru-RU" b="1" dirty="0"/>
              <a:t> его близких и окружающих предметов</a:t>
            </a:r>
            <a:r>
              <a:rPr lang="ru-RU" dirty="0"/>
              <a:t>. Это выручает в тех случаях, когда у ребёнка ещё не сформирован тот высокий уровень абстракции, который позволяет понимать рисованные картинки или схематические символы</a:t>
            </a:r>
            <a:r>
              <a:rPr lang="ru-RU" dirty="0" smtClean="0"/>
              <a:t>.</a:t>
            </a:r>
          </a:p>
          <a:p>
            <a:r>
              <a:rPr lang="ru-RU" b="1" dirty="0"/>
              <a:t>Первое: ОДНА ИСТОРИЯ – ОДНА ИДЕЯ</a:t>
            </a:r>
          </a:p>
          <a:p>
            <a:r>
              <a:rPr lang="ru-RU" b="1" dirty="0"/>
              <a:t>Второе: ФОРМИРУЕМ ПОЛОЖИТЕЛЬНЫЕ УСТАНОВКИ</a:t>
            </a:r>
          </a:p>
          <a:p>
            <a:r>
              <a:rPr lang="ru-RU" b="1" dirty="0"/>
              <a:t>Третье: ОБЪЯСНЯЕМ ПРОСТО И ДОСТУПНО</a:t>
            </a:r>
          </a:p>
          <a:p>
            <a:r>
              <a:rPr lang="ru-RU" b="1" dirty="0"/>
              <a:t>Четвёртое: ПРОСТОЙ, ТОЧНЫЙ И ДОБРОЖЕЛАТЕЛЬНЫЙ ЯЗЫК ИЗЛОЖЕНИЯ</a:t>
            </a:r>
          </a:p>
          <a:p>
            <a:r>
              <a:rPr lang="ru-RU" b="1" dirty="0"/>
              <a:t>Пятое: ИЛЛЮСТРАЦИИ – ЗАЛОГ УСПЕХА</a:t>
            </a:r>
            <a:br>
              <a:rPr lang="ru-RU" b="1" dirty="0"/>
            </a:br>
            <a:r>
              <a:rPr lang="ru-RU" b="1" dirty="0"/>
              <a:t>Шестое: УПРОЩАЕМ И СОКРАЩАЕМ ВИД СТРАНИЦЫ</a:t>
            </a:r>
          </a:p>
          <a:p>
            <a:r>
              <a:rPr lang="ru-RU" b="1" dirty="0"/>
              <a:t>Седьмое: ПОЛОЖИТЕ ИСТОРИИ В БЫСТРОМ ДОСТУПЕ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74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710"/>
          </a:xfrm>
        </p:spPr>
        <p:txBody>
          <a:bodyPr>
            <a:normAutofit fontScale="90000"/>
          </a:bodyPr>
          <a:lstStyle/>
          <a:p>
            <a:r>
              <a:rPr lang="ru-RU" sz="2000" b="1" i="1" dirty="0"/>
              <a:t>Вид первый – Описательные предложения общего порядка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Эти предложения отвечают на вопросы Кто? Что? Когда? Где? Зачем?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7481"/>
            <a:ext cx="8596668" cy="4703881"/>
          </a:xfrm>
        </p:spPr>
        <p:txBody>
          <a:bodyPr/>
          <a:lstStyle/>
          <a:p>
            <a:r>
              <a:rPr lang="ru-RU" b="1" dirty="0"/>
              <a:t>Когда не получается выполнить какое-то движение, упражнение, мне хочется победить, а не выходит.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Kab 28\Desktop\depositphotos_36349889-Cartoon-sport-ic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7" y="2188191"/>
            <a:ext cx="7866725" cy="3543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590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4609"/>
          </a:xfrm>
        </p:spPr>
        <p:txBody>
          <a:bodyPr>
            <a:noAutofit/>
          </a:bodyPr>
          <a:lstStyle/>
          <a:p>
            <a:r>
              <a:rPr lang="ru-RU" sz="2000" b="1" i="1" dirty="0"/>
              <a:t>Вид второй – Описание эмоций и чувств участников = Что произойдёт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Чаще всего перечисляются реакции людей: эмоции, чувства и настроение.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78925"/>
            <a:ext cx="8596668" cy="4062437"/>
          </a:xfrm>
        </p:spPr>
        <p:txBody>
          <a:bodyPr/>
          <a:lstStyle/>
          <a:p>
            <a:r>
              <a:rPr lang="ru-RU" b="1" dirty="0"/>
              <a:t>Я начинаю тревожиться, а вдруг я не смогу?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Kab 28\Desktop\shutterstock-117-cop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2" y="2511188"/>
            <a:ext cx="3152633" cy="311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ab 28\Desktop\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634018"/>
            <a:ext cx="2647950" cy="3193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486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949"/>
          </a:xfrm>
        </p:spPr>
        <p:txBody>
          <a:bodyPr>
            <a:noAutofit/>
          </a:bodyPr>
          <a:lstStyle/>
          <a:p>
            <a:r>
              <a:rPr lang="ru-RU" sz="2000" b="1" dirty="0"/>
              <a:t>Я пытаюсь привлекать внимание криком, писком, гудением, отказом от деятельности.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Kab 28\Desktop\sketch-a-capricious-boy-yells-loudly-225639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2379951"/>
            <a:ext cx="3248167" cy="266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ab 28\Desktop\rebenok-isterit-752x4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379950"/>
            <a:ext cx="3371850" cy="2660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044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7881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А затем я начинаю злиться, упрямиться, кричать и всех шантажировать.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Kab 28\Desktop\angry-chil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2" y="2019868"/>
            <a:ext cx="3384644" cy="295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ab 28\Desktop\chantaje_1425299422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019868"/>
            <a:ext cx="2781300" cy="3028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321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233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Мама и психолог очень расстраиваются из-за этого, не хотят делать по-моему, со мной общаться и заниматься.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Kab 28\Desktop\woman-scared-180720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2156345"/>
            <a:ext cx="3166281" cy="271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ab 28\Desktop\81849e9f5cbd3f092bb9105a6c47f92a_i-5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095500"/>
            <a:ext cx="276225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562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2346"/>
          </a:xfrm>
        </p:spPr>
        <p:txBody>
          <a:bodyPr>
            <a:normAutofit fontScale="90000"/>
          </a:bodyPr>
          <a:lstStyle/>
          <a:p>
            <a:r>
              <a:rPr lang="ru-RU" sz="2000" b="1" i="1" dirty="0"/>
              <a:t>Вид третий – Директивное предложение = Что должен делать ребёнок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862" y="1146175"/>
            <a:ext cx="11100155" cy="1476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Как же можно поступить по - другому? </a:t>
            </a:r>
            <a:endParaRPr lang="ru-RU" dirty="0"/>
          </a:p>
          <a:p>
            <a:r>
              <a:rPr lang="ru-RU" b="1" dirty="0" smtClean="0"/>
              <a:t>Для </a:t>
            </a:r>
            <a:r>
              <a:rPr lang="ru-RU" b="1" dirty="0"/>
              <a:t>начала нужно успокоиться. Сделать три глубоких вдоха и выдоха. Посчитать от 10 до 1. Поднять высоко руку и резко бросив ее сказать: «Да ладно».</a:t>
            </a:r>
            <a:endParaRPr lang="ru-RU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Kab 28\Desktop\f2d28ed350d4ea48ec87615686ec9ac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2309812"/>
            <a:ext cx="3971499" cy="33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Kab 28\Desktop\32753_html_4b01bb8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2415653"/>
            <a:ext cx="3484231" cy="32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63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994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Можно записать все свои злые мысли на листок бумаги и помять его.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x-none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x-none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Kab 28\Desktop\2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8" y="2510025"/>
            <a:ext cx="3070746" cy="227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ab 28\Desktop\depositphotos_24362145-Crumpled-gray-paper-ball-over-white-backgroun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2443162"/>
            <a:ext cx="2924175" cy="2483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8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9163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2000" dirty="0">
                <a:latin typeface="Arial" panose="020B0604020202020204" pitchFamily="34" charset="0"/>
              </a:rPr>
              <a:t>Синдром был назван по имени австрийского педиатра </a:t>
            </a:r>
            <a:r>
              <a:rPr lang="ru-RU" altLang="ru-RU" sz="2000" dirty="0" err="1">
                <a:latin typeface="Arial" panose="020B0604020202020204" pitchFamily="34" charset="0"/>
              </a:rPr>
              <a:t>Ханса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Аспергера</a:t>
            </a:r>
            <a:r>
              <a:rPr lang="ru-RU" altLang="ru-RU" sz="2000" dirty="0">
                <a:latin typeface="Arial" panose="020B0604020202020204" pitchFamily="34" charset="0"/>
              </a:rPr>
              <a:t>, наблюдавшего группу детей со сходными симптомами, которые он сам охарактеризовал как «аутистическая психопатия». </a:t>
            </a:r>
            <a:br>
              <a:rPr lang="ru-RU" altLang="ru-RU" sz="2000" dirty="0">
                <a:latin typeface="Arial" panose="020B0604020202020204" pitchFamily="34" charset="0"/>
              </a:rPr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28764"/>
            <a:ext cx="8712326" cy="4967570"/>
          </a:xfrm>
        </p:spPr>
      </p:pic>
    </p:spTree>
    <p:extLst>
      <p:ext uri="{BB962C8B-B14F-4D97-AF65-F5344CB8AC3E}">
        <p14:creationId xmlns:p14="http://schemas.microsoft.com/office/powerpoint/2010/main" val="2425277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0460"/>
          </a:xfrm>
        </p:spPr>
        <p:txBody>
          <a:bodyPr>
            <a:noAutofit/>
          </a:bodyPr>
          <a:lstStyle/>
          <a:p>
            <a:r>
              <a:rPr lang="ru-RU" sz="2000" b="1" dirty="0"/>
              <a:t>Это мне поможет прийти в состояние гармонии и успокоения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Kab 28\Desktop\1339620654_2-psihologiy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4" y="1160463"/>
            <a:ext cx="6508749" cy="4881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875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528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Дальше можно подумать, как это упражнение правильно делать, сделать его отдельными элементами (кусочками).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Kab 28\Desktop\hello_html_m5f7e433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2" y="1473957"/>
            <a:ext cx="6250675" cy="3725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646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29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Затем нужно попытаться найти свои ошибки, что и почему не получается и тренироваться.</a:t>
            </a:r>
            <a:endParaRPr lang="ru-RU" sz="2000" dirty="0"/>
          </a:p>
        </p:txBody>
      </p:sp>
      <p:pic>
        <p:nvPicPr>
          <p:cNvPr id="4" name="Объект 3" descr="D:\Данные Елены\kartinki-dlya-detey-o-fizkulture-19225-large.jpg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2219324"/>
            <a:ext cx="1951630" cy="261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ab 28\Desktop\2016.01.20-1453280948.5363_2016-01-20-trenirovka-of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4" y="2262187"/>
            <a:ext cx="301615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Kab 28\Desktop\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4" y="2219324"/>
            <a:ext cx="2885507" cy="2898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321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9893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Если хорошо постараться, и верить в себя, то у меня все получиться.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 Я смогу!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Kab 28\Desktop\b337712741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3" y="1746913"/>
            <a:ext cx="5745708" cy="4012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364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8699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Мама и папа будут гордиться мной!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 descr="C:\Users\Kab 28\Desktop\миниатюра3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19367"/>
            <a:ext cx="8261950" cy="4094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716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38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34" y="1228725"/>
            <a:ext cx="7041170" cy="4813300"/>
          </a:xfrm>
        </p:spPr>
      </p:pic>
    </p:spTree>
    <p:extLst>
      <p:ext uri="{BB962C8B-B14F-4D97-AF65-F5344CB8AC3E}">
        <p14:creationId xmlns:p14="http://schemas.microsoft.com/office/powerpoint/2010/main" val="259415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65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1"/>
            <a:ext cx="8698678" cy="5322316"/>
          </a:xfrm>
        </p:spPr>
      </p:pic>
    </p:spTree>
    <p:extLst>
      <p:ext uri="{BB962C8B-B14F-4D97-AF65-F5344CB8AC3E}">
        <p14:creationId xmlns:p14="http://schemas.microsoft.com/office/powerpoint/2010/main" val="311584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1403"/>
          </a:xfrm>
        </p:spPr>
        <p:txBody>
          <a:bodyPr>
            <a:noAutofit/>
          </a:bodyPr>
          <a:lstStyle/>
          <a:p>
            <a:r>
              <a:rPr lang="ru-RU" sz="2000" dirty="0"/>
              <a:t>По поводу различных аспектов синдрома всё ещё остаётся много нерешённых вопросов.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3833"/>
            <a:ext cx="8596668" cy="482671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синдром </a:t>
            </a:r>
            <a:r>
              <a:rPr lang="ru-RU" dirty="0" err="1"/>
              <a:t>Аспергера</a:t>
            </a:r>
            <a:r>
              <a:rPr lang="ru-RU" dirty="0"/>
              <a:t> и детский аутизм имеют общую причину и являются разными проявлениями одного и того же нарушения. </a:t>
            </a:r>
            <a:endParaRPr lang="ru-RU" dirty="0" smtClean="0"/>
          </a:p>
          <a:p>
            <a:pPr algn="just"/>
            <a:r>
              <a:rPr lang="ru-RU" dirty="0" smtClean="0"/>
              <a:t>Американскими </a:t>
            </a:r>
            <a:r>
              <a:rPr lang="ru-RU" dirty="0"/>
              <a:t>исследователями было предложено вообще отказаться от диагноза «синдром </a:t>
            </a:r>
            <a:r>
              <a:rPr lang="ru-RU" dirty="0" err="1"/>
              <a:t>Аспергера</a:t>
            </a:r>
            <a:r>
              <a:rPr lang="ru-RU" dirty="0"/>
              <a:t>», заменив его на диагноз «расстройство аутистического спектра» с указанием степени </a:t>
            </a:r>
            <a:r>
              <a:rPr lang="ru-RU" dirty="0" smtClean="0"/>
              <a:t>тяжести. </a:t>
            </a:r>
          </a:p>
        </p:txBody>
      </p:sp>
    </p:spTree>
    <p:extLst>
      <p:ext uri="{BB962C8B-B14F-4D97-AF65-F5344CB8AC3E}">
        <p14:creationId xmlns:p14="http://schemas.microsoft.com/office/powerpoint/2010/main" val="190981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1854"/>
          </a:xfrm>
        </p:spPr>
        <p:txBody>
          <a:bodyPr>
            <a:noAutofit/>
          </a:bodyPr>
          <a:lstStyle/>
          <a:p>
            <a:r>
              <a:rPr lang="ru-RU" sz="2400" b="1" dirty="0"/>
              <a:t>Причины синдрома </a:t>
            </a:r>
            <a:r>
              <a:rPr lang="ru-RU" sz="2400" b="1" dirty="0" err="1"/>
              <a:t>Аспергера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6980"/>
            <a:ext cx="10515600" cy="543998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не </a:t>
            </a:r>
            <a:r>
              <a:rPr lang="ru-RU" dirty="0"/>
              <a:t>существует известной генетической </a:t>
            </a:r>
            <a:r>
              <a:rPr lang="ru-RU" dirty="0" smtClean="0"/>
              <a:t>этиологии. </a:t>
            </a:r>
            <a:endParaRPr lang="ru-RU" dirty="0" smtClean="0"/>
          </a:p>
          <a:p>
            <a:pPr algn="just"/>
            <a:r>
              <a:rPr lang="ru-RU" dirty="0" smtClean="0"/>
              <a:t>аутоиммунная реакция </a:t>
            </a:r>
            <a:r>
              <a:rPr lang="ru-RU" dirty="0"/>
              <a:t>материнского организма, вызывающей повреждение головного мозга плода. </a:t>
            </a:r>
            <a:endParaRPr lang="ru-RU" dirty="0" smtClean="0"/>
          </a:p>
          <a:p>
            <a:pPr algn="just"/>
            <a:r>
              <a:rPr lang="ru-RU" dirty="0" smtClean="0"/>
              <a:t>негативные последствия </a:t>
            </a:r>
            <a:r>
              <a:rPr lang="ru-RU" dirty="0"/>
              <a:t>профилактических </a:t>
            </a:r>
            <a:r>
              <a:rPr lang="ru-RU" dirty="0" smtClean="0"/>
              <a:t>прививок.</a:t>
            </a:r>
            <a:endParaRPr lang="ru-RU" dirty="0" smtClean="0"/>
          </a:p>
          <a:p>
            <a:pPr algn="just"/>
            <a:r>
              <a:rPr lang="ru-RU" dirty="0" smtClean="0"/>
              <a:t>гормональный сбой </a:t>
            </a:r>
            <a:r>
              <a:rPr lang="ru-RU" dirty="0"/>
              <a:t>у ребенка (низкого или высокого уровня кортизола, повышенного уровня тестостерона); </a:t>
            </a:r>
            <a:endParaRPr lang="ru-RU" dirty="0" smtClean="0"/>
          </a:p>
          <a:p>
            <a:pPr algn="just"/>
            <a:r>
              <a:rPr lang="ru-RU" dirty="0" smtClean="0"/>
              <a:t>недоношенность.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10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8699"/>
          </a:xfrm>
        </p:spPr>
        <p:txBody>
          <a:bodyPr>
            <a:noAutofit/>
          </a:bodyPr>
          <a:lstStyle/>
          <a:p>
            <a:r>
              <a:rPr lang="ru-RU" sz="2000" dirty="0" smtClean="0"/>
              <a:t>факторы </a:t>
            </a:r>
            <a:r>
              <a:rPr lang="ru-RU" sz="2000" dirty="0"/>
              <a:t>риска развития синдрома </a:t>
            </a:r>
            <a:r>
              <a:rPr lang="ru-RU" sz="2000" dirty="0" err="1"/>
              <a:t>Аспергера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28299"/>
            <a:ext cx="8596668" cy="48130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генетическая предрасположенность;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мужской </a:t>
            </a:r>
            <a:r>
              <a:rPr lang="ru-RU" dirty="0" smtClean="0"/>
              <a:t>пол;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воздействие токсических веществ на развивающийся плод в первые месяцы </a:t>
            </a:r>
            <a:r>
              <a:rPr lang="ru-RU" dirty="0" smtClean="0"/>
              <a:t>беременности;</a:t>
            </a:r>
          </a:p>
          <a:p>
            <a:pPr algn="just"/>
            <a:r>
              <a:rPr lang="ru-RU" dirty="0" smtClean="0"/>
              <a:t>внутриутробные </a:t>
            </a:r>
            <a:r>
              <a:rPr lang="ru-RU" dirty="0"/>
              <a:t>и постнатальные вирусные инфекции (краснуха, токсоплазмоз, </a:t>
            </a:r>
            <a:r>
              <a:rPr lang="ru-RU" dirty="0" err="1"/>
              <a:t>цитомегалия</a:t>
            </a:r>
            <a:r>
              <a:rPr lang="ru-RU" dirty="0"/>
              <a:t>, герпес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55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9684"/>
            <a:ext cx="10515600" cy="191068"/>
          </a:xfrm>
        </p:spPr>
        <p:txBody>
          <a:bodyPr>
            <a:noAutofit/>
          </a:bodyPr>
          <a:lstStyle/>
          <a:p>
            <a:r>
              <a:rPr lang="ru-RU" sz="2800" b="1" dirty="0"/>
              <a:t>Диагностика синдрома </a:t>
            </a:r>
            <a:r>
              <a:rPr lang="ru-RU" sz="2800" b="1" dirty="0" err="1" smtClean="0"/>
              <a:t>Аспергера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493501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Черты синдрома </a:t>
            </a:r>
            <a:r>
              <a:rPr lang="ru-RU" dirty="0" err="1"/>
              <a:t>Аспергера</a:t>
            </a:r>
            <a:r>
              <a:rPr lang="ru-RU" dirty="0"/>
              <a:t> у ребенка могут быть обнаружены родителями, воспитателями, учителями, врачами различных специальностей, наблюдающими за развитием детей (педиатром, детским неврологом, логопедом, детским психологом и др</a:t>
            </a:r>
            <a:r>
              <a:rPr lang="ru-RU" dirty="0" smtClean="0"/>
              <a:t>.).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Однако </a:t>
            </a:r>
            <a:r>
              <a:rPr lang="ru-RU" dirty="0"/>
              <a:t>окончательное право подтверждения диагноза остается за детским или подростковым психиатром.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диагностике синдрома </a:t>
            </a:r>
            <a:r>
              <a:rPr lang="ru-RU" dirty="0" err="1"/>
              <a:t>Аспергера</a:t>
            </a:r>
            <a:r>
              <a:rPr lang="ru-RU" dirty="0"/>
              <a:t> широко используются методы анкетирования, интервьюирования родителей и педагогов, наблюдения за ребенком, нейропсихологические тесты. Критерии диагностики синдрома </a:t>
            </a:r>
            <a:r>
              <a:rPr lang="ru-RU" dirty="0" err="1"/>
              <a:t>Аспергера</a:t>
            </a:r>
            <a:r>
              <a:rPr lang="ru-RU" dirty="0"/>
              <a:t> разработаны ВОЗ и позволяют оценить способность ребенка к различным видам социальных контактов.</a:t>
            </a:r>
          </a:p>
          <a:p>
            <a:pPr algn="just"/>
            <a:r>
              <a:rPr lang="ru-RU" dirty="0"/>
              <a:t>Для исключения органических заболеваний головного мозга может потребоваться проведение неврологической диагностики (ЭЭГ, </a:t>
            </a:r>
            <a:r>
              <a:rPr lang="ru-RU" dirty="0" smtClean="0"/>
              <a:t>МРТ </a:t>
            </a:r>
            <a:r>
              <a:rPr lang="ru-RU" dirty="0"/>
              <a:t>головного мозга</a:t>
            </a:r>
            <a:r>
              <a:rPr lang="ru-RU" dirty="0" smtClean="0"/>
              <a:t>).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50189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1031</TotalTime>
  <Words>3965</Words>
  <Application>Microsoft Office PowerPoint</Application>
  <PresentationFormat>Широкоэкранный</PresentationFormat>
  <Paragraphs>224</Paragraphs>
  <Slides>45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Trebuchet MS</vt:lpstr>
      <vt:lpstr>Wingdings 3</vt:lpstr>
      <vt:lpstr>Грань</vt:lpstr>
      <vt:lpstr>Аутизм: синдром Аспергера</vt:lpstr>
      <vt:lpstr>Презентация PowerPoint</vt:lpstr>
      <vt:lpstr>Что такое синдром Аспергера?</vt:lpstr>
      <vt:lpstr>Синдром был назван по имени австрийского педиатра Ханса Аспергера, наблюдавшего группу детей со сходными симптомами, которые он сам охарактеризовал как «аутистическая психопатия».  </vt:lpstr>
      <vt:lpstr>Презентация PowerPoint</vt:lpstr>
      <vt:lpstr>По поводу различных аспектов синдрома всё ещё остаётся много нерешённых вопросов.</vt:lpstr>
      <vt:lpstr>Причины синдрома Аспергера </vt:lpstr>
      <vt:lpstr>факторы риска развития синдрома Аспергера </vt:lpstr>
      <vt:lpstr>Диагностика синдрома Аспергера </vt:lpstr>
      <vt:lpstr>Трудности репрезентации</vt:lpstr>
      <vt:lpstr>Эксперимент Салли-Энн </vt:lpstr>
      <vt:lpstr>Особенности детей с синдромом Аспергера </vt:lpstr>
      <vt:lpstr>Нарушения в социальном взаимодействии. </vt:lpstr>
      <vt:lpstr>Рекомендации в школе: </vt:lpstr>
      <vt:lpstr>Потребность в однообразии. </vt:lpstr>
      <vt:lpstr>Рекомендации в школе: </vt:lpstr>
      <vt:lpstr>Эмоциональная ранимость </vt:lpstr>
      <vt:lpstr>Рекомендации в школе</vt:lpstr>
      <vt:lpstr>Нарушение координации движений</vt:lpstr>
      <vt:lpstr>Рекомендации в школе</vt:lpstr>
      <vt:lpstr>Особенности интеллекта и вербального общения  </vt:lpstr>
      <vt:lpstr>Особенности интеллекта и вербального общения  </vt:lpstr>
      <vt:lpstr>Рекомендации в школе</vt:lpstr>
      <vt:lpstr>Рекомендации: </vt:lpstr>
      <vt:lpstr>Рекомендации: </vt:lpstr>
      <vt:lpstr>Рекомендации: </vt:lpstr>
      <vt:lpstr>Немедикаментозное лечение </vt:lpstr>
      <vt:lpstr>Лекарственное лечение </vt:lpstr>
      <vt:lpstr>Коррекционно-развивающая работа</vt:lpstr>
      <vt:lpstr>Поведенческий план</vt:lpstr>
      <vt:lpstr>Метод социальных историй</vt:lpstr>
      <vt:lpstr>Метод социальных историй</vt:lpstr>
      <vt:lpstr>Вид первый – Описательные предложения общего порядка Эти предложения отвечают на вопросы Кто? Что? Когда? Где? Зачем? </vt:lpstr>
      <vt:lpstr>Вид второй – Описание эмоций и чувств участников = Что произойдёт Чаще всего перечисляются реакции людей: эмоции, чувства и настроение. </vt:lpstr>
      <vt:lpstr>Я пытаюсь привлекать внимание криком, писком, гудением, отказом от деятельности. </vt:lpstr>
      <vt:lpstr>А затем я начинаю злиться, упрямиться, кричать и всех шантажировать. </vt:lpstr>
      <vt:lpstr>Мама и психолог очень расстраиваются из-за этого, не хотят делать по-моему, со мной общаться и заниматься. </vt:lpstr>
      <vt:lpstr>Вид третий – Директивное предложение = Что должен делать ребёнок </vt:lpstr>
      <vt:lpstr>Можно записать все свои злые мысли на листок бумаги и помять его.     </vt:lpstr>
      <vt:lpstr>Это мне поможет прийти в состояние гармонии и успокоения </vt:lpstr>
      <vt:lpstr>Дальше можно подумать, как это упражнение правильно делать, сделать его отдельными элементами (кусочками). </vt:lpstr>
      <vt:lpstr>Затем нужно попытаться найти свои ошибки, что и почему не получается и тренироваться.</vt:lpstr>
      <vt:lpstr>Если хорошо постараться, и верить в себя, то у меня все получиться.  Я смогу! </vt:lpstr>
      <vt:lpstr>Мама и папа будут гордиться мной!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Аутизм: синдром Аспергера</dc:title>
  <dc:creator>Kab 28</dc:creator>
  <cp:lastModifiedBy>Kab 28</cp:lastModifiedBy>
  <cp:revision>69</cp:revision>
  <dcterms:created xsi:type="dcterms:W3CDTF">2018-04-02T07:31:03Z</dcterms:created>
  <dcterms:modified xsi:type="dcterms:W3CDTF">2018-04-17T07:15:14Z</dcterms:modified>
</cp:coreProperties>
</file>