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9"/>
  </p:notesMasterIdLst>
  <p:sldIdLst>
    <p:sldId id="256" r:id="rId2"/>
    <p:sldId id="268" r:id="rId3"/>
    <p:sldId id="266" r:id="rId4"/>
    <p:sldId id="269" r:id="rId5"/>
    <p:sldId id="259" r:id="rId6"/>
    <p:sldId id="257" r:id="rId7"/>
    <p:sldId id="258" r:id="rId8"/>
    <p:sldId id="260" r:id="rId9"/>
    <p:sldId id="265" r:id="rId10"/>
    <p:sldId id="261" r:id="rId11"/>
    <p:sldId id="262" r:id="rId12"/>
    <p:sldId id="263" r:id="rId13"/>
    <p:sldId id="264" r:id="rId14"/>
    <p:sldId id="273" r:id="rId15"/>
    <p:sldId id="270" r:id="rId16"/>
    <p:sldId id="271" r:id="rId17"/>
    <p:sldId id="267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71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6D727-11DE-4B15-9EA7-DB8DAC1ABC5D}" type="datetimeFigureOut">
              <a:rPr lang="ru-RU" smtClean="0"/>
              <a:t>20.04.2018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D8E486-B63E-4DED-BA40-EA09153ED0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848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D8E486-B63E-4DED-BA40-EA09153ED069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Действия по исполнению ИПРА в части реализации права на образование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789040"/>
            <a:ext cx="7854696" cy="1192096"/>
          </a:xfrm>
        </p:spPr>
        <p:txBody>
          <a:bodyPr/>
          <a:lstStyle/>
          <a:p>
            <a:r>
              <a:rPr lang="ru-RU" dirty="0" smtClean="0"/>
              <a:t>20 апреля 2018 года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2363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35280" cy="852704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04617B"/>
                </a:solidFill>
              </a:rPr>
              <a:t>Алгоритм действий руководителя образовательной организации по исполнению  ИПРА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Заполнение  ИПРА</a:t>
            </a:r>
          </a:p>
          <a:p>
            <a:r>
              <a:rPr lang="ru-RU" b="1" dirty="0" smtClean="0"/>
              <a:t>Корректно </a:t>
            </a:r>
            <a:r>
              <a:rPr lang="ru-RU" b="1" dirty="0" smtClean="0"/>
              <a:t>заполненная ИПРА </a:t>
            </a:r>
            <a:r>
              <a:rPr lang="ru-RU" dirty="0" smtClean="0"/>
              <a:t>ребенка-инвалида</a:t>
            </a:r>
          </a:p>
          <a:p>
            <a:r>
              <a:rPr lang="ru-RU" b="1" dirty="0" smtClean="0"/>
              <a:t>Некорректно заполненная </a:t>
            </a:r>
            <a:r>
              <a:rPr lang="ru-RU" dirty="0" smtClean="0"/>
              <a:t>ИПРА ребенка-инвалида  (у ребенка с синдромом Дауна  </a:t>
            </a:r>
            <a:r>
              <a:rPr lang="ru-RU" b="1" dirty="0" smtClean="0"/>
              <a:t>отсутствуют  ограничения в обучении</a:t>
            </a:r>
            <a:r>
              <a:rPr lang="ru-RU" dirty="0" smtClean="0"/>
              <a:t>, нет нуждаемости в специальных условиях образования)</a:t>
            </a:r>
          </a:p>
          <a:p>
            <a:r>
              <a:rPr lang="ru-RU" dirty="0" smtClean="0"/>
              <a:t>Рекомендации родителям обратиться  в МСЭ для внесения  изменений в ИПРА// либо пройти ПМПК (</a:t>
            </a:r>
            <a:r>
              <a:rPr lang="ru-RU" dirty="0" err="1" smtClean="0"/>
              <a:t>Н-р</a:t>
            </a:r>
            <a:r>
              <a:rPr lang="ru-RU" dirty="0" smtClean="0"/>
              <a:t>: ИПРА заполнена до 3-х лет, не внесены спец условия образования)</a:t>
            </a:r>
            <a:endParaRPr lang="ru-RU" dirty="0"/>
          </a:p>
        </p:txBody>
      </p:sp>
      <p:sp>
        <p:nvSpPr>
          <p:cNvPr id="4" name="Стрелка вправо 3"/>
          <p:cNvSpPr/>
          <p:nvPr/>
        </p:nvSpPr>
        <p:spPr>
          <a:xfrm>
            <a:off x="3095284" y="405764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Заполнение  ИПРА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/>
              <a:t>Нет  ограничений в обучении</a:t>
            </a:r>
            <a:r>
              <a:rPr lang="ru-RU" dirty="0" smtClean="0"/>
              <a:t> (в разделе ограничение в  обучении: пусто, прочерк, </a:t>
            </a:r>
            <a:r>
              <a:rPr lang="ru-RU" u="sng" dirty="0" smtClean="0"/>
              <a:t>степень ограничения  0, 1</a:t>
            </a:r>
            <a:r>
              <a:rPr lang="ru-RU" dirty="0" smtClean="0"/>
              <a:t>)</a:t>
            </a:r>
            <a:endParaRPr lang="ru-RU" b="1" dirty="0" smtClean="0"/>
          </a:p>
          <a:p>
            <a:r>
              <a:rPr lang="ru-RU" dirty="0" smtClean="0"/>
              <a:t>Ребенок-инвалид по соматическому заболеванию(</a:t>
            </a:r>
            <a:r>
              <a:rPr lang="ru-RU" dirty="0" err="1" smtClean="0"/>
              <a:t>др</a:t>
            </a:r>
            <a:r>
              <a:rPr lang="ru-RU" dirty="0" smtClean="0"/>
              <a:t> заболевания,  эпилепсия и др.) </a:t>
            </a:r>
          </a:p>
          <a:p>
            <a:r>
              <a:rPr lang="ru-RU" dirty="0" smtClean="0"/>
              <a:t>Статус  ОВЗ  не присваивается</a:t>
            </a:r>
          </a:p>
          <a:p>
            <a:r>
              <a:rPr lang="ru-RU" dirty="0" smtClean="0"/>
              <a:t>Образовательная организация  реализует ООП</a:t>
            </a:r>
          </a:p>
          <a:p>
            <a:r>
              <a:rPr lang="ru-RU" b="1" dirty="0" smtClean="0"/>
              <a:t>Психолого-педагогическая помощь по решению </a:t>
            </a:r>
            <a:r>
              <a:rPr lang="ru-RU" b="1" dirty="0" err="1" smtClean="0"/>
              <a:t>ПМПконсилиума</a:t>
            </a:r>
            <a:r>
              <a:rPr lang="ru-RU" b="1" dirty="0" smtClean="0"/>
              <a:t> (ст.42. ФЗ-273)</a:t>
            </a:r>
          </a:p>
          <a:p>
            <a:r>
              <a:rPr lang="ru-RU" dirty="0" smtClean="0"/>
              <a:t>Нет необходимости в заключении ПМПК</a:t>
            </a:r>
          </a:p>
          <a:p>
            <a:r>
              <a:rPr lang="ru-RU" b="1" dirty="0" smtClean="0"/>
              <a:t>Ребенку организуются на основе мед. документов </a:t>
            </a:r>
            <a:r>
              <a:rPr lang="ru-RU" dirty="0" smtClean="0"/>
              <a:t>:  режим питания, режим приема лекарств, режим физических нагрузок режим проветривания,  проведение мед </a:t>
            </a:r>
            <a:r>
              <a:rPr lang="ru-RU" dirty="0" err="1" smtClean="0"/>
              <a:t>процедури</a:t>
            </a:r>
            <a:r>
              <a:rPr lang="ru-RU" dirty="0" smtClean="0"/>
              <a:t> др.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Заполнение  ИПРА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507288" cy="5688632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Наличие ограничений в обучении </a:t>
            </a:r>
            <a:r>
              <a:rPr lang="ru-RU" dirty="0" smtClean="0"/>
              <a:t>(</a:t>
            </a:r>
            <a:r>
              <a:rPr lang="ru-RU" b="1" u="sng" dirty="0" smtClean="0"/>
              <a:t>степень ограничения  1,2,3)</a:t>
            </a:r>
          </a:p>
          <a:p>
            <a:r>
              <a:rPr lang="ru-RU" dirty="0" smtClean="0"/>
              <a:t>Необходимо заключение ПМПК  и заявление родителя</a:t>
            </a:r>
          </a:p>
          <a:p>
            <a:r>
              <a:rPr lang="ru-RU" dirty="0" smtClean="0"/>
              <a:t>Степень ограничения 1 : м.б. обучение в инклюзии (вариант 1)</a:t>
            </a:r>
          </a:p>
          <a:p>
            <a:r>
              <a:rPr lang="ru-RU" dirty="0" smtClean="0"/>
              <a:t>Степень ограничения  2 : требуется заключение ПМПК</a:t>
            </a:r>
          </a:p>
          <a:p>
            <a:r>
              <a:rPr lang="ru-RU" dirty="0" smtClean="0"/>
              <a:t>Степень ограничения  3 : требуется заключение ПМПК (СИПР, обучение жизненным навыкам)</a:t>
            </a:r>
          </a:p>
          <a:p>
            <a:r>
              <a:rPr lang="ru-RU" dirty="0" smtClean="0"/>
              <a:t>Нуждается в ПП реабилитации, коррекции</a:t>
            </a:r>
          </a:p>
          <a:p>
            <a:r>
              <a:rPr lang="ru-RU" b="1" dirty="0" smtClean="0"/>
              <a:t>Психолого-педагогическая помощь по заключению ПМПК(ст.79. ФЗ-273)</a:t>
            </a:r>
          </a:p>
          <a:p>
            <a:r>
              <a:rPr lang="ru-RU" b="1" dirty="0" smtClean="0"/>
              <a:t>Профессиональная   ориентация </a:t>
            </a:r>
          </a:p>
          <a:p>
            <a:endParaRPr lang="ru-RU" b="1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08112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Разработка плана реализации реабилитационных и </a:t>
            </a:r>
            <a:r>
              <a:rPr lang="ru-RU" sz="2800" b="1" dirty="0" err="1" smtClean="0"/>
              <a:t>абилитационных</a:t>
            </a:r>
            <a:r>
              <a:rPr lang="ru-RU" sz="2800" b="1" dirty="0" smtClean="0"/>
              <a:t>  мероприятий 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МЕРОПРИЯТИЯ ПСИХОЛОГО-ПЕДАГОГИЧЕСКОЙ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РЕАБИЛИТАЦИИ ИЛИ АБИЛИТАЦИИ</a:t>
            </a:r>
          </a:p>
          <a:p>
            <a:r>
              <a:rPr lang="ru-RU" sz="2000" b="1" dirty="0" smtClean="0"/>
              <a:t>РЕКОМЕНДАЦИИ ПО УСЛОВИЯМ ОРГАНИЗАЦИИ</a:t>
            </a:r>
          </a:p>
          <a:p>
            <a:pPr>
              <a:buNone/>
            </a:pPr>
            <a:r>
              <a:rPr lang="ru-RU" sz="2000" b="1" dirty="0" smtClean="0"/>
              <a:t>ОБУЧЕНИЯ.</a:t>
            </a:r>
          </a:p>
          <a:p>
            <a:r>
              <a:rPr lang="ru-RU" sz="2000" dirty="0" smtClean="0"/>
              <a:t> </a:t>
            </a:r>
            <a:r>
              <a:rPr lang="ru-RU" sz="2000" b="1" dirty="0" smtClean="0"/>
              <a:t>ПСИХОЛОГИЧЕСКАЯ ПОМОЩЬ, ОКАЗЫВАЕМАЯ В</a:t>
            </a:r>
          </a:p>
          <a:p>
            <a:pPr>
              <a:buNone/>
            </a:pPr>
            <a:r>
              <a:rPr lang="ru-RU" sz="2000" b="1" dirty="0" smtClean="0"/>
              <a:t>ОБРАЗОВАТЕЛЬНОЙ ОРГАНИЗАЦИИ.</a:t>
            </a:r>
          </a:p>
          <a:p>
            <a:r>
              <a:rPr lang="ru-RU" sz="2000" dirty="0" smtClean="0"/>
              <a:t> </a:t>
            </a:r>
            <a:r>
              <a:rPr lang="ru-RU" sz="2000" b="1" dirty="0" smtClean="0"/>
              <a:t>ПРОФЕССИОНАЛЬНАЯ ОРИЕНТАЦИЯ, ОКАЗЫВАЕМАЯ В</a:t>
            </a:r>
          </a:p>
          <a:p>
            <a:pPr>
              <a:buNone/>
            </a:pPr>
            <a:r>
              <a:rPr lang="ru-RU" sz="2000" b="1" dirty="0" smtClean="0"/>
              <a:t>ОБРАЗОВАТЕЛЬНОЙ ОРГАНИЗАЦИИ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262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760640"/>
          </a:xfrm>
        </p:spPr>
        <p:txBody>
          <a:bodyPr/>
          <a:lstStyle/>
          <a:p>
            <a:pPr lvl="0">
              <a:buClr>
                <a:srgbClr val="0BD0D9"/>
              </a:buClr>
              <a:buNone/>
            </a:pPr>
            <a:r>
              <a:rPr lang="ru-RU" sz="2000" b="1" dirty="0">
                <a:solidFill>
                  <a:prstClr val="black"/>
                </a:solidFill>
              </a:rPr>
              <a:t>Структура  плана </a:t>
            </a:r>
          </a:p>
          <a:p>
            <a:pPr marL="457200" lvl="0" indent="-457200">
              <a:buClr>
                <a:srgbClr val="0BD0D9"/>
              </a:buClr>
              <a:buAutoNum type="arabicPeriod"/>
            </a:pPr>
            <a:r>
              <a:rPr lang="ru-RU" sz="2000" b="1" dirty="0" smtClean="0">
                <a:solidFill>
                  <a:prstClr val="black"/>
                </a:solidFill>
              </a:rPr>
              <a:t>Общие сведения  </a:t>
            </a:r>
          </a:p>
          <a:p>
            <a:pPr marL="457200" lvl="0" indent="-457200">
              <a:buClr>
                <a:srgbClr val="0BD0D9"/>
              </a:buClr>
              <a:buAutoNum type="arabicPeriod"/>
            </a:pPr>
            <a:r>
              <a:rPr lang="ru-RU" sz="2000" b="1" dirty="0" smtClean="0">
                <a:solidFill>
                  <a:prstClr val="black"/>
                </a:solidFill>
              </a:rPr>
              <a:t>Рекомендации по условия организации обучения  </a:t>
            </a:r>
            <a:r>
              <a:rPr lang="ru-RU" sz="2000" dirty="0" smtClean="0">
                <a:solidFill>
                  <a:prstClr val="black"/>
                </a:solidFill>
              </a:rPr>
              <a:t>(программа, вид группы,  форма обучения,  режим обучения)</a:t>
            </a:r>
          </a:p>
          <a:p>
            <a:pPr marL="457200" lvl="0" indent="-457200">
              <a:buClr>
                <a:srgbClr val="0BD0D9"/>
              </a:buClr>
              <a:buAutoNum type="arabicPeriod"/>
            </a:pPr>
            <a:r>
              <a:rPr lang="ru-RU" sz="2000" b="1" dirty="0" smtClean="0">
                <a:solidFill>
                  <a:prstClr val="black"/>
                </a:solidFill>
              </a:rPr>
              <a:t>Психолого-педагогическая помощь </a:t>
            </a:r>
            <a:r>
              <a:rPr lang="ru-RU" sz="2000" dirty="0" smtClean="0">
                <a:solidFill>
                  <a:prstClr val="black"/>
                </a:solidFill>
              </a:rPr>
              <a:t>(оказываемая в ОО,  либо по сетевому взаимодействию)</a:t>
            </a:r>
          </a:p>
          <a:p>
            <a:pPr marL="0" lvl="0" indent="0">
              <a:buClr>
                <a:srgbClr val="0BD0D9"/>
              </a:buClr>
              <a:buNone/>
            </a:pPr>
            <a:r>
              <a:rPr lang="ru-RU" sz="2000" dirty="0" smtClean="0">
                <a:solidFill>
                  <a:prstClr val="black"/>
                </a:solidFill>
              </a:rPr>
              <a:t>    Направленность коррекционных  занятий  специалистов  психолого- педагогического сопровождения  самой ОО (логопед, психолог, дефектолог)  // в рамках сетевого взаимодействия</a:t>
            </a:r>
          </a:p>
          <a:p>
            <a:pPr marL="0" lvl="0" indent="0">
              <a:buClr>
                <a:srgbClr val="0BD0D9"/>
              </a:buClr>
              <a:buNone/>
            </a:pPr>
            <a:r>
              <a:rPr lang="ru-RU" sz="2000" dirty="0" smtClean="0">
                <a:solidFill>
                  <a:prstClr val="black"/>
                </a:solidFill>
              </a:rPr>
              <a:t>4</a:t>
            </a:r>
            <a:r>
              <a:rPr lang="ru-RU" sz="2000" b="1" dirty="0" smtClean="0">
                <a:solidFill>
                  <a:prstClr val="black"/>
                </a:solidFill>
              </a:rPr>
              <a:t>.    Профессиональная ориентация  </a:t>
            </a:r>
            <a:r>
              <a:rPr lang="ru-RU" sz="2000" dirty="0" smtClean="0">
                <a:solidFill>
                  <a:prstClr val="black"/>
                </a:solidFill>
              </a:rPr>
              <a:t>(организация ранней профориентации  с 12-14 лет)</a:t>
            </a:r>
          </a:p>
          <a:p>
            <a:pPr marL="457200" lvl="0" indent="-457200">
              <a:buClr>
                <a:srgbClr val="0BD0D9"/>
              </a:buClr>
              <a:buAutoNum type="arabicPeriod"/>
            </a:pPr>
            <a:endParaRPr lang="ru-RU" sz="2000" dirty="0">
              <a:solidFill>
                <a:prstClr val="black"/>
              </a:solidFill>
            </a:endParaRP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6238667"/>
              </p:ext>
            </p:extLst>
          </p:nvPr>
        </p:nvGraphicFramePr>
        <p:xfrm>
          <a:off x="611560" y="4797152"/>
          <a:ext cx="8208912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1200"/>
                <a:gridCol w="1958089"/>
                <a:gridCol w="1581534"/>
                <a:gridCol w="1958089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Мероприятияе</a:t>
                      </a:r>
                      <a:r>
                        <a:rPr lang="ru-RU" dirty="0" smtClean="0"/>
                        <a:t> психолого-</a:t>
                      </a:r>
                      <a:r>
                        <a:rPr lang="ru-RU" dirty="0" err="1" smtClean="0"/>
                        <a:t>педагогич</a:t>
                      </a:r>
                      <a:r>
                        <a:rPr lang="ru-RU" dirty="0" smtClean="0"/>
                        <a:t> реабилитации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 </a:t>
                      </a:r>
                      <a:r>
                        <a:rPr lang="ru-RU" dirty="0" smtClean="0"/>
                        <a:t>реализации//форма//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продолжительность и частота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Специалист реализующий мероприятие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Отметка об исполнении// результативность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80421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rgbClr val="04617B"/>
                </a:solidFill>
              </a:rPr>
              <a:t>Разработка плана реализации реабилитационных и </a:t>
            </a:r>
            <a:r>
              <a:rPr lang="ru-RU" sz="2800" b="1" dirty="0" err="1">
                <a:solidFill>
                  <a:srgbClr val="04617B"/>
                </a:solidFill>
              </a:rPr>
              <a:t>абилитационных</a:t>
            </a:r>
            <a:r>
              <a:rPr lang="ru-RU" sz="2800" b="1" dirty="0">
                <a:solidFill>
                  <a:srgbClr val="04617B"/>
                </a:solidFill>
              </a:rPr>
              <a:t>  мероприятий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363272" cy="5040560"/>
          </a:xfrm>
        </p:spPr>
        <p:txBody>
          <a:bodyPr>
            <a:normAutofit fontScale="85000" lnSpcReduction="10000"/>
          </a:bodyPr>
          <a:lstStyle/>
          <a:p>
            <a:pPr lvl="0">
              <a:buClr>
                <a:srgbClr val="0BD0D9"/>
              </a:buClr>
            </a:pPr>
            <a:r>
              <a:rPr lang="ru-RU" sz="2000" b="1" dirty="0">
                <a:solidFill>
                  <a:prstClr val="black"/>
                </a:solidFill>
              </a:rPr>
              <a:t>РЕКОМЕНДАЦИИ ПО УСЛОВИЯМ ОРГАНИЗАЦИИ</a:t>
            </a:r>
          </a:p>
          <a:p>
            <a:pPr lvl="0">
              <a:buClr>
                <a:srgbClr val="0BD0D9"/>
              </a:buClr>
              <a:buNone/>
            </a:pPr>
            <a:r>
              <a:rPr lang="ru-RU" sz="2000" b="1" dirty="0" smtClean="0">
                <a:solidFill>
                  <a:prstClr val="black"/>
                </a:solidFill>
              </a:rPr>
              <a:t>ОБУЧЕНИЯ  (по рекомендациям ПМПК):</a:t>
            </a:r>
          </a:p>
          <a:p>
            <a:pPr lvl="0">
              <a:buClr>
                <a:srgbClr val="0BD0D9"/>
              </a:buClr>
              <a:buFontTx/>
              <a:buChar char="-"/>
            </a:pPr>
            <a:r>
              <a:rPr lang="ru-RU" sz="2000" b="1" dirty="0" smtClean="0">
                <a:solidFill>
                  <a:prstClr val="black"/>
                </a:solidFill>
              </a:rPr>
              <a:t>1.Образовательная программа</a:t>
            </a:r>
          </a:p>
          <a:p>
            <a:pPr lvl="0">
              <a:buClr>
                <a:srgbClr val="0BD0D9"/>
              </a:buClr>
              <a:buFontTx/>
              <a:buChar char="-"/>
            </a:pPr>
            <a:r>
              <a:rPr lang="ru-RU" sz="2000" b="1" dirty="0" smtClean="0">
                <a:solidFill>
                  <a:prstClr val="black"/>
                </a:solidFill>
              </a:rPr>
              <a:t>2. Направленность </a:t>
            </a:r>
            <a:r>
              <a:rPr lang="ru-RU" sz="2000" b="1" dirty="0">
                <a:solidFill>
                  <a:prstClr val="black"/>
                </a:solidFill>
              </a:rPr>
              <a:t>группы </a:t>
            </a:r>
            <a:r>
              <a:rPr lang="ru-RU" sz="2000" b="1" dirty="0" smtClean="0">
                <a:solidFill>
                  <a:prstClr val="black"/>
                </a:solidFill>
              </a:rPr>
              <a:t> </a:t>
            </a:r>
            <a:r>
              <a:rPr lang="ru-RU" sz="2000" dirty="0" smtClean="0">
                <a:solidFill>
                  <a:prstClr val="black"/>
                </a:solidFill>
              </a:rPr>
              <a:t>Общеразвивающая</a:t>
            </a:r>
            <a:r>
              <a:rPr lang="ru-RU" sz="2000" dirty="0">
                <a:solidFill>
                  <a:prstClr val="black"/>
                </a:solidFill>
              </a:rPr>
              <a:t>; </a:t>
            </a:r>
            <a:endParaRPr lang="ru-RU" sz="2000" dirty="0" smtClean="0">
              <a:solidFill>
                <a:prstClr val="black"/>
              </a:solidFill>
            </a:endParaRPr>
          </a:p>
          <a:p>
            <a:pPr lvl="0">
              <a:buClr>
                <a:srgbClr val="0BD0D9"/>
              </a:buClr>
              <a:buFontTx/>
              <a:buChar char="-"/>
            </a:pPr>
            <a:r>
              <a:rPr lang="ru-RU" sz="2000" dirty="0" smtClean="0">
                <a:solidFill>
                  <a:prstClr val="black"/>
                </a:solidFill>
              </a:rPr>
              <a:t>Компенсирующая</a:t>
            </a:r>
            <a:r>
              <a:rPr lang="ru-RU" sz="2000" dirty="0">
                <a:solidFill>
                  <a:prstClr val="black"/>
                </a:solidFill>
              </a:rPr>
              <a:t>; Оздоровительная; </a:t>
            </a:r>
            <a:r>
              <a:rPr lang="ru-RU" sz="2000" dirty="0" smtClean="0">
                <a:solidFill>
                  <a:prstClr val="black"/>
                </a:solidFill>
              </a:rPr>
              <a:t>Комбинированная</a:t>
            </a:r>
            <a:r>
              <a:rPr lang="ru-RU" sz="2000" b="1" dirty="0" smtClean="0">
                <a:solidFill>
                  <a:prstClr val="black"/>
                </a:solidFill>
              </a:rPr>
              <a:t>.</a:t>
            </a:r>
            <a:endParaRPr lang="ru-RU" sz="2000" b="1" dirty="0">
              <a:solidFill>
                <a:prstClr val="black"/>
              </a:solidFill>
            </a:endParaRPr>
          </a:p>
          <a:p>
            <a:pPr lvl="0">
              <a:buClr>
                <a:srgbClr val="0BD0D9"/>
              </a:buClr>
              <a:buFontTx/>
              <a:buChar char="-"/>
            </a:pPr>
            <a:r>
              <a:rPr lang="ru-RU" sz="2000" b="1" dirty="0">
                <a:solidFill>
                  <a:prstClr val="black"/>
                </a:solidFill>
              </a:rPr>
              <a:t>3. Вид группы </a:t>
            </a:r>
            <a:endParaRPr lang="ru-RU" sz="2000" b="1" dirty="0" smtClean="0">
              <a:solidFill>
                <a:prstClr val="black"/>
              </a:solidFill>
            </a:endParaRPr>
          </a:p>
          <a:p>
            <a:r>
              <a:rPr lang="ru-RU" sz="2000" dirty="0" smtClean="0">
                <a:solidFill>
                  <a:prstClr val="black"/>
                </a:solidFill>
              </a:rPr>
              <a:t>Группа </a:t>
            </a:r>
            <a:r>
              <a:rPr lang="ru-RU" sz="2000" dirty="0">
                <a:solidFill>
                  <a:prstClr val="black"/>
                </a:solidFill>
              </a:rPr>
              <a:t>кратковременного пребывания для детей раннего возраста без реализации образовательной программы дошкольного образования, обеспечивающие развитие, присмотр, уход и оздоровление воспитанников в возрасте от 2 месяцев до 3 лет</a:t>
            </a:r>
            <a:r>
              <a:rPr lang="ru-RU" sz="2000" dirty="0" smtClean="0">
                <a:solidFill>
                  <a:prstClr val="black"/>
                </a:solidFill>
              </a:rPr>
              <a:t>;</a:t>
            </a:r>
            <a:endParaRPr lang="ru-RU" sz="2400" dirty="0">
              <a:latin typeface="Times New Roman"/>
            </a:endParaRPr>
          </a:p>
          <a:p>
            <a:r>
              <a:rPr lang="ru-RU" sz="2000" dirty="0">
                <a:solidFill>
                  <a:srgbClr val="000000"/>
                </a:solidFill>
                <a:latin typeface="Times New Roman"/>
              </a:rPr>
              <a:t>Группа по присмотру и уходу без реализации образовательной программы дошкольного образования для воспитанников в возрасте от 2 месяцев до 7 лет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</a:rPr>
              <a:t>;</a:t>
            </a:r>
          </a:p>
          <a:p>
            <a:r>
              <a:rPr lang="ru-RU" sz="2000" b="1" dirty="0" smtClean="0">
                <a:solidFill>
                  <a:srgbClr val="000000"/>
                </a:solidFill>
                <a:latin typeface="Times New Roman"/>
              </a:rPr>
              <a:t>4. Форма </a:t>
            </a:r>
            <a:r>
              <a:rPr lang="ru-RU" sz="2000" b="1" dirty="0">
                <a:solidFill>
                  <a:srgbClr val="000000"/>
                </a:solidFill>
                <a:latin typeface="Times New Roman"/>
              </a:rPr>
              <a:t>обучения</a:t>
            </a:r>
            <a:r>
              <a:rPr lang="ru-RU" sz="2000" b="1" dirty="0" smtClean="0">
                <a:solidFill>
                  <a:srgbClr val="000000"/>
                </a:solidFill>
                <a:latin typeface="Times New Roman"/>
              </a:rPr>
              <a:t>: 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</a:rPr>
              <a:t>Очная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; Индивидуальное обучение на дому (по медицинским показаниям); Семейное образование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</a:rPr>
              <a:t>.</a:t>
            </a:r>
          </a:p>
          <a:p>
            <a:r>
              <a:rPr lang="ru-RU" sz="2000" b="1" dirty="0">
                <a:solidFill>
                  <a:srgbClr val="000000"/>
                </a:solidFill>
                <a:latin typeface="Times New Roman"/>
              </a:rPr>
              <a:t>5. Режим обучения: </a:t>
            </a:r>
          </a:p>
          <a:p>
            <a:r>
              <a:rPr lang="ru-RU" sz="2000" dirty="0">
                <a:solidFill>
                  <a:srgbClr val="000000"/>
                </a:solidFill>
                <a:latin typeface="Times New Roman"/>
              </a:rPr>
              <a:t>Полный день; </a:t>
            </a:r>
          </a:p>
          <a:p>
            <a:r>
              <a:rPr lang="ru-RU" sz="2000" dirty="0">
                <a:solidFill>
                  <a:srgbClr val="000000"/>
                </a:solidFill>
                <a:latin typeface="Times New Roman"/>
              </a:rPr>
              <a:t>Неполный день; </a:t>
            </a:r>
          </a:p>
          <a:p>
            <a:r>
              <a:rPr lang="ru-RU" sz="2000" dirty="0">
                <a:solidFill>
                  <a:srgbClr val="000000"/>
                </a:solidFill>
                <a:latin typeface="Times New Roman"/>
              </a:rPr>
              <a:t>Группа кратковременного пребывания (для детей от 2-х мес. до 7-ми лет) </a:t>
            </a:r>
          </a:p>
          <a:p>
            <a:pPr lvl="0">
              <a:buClr>
                <a:srgbClr val="0BD0D9"/>
              </a:buCl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02031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rgbClr val="04617B"/>
                </a:solidFill>
              </a:rPr>
              <a:t>Разработка плана реализации реабилитационных и </a:t>
            </a:r>
            <a:r>
              <a:rPr lang="ru-RU" sz="2800" b="1" dirty="0" err="1">
                <a:solidFill>
                  <a:srgbClr val="04617B"/>
                </a:solidFill>
              </a:rPr>
              <a:t>абилитационных</a:t>
            </a:r>
            <a:r>
              <a:rPr lang="ru-RU" sz="2800" b="1" dirty="0">
                <a:solidFill>
                  <a:srgbClr val="04617B"/>
                </a:solidFill>
              </a:rPr>
              <a:t>  мероприятий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556792"/>
            <a:ext cx="8075240" cy="4968552"/>
          </a:xfrm>
        </p:spPr>
        <p:txBody>
          <a:bodyPr/>
          <a:lstStyle/>
          <a:p>
            <a:pPr marL="0" lvl="0" indent="0">
              <a:buClr>
                <a:srgbClr val="0BD0D9"/>
              </a:buClr>
              <a:buNone/>
            </a:pPr>
            <a:r>
              <a:rPr lang="ru-RU" sz="1600" b="1" dirty="0">
                <a:solidFill>
                  <a:prstClr val="black"/>
                </a:solidFill>
              </a:rPr>
              <a:t>6. Специальные методы и приемы обучения определяются степенью проявления нарушения или структурой дефекта</a:t>
            </a:r>
            <a:r>
              <a:rPr lang="ru-RU" sz="1600" dirty="0">
                <a:solidFill>
                  <a:prstClr val="black"/>
                </a:solidFill>
              </a:rPr>
              <a:t>: </a:t>
            </a:r>
            <a:endParaRPr lang="ru-RU" sz="1600" dirty="0" smtClean="0">
              <a:solidFill>
                <a:prstClr val="black"/>
              </a:solidFill>
            </a:endParaRPr>
          </a:p>
          <a:p>
            <a:pPr marL="0" lvl="0" indent="0">
              <a:buClr>
                <a:srgbClr val="0BD0D9"/>
              </a:buClr>
              <a:buNone/>
            </a:pPr>
            <a:r>
              <a:rPr lang="ru-RU" sz="1600" dirty="0" smtClean="0">
                <a:solidFill>
                  <a:prstClr val="black"/>
                </a:solidFill>
              </a:rPr>
              <a:t>использование </a:t>
            </a:r>
            <a:r>
              <a:rPr lang="ru-RU" sz="1600" dirty="0">
                <a:solidFill>
                  <a:prstClr val="black"/>
                </a:solidFill>
              </a:rPr>
              <a:t>специальных методов обучения и воспитания</a:t>
            </a:r>
            <a:r>
              <a:rPr lang="ru-RU" sz="1600" dirty="0" smtClean="0">
                <a:solidFill>
                  <a:prstClr val="black"/>
                </a:solidFill>
              </a:rPr>
              <a:t>,</a:t>
            </a:r>
          </a:p>
          <a:p>
            <a:pPr marL="0" lvl="0" indent="0">
              <a:buClr>
                <a:srgbClr val="0BD0D9"/>
              </a:buClr>
              <a:buNone/>
            </a:pPr>
            <a:r>
              <a:rPr lang="ru-RU" sz="1600" dirty="0" smtClean="0">
                <a:solidFill>
                  <a:prstClr val="black"/>
                </a:solidFill>
              </a:rPr>
              <a:t> </a:t>
            </a:r>
            <a:r>
              <a:rPr lang="ru-RU" sz="1600" dirty="0">
                <a:solidFill>
                  <a:prstClr val="black"/>
                </a:solidFill>
              </a:rPr>
              <a:t>специальных учебников, учебных пособий и дидактических материалов, </a:t>
            </a:r>
            <a:endParaRPr lang="ru-RU" sz="1600" dirty="0" smtClean="0">
              <a:solidFill>
                <a:prstClr val="black"/>
              </a:solidFill>
            </a:endParaRPr>
          </a:p>
          <a:p>
            <a:pPr marL="0" lvl="0" indent="0">
              <a:buClr>
                <a:srgbClr val="0BD0D9"/>
              </a:buClr>
              <a:buNone/>
            </a:pPr>
            <a:r>
              <a:rPr lang="ru-RU" sz="1600" dirty="0" smtClean="0">
                <a:solidFill>
                  <a:prstClr val="black"/>
                </a:solidFill>
              </a:rPr>
              <a:t>специальных </a:t>
            </a:r>
            <a:r>
              <a:rPr lang="ru-RU" sz="1600" dirty="0">
                <a:solidFill>
                  <a:prstClr val="black"/>
                </a:solidFill>
              </a:rPr>
              <a:t>технических средств обучения коллективного и индивидуального пользования, проведение групповых и индивидуальных коррекционных занятий, </a:t>
            </a:r>
            <a:endParaRPr lang="ru-RU" sz="1600" dirty="0" smtClean="0">
              <a:solidFill>
                <a:prstClr val="black"/>
              </a:solidFill>
            </a:endParaRPr>
          </a:p>
          <a:p>
            <a:pPr marL="0" lvl="0" indent="0">
              <a:buClr>
                <a:srgbClr val="0BD0D9"/>
              </a:buClr>
              <a:buNone/>
            </a:pPr>
            <a:r>
              <a:rPr lang="ru-RU" sz="1600" dirty="0" smtClean="0">
                <a:solidFill>
                  <a:prstClr val="black"/>
                </a:solidFill>
              </a:rPr>
              <a:t>обеспечение </a:t>
            </a:r>
            <a:r>
              <a:rPr lang="ru-RU" sz="1600" dirty="0">
                <a:solidFill>
                  <a:prstClr val="black"/>
                </a:solidFill>
              </a:rPr>
              <a:t>доступа в здания организаций, осуществляющих образовательную деятельность, и другие условия, без которых невозможно или затруднено освоение образовательных программ обучающимися с ограниченными возможностями здоровья</a:t>
            </a:r>
            <a:r>
              <a:rPr lang="ru-RU" sz="1600" dirty="0" smtClean="0">
                <a:solidFill>
                  <a:prstClr val="black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1600" b="1" dirty="0">
                <a:solidFill>
                  <a:srgbClr val="000000"/>
                </a:solidFill>
                <a:latin typeface="Times New Roman"/>
              </a:rPr>
              <a:t>7. Необходимость сопровождения </a:t>
            </a:r>
            <a:r>
              <a:rPr lang="ru-RU" sz="1600" b="1" dirty="0" err="1">
                <a:solidFill>
                  <a:srgbClr val="000000"/>
                </a:solidFill>
                <a:latin typeface="Times New Roman"/>
              </a:rPr>
              <a:t>тьютором</a:t>
            </a:r>
            <a:r>
              <a:rPr lang="ru-RU" sz="1600" b="1" dirty="0">
                <a:solidFill>
                  <a:srgbClr val="000000"/>
                </a:solidFill>
                <a:latin typeface="Times New Roman"/>
              </a:rPr>
              <a:t> или ассистентом - определяется: </a:t>
            </a:r>
          </a:p>
          <a:p>
            <a:pPr marL="0" indent="0">
              <a:buNone/>
            </a:pPr>
            <a:r>
              <a:rPr lang="ru-RU" sz="1600" dirty="0">
                <a:solidFill>
                  <a:srgbClr val="000000"/>
                </a:solidFill>
                <a:latin typeface="Times New Roman"/>
              </a:rPr>
              <a:t>Особенностями поведения ребенка (</a:t>
            </a: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тьютор</a:t>
            </a:r>
            <a:r>
              <a:rPr lang="ru-RU" sz="1600" dirty="0">
                <a:solidFill>
                  <a:srgbClr val="000000"/>
                </a:solidFill>
                <a:latin typeface="Times New Roman"/>
              </a:rPr>
              <a:t>); </a:t>
            </a:r>
          </a:p>
          <a:p>
            <a:pPr marL="0" indent="0">
              <a:buNone/>
            </a:pPr>
            <a:r>
              <a:rPr lang="ru-RU" sz="1600" dirty="0">
                <a:solidFill>
                  <a:srgbClr val="000000"/>
                </a:solidFill>
                <a:latin typeface="Times New Roman"/>
              </a:rPr>
              <a:t>Необходимостью оказания помощи в реализации АОП при составлении индивидуального учебного плана (</a:t>
            </a:r>
            <a:r>
              <a:rPr lang="ru-RU" sz="1600" dirty="0" err="1">
                <a:solidFill>
                  <a:srgbClr val="000000"/>
                </a:solidFill>
                <a:latin typeface="Times New Roman"/>
              </a:rPr>
              <a:t>тьютор</a:t>
            </a:r>
            <a:r>
              <a:rPr lang="ru-RU" sz="1600" dirty="0">
                <a:solidFill>
                  <a:srgbClr val="000000"/>
                </a:solidFill>
                <a:latin typeface="Times New Roman"/>
              </a:rPr>
              <a:t>); </a:t>
            </a:r>
          </a:p>
          <a:p>
            <a:pPr marL="0" indent="0">
              <a:buNone/>
            </a:pPr>
            <a:r>
              <a:rPr lang="ru-RU" sz="1600" dirty="0">
                <a:solidFill>
                  <a:srgbClr val="000000"/>
                </a:solidFill>
                <a:latin typeface="Times New Roman"/>
              </a:rPr>
              <a:t>Необходимостью “технического” сопровождения ребенка-инвалида с тяжелыми НОДА, нарушениями зрения, множественными нарушениями (ассистент). </a:t>
            </a:r>
          </a:p>
          <a:p>
            <a:pPr marL="0" indent="0">
              <a:buNone/>
            </a:pPr>
            <a:r>
              <a:rPr lang="ru-RU" sz="1600" dirty="0">
                <a:solidFill>
                  <a:srgbClr val="000000"/>
                </a:solidFill>
                <a:latin typeface="Times New Roman"/>
              </a:rPr>
              <a:t>	</a:t>
            </a:r>
          </a:p>
          <a:p>
            <a:pPr lvl="0">
              <a:buClr>
                <a:srgbClr val="0BD0D9"/>
              </a:buClr>
            </a:pPr>
            <a:endParaRPr lang="ru-RU" sz="1400" dirty="0">
              <a:solidFill>
                <a:prstClr val="black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01300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992888" cy="864096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accent1"/>
                </a:solidFill>
              </a:rPr>
              <a:t>Межведомственное взаимодействие</a:t>
            </a:r>
            <a:br>
              <a:rPr lang="ru-RU" sz="3200" dirty="0" smtClean="0">
                <a:solidFill>
                  <a:schemeClr val="accent1"/>
                </a:solidFill>
              </a:rPr>
            </a:br>
            <a:r>
              <a:rPr lang="ru-RU" sz="3200" dirty="0" smtClean="0">
                <a:solidFill>
                  <a:schemeClr val="accent1"/>
                </a:solidFill>
              </a:rPr>
              <a:t>ПМПК И МСЭ</a:t>
            </a:r>
            <a:endParaRPr lang="ru-RU" sz="3200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504056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b="1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13970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39552" y="1340768"/>
          <a:ext cx="7992888" cy="4181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  <a:gridCol w="2664296"/>
                <a:gridCol w="2952328"/>
              </a:tblGrid>
              <a:tr h="10197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ПМПК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МСЭ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dirty="0" smtClean="0"/>
                        <a:t>Территориальные</a:t>
                      </a:r>
                    </a:p>
                    <a:p>
                      <a:pPr>
                        <a:buNone/>
                      </a:pPr>
                      <a:r>
                        <a:rPr lang="ru-RU" dirty="0" smtClean="0"/>
                        <a:t>органы управления</a:t>
                      </a:r>
                    </a:p>
                    <a:p>
                      <a:pPr>
                        <a:buNone/>
                      </a:pPr>
                      <a:r>
                        <a:rPr lang="ru-RU" dirty="0" smtClean="0"/>
                        <a:t>образованием</a:t>
                      </a:r>
                      <a:endParaRPr lang="ru-RU" dirty="0"/>
                    </a:p>
                  </a:txBody>
                  <a:tcPr/>
                </a:tc>
              </a:tr>
              <a:tr h="316131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dirty="0" smtClean="0"/>
                        <a:t>•</a:t>
                      </a:r>
                      <a:r>
                        <a:rPr lang="ru-RU" b="1" dirty="0" smtClean="0"/>
                        <a:t>Объективизация</a:t>
                      </a:r>
                    </a:p>
                    <a:p>
                      <a:pPr>
                        <a:buNone/>
                      </a:pPr>
                      <a:r>
                        <a:rPr lang="ru-RU" b="1" dirty="0" smtClean="0"/>
                        <a:t>образовательного</a:t>
                      </a:r>
                    </a:p>
                    <a:p>
                      <a:pPr>
                        <a:buNone/>
                      </a:pPr>
                      <a:r>
                        <a:rPr lang="ru-RU" b="1" dirty="0" smtClean="0"/>
                        <a:t>статуса ребенка</a:t>
                      </a:r>
                    </a:p>
                    <a:p>
                      <a:pPr>
                        <a:buNone/>
                      </a:pPr>
                      <a:r>
                        <a:rPr lang="ru-RU" dirty="0" smtClean="0"/>
                        <a:t>•</a:t>
                      </a:r>
                      <a:r>
                        <a:rPr lang="ru-RU" b="1" dirty="0" smtClean="0"/>
                        <a:t>Разработка</a:t>
                      </a:r>
                    </a:p>
                    <a:p>
                      <a:pPr>
                        <a:buNone/>
                      </a:pPr>
                      <a:r>
                        <a:rPr lang="ru-RU" b="1" dirty="0" smtClean="0"/>
                        <a:t>рекомендаций по</a:t>
                      </a:r>
                    </a:p>
                    <a:p>
                      <a:pPr>
                        <a:buNone/>
                      </a:pPr>
                      <a:r>
                        <a:rPr lang="ru-RU" b="1" dirty="0" smtClean="0"/>
                        <a:t>созданию</a:t>
                      </a:r>
                    </a:p>
                    <a:p>
                      <a:pPr>
                        <a:buNone/>
                      </a:pPr>
                      <a:r>
                        <a:rPr lang="ru-RU" b="1" dirty="0" smtClean="0"/>
                        <a:t>специальных</a:t>
                      </a:r>
                    </a:p>
                    <a:p>
                      <a:pPr>
                        <a:buNone/>
                      </a:pPr>
                      <a:r>
                        <a:rPr lang="ru-RU" b="1" dirty="0" smtClean="0"/>
                        <a:t>условий получения</a:t>
                      </a:r>
                    </a:p>
                    <a:p>
                      <a:pPr>
                        <a:buNone/>
                      </a:pPr>
                      <a:r>
                        <a:rPr lang="ru-RU" b="1" dirty="0" smtClean="0"/>
                        <a:t>образования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dirty="0" smtClean="0"/>
                        <a:t>•При проведении МСЭ учет</a:t>
                      </a:r>
                    </a:p>
                    <a:p>
                      <a:pPr>
                        <a:buNone/>
                      </a:pPr>
                      <a:r>
                        <a:rPr lang="ru-RU" dirty="0" smtClean="0"/>
                        <a:t>заключения ПМПК;</a:t>
                      </a:r>
                    </a:p>
                    <a:p>
                      <a:pPr>
                        <a:buNone/>
                      </a:pPr>
                      <a:r>
                        <a:rPr lang="ru-RU" dirty="0" smtClean="0"/>
                        <a:t>• при установлении</a:t>
                      </a:r>
                    </a:p>
                    <a:p>
                      <a:pPr>
                        <a:buNone/>
                      </a:pPr>
                      <a:r>
                        <a:rPr lang="ru-RU" dirty="0" smtClean="0"/>
                        <a:t>инвалидности разработка</a:t>
                      </a:r>
                    </a:p>
                    <a:p>
                      <a:pPr>
                        <a:buNone/>
                      </a:pPr>
                      <a:r>
                        <a:rPr lang="ru-RU" dirty="0" smtClean="0"/>
                        <a:t>ИПРА с учетом рекомендаций</a:t>
                      </a:r>
                    </a:p>
                    <a:p>
                      <a:pPr>
                        <a:buNone/>
                      </a:pPr>
                      <a:r>
                        <a:rPr lang="ru-RU" dirty="0" smtClean="0"/>
                        <a:t>ПМПК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ru-RU" dirty="0" smtClean="0"/>
                    </a:p>
                    <a:p>
                      <a:pPr>
                        <a:buNone/>
                      </a:pPr>
                      <a:r>
                        <a:rPr lang="ru-RU" dirty="0" smtClean="0"/>
                        <a:t>(реализация</a:t>
                      </a:r>
                    </a:p>
                    <a:p>
                      <a:pPr>
                        <a:buNone/>
                      </a:pPr>
                      <a:r>
                        <a:rPr lang="ru-RU" dirty="0" smtClean="0"/>
                        <a:t>мероприятий </a:t>
                      </a:r>
                      <a:r>
                        <a:rPr lang="ru-RU" dirty="0" err="1" smtClean="0"/>
                        <a:t>психолого</a:t>
                      </a:r>
                      <a:r>
                        <a:rPr lang="ru-RU" dirty="0" smtClean="0"/>
                        <a:t>-</a:t>
                      </a:r>
                    </a:p>
                    <a:p>
                      <a:pPr>
                        <a:buNone/>
                      </a:pPr>
                      <a:r>
                        <a:rPr lang="ru-RU" dirty="0" smtClean="0"/>
                        <a:t>педагогической</a:t>
                      </a:r>
                    </a:p>
                    <a:p>
                      <a:pPr>
                        <a:buNone/>
                      </a:pPr>
                      <a:r>
                        <a:rPr lang="ru-RU" dirty="0" smtClean="0"/>
                        <a:t>реабилитации согласно</a:t>
                      </a:r>
                    </a:p>
                    <a:p>
                      <a:pPr>
                        <a:buNone/>
                      </a:pPr>
                      <a:r>
                        <a:rPr lang="ru-RU" dirty="0" smtClean="0"/>
                        <a:t>ИПРА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Инвалид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 </a:t>
            </a:r>
            <a:r>
              <a:rPr lang="ru-RU" b="1" dirty="0"/>
              <a:t>Инвалид - </a:t>
            </a:r>
            <a:r>
              <a:rPr lang="ru-RU" dirty="0"/>
              <a:t>лицо, которое имеет нарушение</a:t>
            </a:r>
          </a:p>
          <a:p>
            <a:pPr marL="0" indent="0">
              <a:buNone/>
            </a:pPr>
            <a:r>
              <a:rPr lang="ru-RU" dirty="0"/>
              <a:t>здоровья со стойким расстройством функций</a:t>
            </a:r>
          </a:p>
          <a:p>
            <a:pPr marL="0" indent="0">
              <a:buNone/>
            </a:pPr>
            <a:r>
              <a:rPr lang="ru-RU" dirty="0"/>
              <a:t>организма, обусловленное заболеваниями,</a:t>
            </a:r>
          </a:p>
          <a:p>
            <a:pPr marL="0" indent="0">
              <a:buNone/>
            </a:pPr>
            <a:r>
              <a:rPr lang="ru-RU" dirty="0"/>
              <a:t>последствиями травм или дефектами, приводящее</a:t>
            </a:r>
          </a:p>
          <a:p>
            <a:pPr marL="0" indent="0">
              <a:buNone/>
            </a:pPr>
            <a:r>
              <a:rPr lang="ru-RU" dirty="0"/>
              <a:t>к ограничению жизнедеятельности и вызывающее</a:t>
            </a:r>
          </a:p>
          <a:p>
            <a:pPr marL="0" indent="0">
              <a:buNone/>
            </a:pPr>
            <a:r>
              <a:rPr lang="ru-RU" dirty="0"/>
              <a:t>необходимость его социальной защиты.</a:t>
            </a:r>
          </a:p>
          <a:p>
            <a:pPr marL="0" indent="0">
              <a:buNone/>
            </a:pPr>
            <a:r>
              <a:rPr lang="ru-RU" b="1" dirty="0" smtClean="0"/>
              <a:t>Ограничение </a:t>
            </a:r>
            <a:r>
              <a:rPr lang="ru-RU" b="1" dirty="0"/>
              <a:t>жизнедеятельности - </a:t>
            </a:r>
            <a:r>
              <a:rPr lang="ru-RU" dirty="0"/>
              <a:t>полная или</a:t>
            </a:r>
          </a:p>
          <a:p>
            <a:pPr marL="0" indent="0">
              <a:buNone/>
            </a:pPr>
            <a:r>
              <a:rPr lang="ru-RU" dirty="0"/>
              <a:t>частичная утрата лицом способности или</a:t>
            </a:r>
          </a:p>
          <a:p>
            <a:pPr marL="0" indent="0">
              <a:buNone/>
            </a:pPr>
            <a:r>
              <a:rPr lang="ru-RU" dirty="0"/>
              <a:t>возможности осуществлять самообслуживание,</a:t>
            </a:r>
          </a:p>
          <a:p>
            <a:pPr marL="0" indent="0">
              <a:buNone/>
            </a:pPr>
            <a:r>
              <a:rPr lang="ru-RU" dirty="0"/>
              <a:t>самостоятельно передвигаться, ориентироваться,</a:t>
            </a:r>
          </a:p>
          <a:p>
            <a:pPr marL="0" indent="0">
              <a:buNone/>
            </a:pPr>
            <a:r>
              <a:rPr lang="ru-RU" dirty="0"/>
              <a:t>общаться, контролировать свое поведение,</a:t>
            </a:r>
          </a:p>
          <a:p>
            <a:pPr marL="0" indent="0">
              <a:buNone/>
            </a:pPr>
            <a:r>
              <a:rPr lang="ru-RU" dirty="0"/>
              <a:t>обучаться и заниматься трудовой деятельностью.</a:t>
            </a:r>
          </a:p>
        </p:txBody>
      </p:sp>
    </p:spTree>
    <p:extLst>
      <p:ext uri="{BB962C8B-B14F-4D97-AF65-F5344CB8AC3E}">
        <p14:creationId xmlns:p14="http://schemas.microsoft.com/office/powerpoint/2010/main" val="455877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046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08720"/>
            <a:ext cx="8892480" cy="57606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Условиями признания гражданина инвалидом являются:</a:t>
            </a:r>
          </a:p>
          <a:p>
            <a:pPr>
              <a:buNone/>
            </a:pPr>
            <a:r>
              <a:rPr lang="ru-RU" dirty="0" smtClean="0"/>
              <a:t>а) НАРУШЕНИЕ ЗДОРОВЬЯ СО СТОЙКИМ РАССТРОЙСТВОМ ФУНКЦИЙ ОРГАНИЗМА,</a:t>
            </a:r>
          </a:p>
          <a:p>
            <a:pPr>
              <a:buNone/>
            </a:pPr>
            <a:r>
              <a:rPr lang="ru-RU" dirty="0" smtClean="0"/>
              <a:t>обусловленное заболеваниями, последствиями травм или дефектами;</a:t>
            </a:r>
          </a:p>
          <a:p>
            <a:pPr>
              <a:buNone/>
            </a:pPr>
            <a:r>
              <a:rPr lang="ru-RU" dirty="0" smtClean="0"/>
              <a:t>б) ОГРАНИЧЕНИЕ ЖИЗНЕДЕЯТЕЛЬНОСТИ (полная или частичная утрата гражданином способности или возможности осуществлять самообслуживание, самостоятельно передвигаться, ориентироваться, общаться, контролировать свое поведение,</a:t>
            </a:r>
          </a:p>
          <a:p>
            <a:pPr>
              <a:buNone/>
            </a:pPr>
            <a:r>
              <a:rPr lang="ru-RU" dirty="0" smtClean="0"/>
              <a:t>	обучаться или заниматься трудовой деятельностью);</a:t>
            </a:r>
          </a:p>
          <a:p>
            <a:pPr>
              <a:buNone/>
            </a:pPr>
            <a:r>
              <a:rPr lang="ru-RU" dirty="0" smtClean="0"/>
              <a:t>в) НЕОБХОДИМОСТЬ В МЕРАХ СОЦИАЛЬНОЙ ЗАЩИТЫ, ВКЛЮЧАЯ РЕАБИЛИТАЦИЮ.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b="1" dirty="0"/>
              <a:t>Перечень ограничений основных категорий</a:t>
            </a:r>
            <a:br>
              <a:rPr lang="ru-RU" sz="3200" b="1" dirty="0"/>
            </a:br>
            <a:r>
              <a:rPr lang="ru-RU" sz="3200" b="1" dirty="0"/>
              <a:t>жизнедеятельности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/>
          </a:bodyPr>
          <a:lstStyle/>
          <a:p>
            <a:r>
              <a:rPr lang="ru-RU" b="1" dirty="0" smtClean="0"/>
              <a:t>Степень </a:t>
            </a:r>
            <a:r>
              <a:rPr lang="ru-RU" b="1" dirty="0"/>
              <a:t>ограничения </a:t>
            </a:r>
            <a:r>
              <a:rPr lang="ru-RU" dirty="0"/>
              <a:t>(1, 2, 3)</a:t>
            </a:r>
          </a:p>
          <a:p>
            <a:r>
              <a:rPr lang="ru-RU" dirty="0"/>
              <a:t>Способность к самообслуживанию</a:t>
            </a:r>
          </a:p>
          <a:p>
            <a:r>
              <a:rPr lang="ru-RU" dirty="0"/>
              <a:t>Способность к передвижению</a:t>
            </a:r>
          </a:p>
          <a:p>
            <a:r>
              <a:rPr lang="ru-RU" dirty="0"/>
              <a:t>Способность к ориентации</a:t>
            </a:r>
          </a:p>
          <a:p>
            <a:r>
              <a:rPr lang="ru-RU" dirty="0"/>
              <a:t>Способность к общению</a:t>
            </a:r>
          </a:p>
          <a:p>
            <a:r>
              <a:rPr lang="ru-RU" dirty="0"/>
              <a:t>Способность к обучению</a:t>
            </a:r>
          </a:p>
          <a:p>
            <a:r>
              <a:rPr lang="ru-RU" dirty="0"/>
              <a:t>Способность к трудовой деятельности</a:t>
            </a:r>
          </a:p>
          <a:p>
            <a:r>
              <a:rPr lang="ru-RU" dirty="0"/>
              <a:t>Способность к контролю за своим </a:t>
            </a:r>
            <a:r>
              <a:rPr lang="ru-RU" dirty="0" smtClean="0"/>
              <a:t>поведением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7506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91264" cy="93043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73E87"/>
                </a:solidFill>
              </a:rPr>
              <a:t>Приказ Минтруда России от 15.10.2015 N 723н</a:t>
            </a:r>
            <a:endParaRPr lang="ru-RU" sz="32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340768"/>
            <a:ext cx="8208911" cy="511256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/>
              <a:t>Приказ Минтруда России от 15.10.2015 N 723н "Об</a:t>
            </a:r>
          </a:p>
          <a:p>
            <a:pPr marL="0" indent="0">
              <a:buNone/>
            </a:pPr>
            <a:r>
              <a:rPr lang="ru-RU" b="1" dirty="0"/>
              <a:t>утверждении формы и Порядка предоставления</a:t>
            </a:r>
          </a:p>
          <a:p>
            <a:pPr marL="0" indent="0">
              <a:buNone/>
            </a:pPr>
            <a:r>
              <a:rPr lang="ru-RU" b="1" dirty="0"/>
              <a:t>органами исполнительной власти субъектов</a:t>
            </a:r>
          </a:p>
          <a:p>
            <a:pPr marL="0" indent="0">
              <a:buNone/>
            </a:pPr>
            <a:r>
              <a:rPr lang="ru-RU" b="1" dirty="0"/>
              <a:t>Российской Федерации, органами местного</a:t>
            </a:r>
          </a:p>
          <a:p>
            <a:pPr marL="0" indent="0">
              <a:buNone/>
            </a:pPr>
            <a:r>
              <a:rPr lang="ru-RU" b="1" dirty="0"/>
              <a:t>самоуправления и организациями независимо от</a:t>
            </a:r>
          </a:p>
          <a:p>
            <a:pPr marL="0" indent="0">
              <a:buNone/>
            </a:pPr>
            <a:r>
              <a:rPr lang="ru-RU" b="1" dirty="0"/>
              <a:t>их организационно-правовых форм информации об</a:t>
            </a:r>
          </a:p>
          <a:p>
            <a:pPr marL="0" indent="0">
              <a:buNone/>
            </a:pPr>
            <a:r>
              <a:rPr lang="ru-RU" b="1" dirty="0"/>
              <a:t>исполнении возложенных на них индивидуальной</a:t>
            </a:r>
          </a:p>
          <a:p>
            <a:pPr marL="0" indent="0">
              <a:buNone/>
            </a:pPr>
            <a:r>
              <a:rPr lang="ru-RU" b="1" dirty="0"/>
              <a:t>программой реабилитации или </a:t>
            </a:r>
            <a:r>
              <a:rPr lang="ru-RU" b="1" dirty="0" err="1"/>
              <a:t>абилитации</a:t>
            </a:r>
            <a:endParaRPr lang="ru-RU" b="1" dirty="0"/>
          </a:p>
          <a:p>
            <a:pPr marL="0" indent="0">
              <a:buNone/>
            </a:pPr>
            <a:r>
              <a:rPr lang="ru-RU" b="1" dirty="0"/>
              <a:t>инвалида и индивидуальной программой</a:t>
            </a:r>
          </a:p>
          <a:p>
            <a:pPr marL="0" indent="0">
              <a:buNone/>
            </a:pPr>
            <a:r>
              <a:rPr lang="ru-RU" b="1" dirty="0"/>
              <a:t>реабилитации...</a:t>
            </a:r>
          </a:p>
        </p:txBody>
      </p:sp>
    </p:spTree>
    <p:extLst>
      <p:ext uri="{BB962C8B-B14F-4D97-AF65-F5344CB8AC3E}">
        <p14:creationId xmlns:p14="http://schemas.microsoft.com/office/powerpoint/2010/main" val="1718366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02440"/>
          </a:xfrm>
        </p:spPr>
        <p:txBody>
          <a:bodyPr>
            <a:noAutofit/>
          </a:bodyPr>
          <a:lstStyle/>
          <a:p>
            <a:r>
              <a:rPr lang="ru-RU" sz="3200" dirty="0" smtClean="0"/>
              <a:t>Образовательный маршрут обучающегося  с инвалидностью и ОВЗ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496943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u="sng" dirty="0" smtClean="0">
                <a:solidFill>
                  <a:schemeClr val="tx1"/>
                </a:solidFill>
              </a:rPr>
              <a:t>Ребенок инвалид может обучаться по ООП/ АОП, АООП</a:t>
            </a:r>
          </a:p>
          <a:p>
            <a:pPr marL="0" indent="0">
              <a:buNone/>
            </a:pPr>
            <a:r>
              <a:rPr lang="ru-RU" b="1" u="sng" dirty="0" smtClean="0">
                <a:solidFill>
                  <a:schemeClr val="tx1"/>
                </a:solidFill>
              </a:rPr>
              <a:t>Уровни общего образования</a:t>
            </a:r>
          </a:p>
          <a:p>
            <a:r>
              <a:rPr lang="ru-RU" b="1" i="1" dirty="0" smtClean="0">
                <a:solidFill>
                  <a:schemeClr val="tx1"/>
                </a:solidFill>
              </a:rPr>
              <a:t>Дошкольный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Направленность групп: </a:t>
            </a:r>
            <a:r>
              <a:rPr lang="ru-RU" b="1" i="1" dirty="0" smtClean="0">
                <a:solidFill>
                  <a:schemeClr val="tx1"/>
                </a:solidFill>
              </a:rPr>
              <a:t>общеразвивающая, компенсирующая, комбинированная</a:t>
            </a:r>
          </a:p>
          <a:p>
            <a:pPr marL="0" indent="0">
              <a:buNone/>
            </a:pPr>
            <a:r>
              <a:rPr lang="ru-RU" b="1" i="1" u="sng" dirty="0" smtClean="0">
                <a:solidFill>
                  <a:schemeClr val="tx1"/>
                </a:solidFill>
              </a:rPr>
              <a:t>Начальное /основное / среднее</a:t>
            </a:r>
          </a:p>
          <a:p>
            <a:r>
              <a:rPr lang="ru-RU" b="1" i="1" dirty="0" smtClean="0">
                <a:solidFill>
                  <a:schemeClr val="tx1"/>
                </a:solidFill>
              </a:rPr>
              <a:t>Общеразвивающие классы</a:t>
            </a:r>
            <a:r>
              <a:rPr lang="ru-RU" b="1" dirty="0" smtClean="0">
                <a:solidFill>
                  <a:schemeClr val="tx1"/>
                </a:solidFill>
              </a:rPr>
              <a:t>:  </a:t>
            </a:r>
            <a:r>
              <a:rPr lang="ru-RU" b="1" dirty="0" smtClean="0">
                <a:solidFill>
                  <a:srgbClr val="FF0000"/>
                </a:solidFill>
              </a:rPr>
              <a:t>вариант 1,2:</a:t>
            </a:r>
            <a:r>
              <a:rPr lang="ru-RU" b="1" dirty="0" smtClean="0">
                <a:solidFill>
                  <a:schemeClr val="tx1"/>
                </a:solidFill>
              </a:rPr>
              <a:t>  аттестаты</a:t>
            </a:r>
            <a:endParaRPr lang="ru-RU" b="1" dirty="0">
              <a:solidFill>
                <a:schemeClr val="tx1"/>
              </a:solidFill>
            </a:endParaRPr>
          </a:p>
          <a:p>
            <a:r>
              <a:rPr lang="ru-RU" b="1" i="1" dirty="0" smtClean="0">
                <a:solidFill>
                  <a:schemeClr val="tx1"/>
                </a:solidFill>
              </a:rPr>
              <a:t>Классы компенсирующего обучения</a:t>
            </a:r>
            <a:r>
              <a:rPr lang="ru-RU" b="1" dirty="0" smtClean="0">
                <a:solidFill>
                  <a:schemeClr val="tx1"/>
                </a:solidFill>
              </a:rPr>
              <a:t>:  </a:t>
            </a:r>
            <a:r>
              <a:rPr lang="ru-RU" b="1" dirty="0" smtClean="0">
                <a:solidFill>
                  <a:srgbClr val="FF0000"/>
                </a:solidFill>
              </a:rPr>
              <a:t>вариант 3, 4: </a:t>
            </a:r>
            <a:r>
              <a:rPr lang="ru-RU" b="1" dirty="0" err="1" smtClean="0">
                <a:solidFill>
                  <a:schemeClr val="tx1"/>
                </a:solidFill>
              </a:rPr>
              <a:t>свидельство</a:t>
            </a:r>
            <a:r>
              <a:rPr lang="ru-RU" b="1" dirty="0" smtClean="0">
                <a:solidFill>
                  <a:schemeClr val="tx1"/>
                </a:solidFill>
              </a:rPr>
              <a:t> об обучении</a:t>
            </a:r>
          </a:p>
          <a:p>
            <a:endParaRPr lang="ru-RU" b="1" dirty="0">
              <a:solidFill>
                <a:schemeClr val="tx1"/>
              </a:solidFill>
            </a:endParaRPr>
          </a:p>
          <a:p>
            <a:endParaRPr lang="ru-RU" b="1" dirty="0" smtClean="0">
              <a:solidFill>
                <a:schemeClr val="tx1"/>
              </a:solidFill>
            </a:endParaRPr>
          </a:p>
          <a:p>
            <a:endParaRPr lang="ru-RU" b="1" dirty="0">
              <a:solidFill>
                <a:schemeClr val="tx1"/>
              </a:solidFill>
            </a:endParaRPr>
          </a:p>
          <a:p>
            <a:endParaRPr lang="ru-RU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834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8328"/>
            <a:ext cx="8712968" cy="100244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Алгоритм действий руководителя образовательной организации по исполнению  ИПРА 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7" y="1556792"/>
            <a:ext cx="8352928" cy="4968552"/>
          </a:xfrm>
        </p:spPr>
        <p:txBody>
          <a:bodyPr/>
          <a:lstStyle/>
          <a:p>
            <a:r>
              <a:rPr lang="ru-RU" b="1" dirty="0" smtClean="0"/>
              <a:t>Руководитель ОО (делегирование полномочий)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</a:t>
            </a:r>
            <a:r>
              <a:rPr lang="ru-RU" b="1" dirty="0" smtClean="0"/>
              <a:t>Руководитель ПМП консилиума </a:t>
            </a:r>
            <a:r>
              <a:rPr lang="ru-RU" b="1" dirty="0" smtClean="0"/>
              <a:t>ОО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	Мониторинг личных дел  детей-инвалидов в части заполнения ИПРА, наличие заключений </a:t>
            </a:r>
            <a:r>
              <a:rPr lang="ru-RU" b="1" dirty="0" smtClean="0"/>
              <a:t>ПМПК</a:t>
            </a:r>
            <a:endParaRPr lang="ru-RU" b="1" dirty="0" smtClean="0"/>
          </a:p>
          <a:p>
            <a:pPr>
              <a:buNone/>
            </a:pPr>
            <a:endParaRPr lang="ru-RU" b="1" dirty="0"/>
          </a:p>
        </p:txBody>
      </p:sp>
      <p:sp>
        <p:nvSpPr>
          <p:cNvPr id="6" name="Стрелка вниз 5"/>
          <p:cNvSpPr/>
          <p:nvPr/>
        </p:nvSpPr>
        <p:spPr>
          <a:xfrm>
            <a:off x="3239852" y="1988840"/>
            <a:ext cx="1512168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3131840" y="2996952"/>
            <a:ext cx="172819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899592" y="4581128"/>
            <a:ext cx="20882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5652120" y="4653136"/>
            <a:ext cx="2016224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5425254"/>
              </p:ext>
            </p:extLst>
          </p:nvPr>
        </p:nvGraphicFramePr>
        <p:xfrm>
          <a:off x="395536" y="5373216"/>
          <a:ext cx="8208912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410445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ИПРА</a:t>
                      </a:r>
                      <a:r>
                        <a:rPr lang="ru-RU" baseline="0" dirty="0" smtClean="0"/>
                        <a:t> заполнена корректно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ИПРА заполнена некорректно/ не заполнена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Исполнение ИПРА в части образования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Рекомендации обратиться в ПМПК для </a:t>
                      </a:r>
                      <a:r>
                        <a:rPr lang="ru-RU" dirty="0" smtClean="0"/>
                        <a:t>получения  заключения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6936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507288" cy="144242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Алгоритм действий руководителя образовательной организации по исполнению  ИПРА 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Родитель представляет в ОО:</a:t>
            </a:r>
          </a:p>
          <a:p>
            <a:r>
              <a:rPr lang="ru-RU" dirty="0" smtClean="0"/>
              <a:t>Справка МСЭ</a:t>
            </a:r>
          </a:p>
          <a:p>
            <a:r>
              <a:rPr lang="ru-RU" dirty="0" smtClean="0"/>
              <a:t>ИПРА ребенка-инвалида</a:t>
            </a:r>
          </a:p>
          <a:p>
            <a:r>
              <a:rPr lang="ru-RU" dirty="0" smtClean="0"/>
              <a:t>Заключение  ПМПК (при наличии)</a:t>
            </a:r>
          </a:p>
          <a:p>
            <a:r>
              <a:rPr lang="ru-RU" dirty="0" smtClean="0"/>
              <a:t>Заявление</a:t>
            </a:r>
          </a:p>
          <a:p>
            <a:r>
              <a:rPr lang="ru-RU" b="1" dirty="0" smtClean="0"/>
              <a:t>Изучение  ИПРА в образ</a:t>
            </a:r>
            <a:r>
              <a:rPr lang="ru-RU" b="1" dirty="0" smtClean="0"/>
              <a:t>. организации</a:t>
            </a:r>
            <a:r>
              <a:rPr lang="ru-RU" b="1" dirty="0" smtClean="0"/>
              <a:t>:   </a:t>
            </a:r>
          </a:p>
          <a:p>
            <a:r>
              <a:rPr lang="ru-RU" dirty="0" smtClean="0"/>
              <a:t>отсутствие ограничений в обучении  (пусто, прочерк, </a:t>
            </a:r>
            <a:r>
              <a:rPr lang="ru-RU" u="sng" dirty="0" smtClean="0"/>
              <a:t>степень ограничения 0, 1</a:t>
            </a:r>
            <a:r>
              <a:rPr lang="ru-RU" dirty="0" smtClean="0"/>
              <a:t>)</a:t>
            </a:r>
          </a:p>
          <a:p>
            <a:r>
              <a:rPr lang="ru-RU" dirty="0" smtClean="0"/>
              <a:t>наличие ограничений в обучении (</a:t>
            </a:r>
            <a:r>
              <a:rPr lang="ru-RU" u="sng" dirty="0" smtClean="0"/>
              <a:t>степень ограничения  1,2,3,4)</a:t>
            </a:r>
            <a:endParaRPr lang="ru-RU" u="sn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4864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Зона ответственности родителя</a:t>
            </a:r>
          </a:p>
          <a:p>
            <a:pPr algn="ctr">
              <a:buNone/>
            </a:pPr>
            <a:r>
              <a:rPr lang="ru-RU" dirty="0" smtClean="0"/>
              <a:t>(в </a:t>
            </a:r>
            <a:r>
              <a:rPr lang="ru-RU" dirty="0" smtClean="0"/>
              <a:t>ИПРА </a:t>
            </a:r>
            <a:r>
              <a:rPr lang="ru-RU" dirty="0" smtClean="0"/>
              <a:t>ограничений в обучении нет, пустая графа)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03648" y="2780928"/>
          <a:ext cx="6624736" cy="2607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368"/>
                <a:gridCol w="3312368"/>
              </a:tblGrid>
              <a:tr h="793488">
                <a:tc>
                  <a:txBody>
                    <a:bodyPr/>
                    <a:lstStyle/>
                    <a:p>
                      <a:r>
                        <a:rPr lang="ru-RU" dirty="0" smtClean="0"/>
                        <a:t>Медицинское заключение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Заключение ПМПК</a:t>
                      </a:r>
                      <a:endParaRPr lang="ru-RU" dirty="0"/>
                    </a:p>
                  </a:txBody>
                  <a:tcPr/>
                </a:tc>
              </a:tr>
              <a:tr h="1813688">
                <a:tc>
                  <a:txBody>
                    <a:bodyPr/>
                    <a:lstStyle/>
                    <a:p>
                      <a:r>
                        <a:rPr lang="ru-RU" dirty="0" smtClean="0"/>
                        <a:t>Нет необходимости создания режимных моментов по соматическому заболеванию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 нуждается в создании специальных образовательных условий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504</TotalTime>
  <Words>1049</Words>
  <Application>Microsoft Office PowerPoint</Application>
  <PresentationFormat>Экран (4:3)</PresentationFormat>
  <Paragraphs>174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Действия по исполнению ИПРА в части реализации права на образование</vt:lpstr>
      <vt:lpstr> Инвалид</vt:lpstr>
      <vt:lpstr> </vt:lpstr>
      <vt:lpstr>    Перечень ограничений основных категорий жизнедеятельности</vt:lpstr>
      <vt:lpstr>Приказ Минтруда России от 15.10.2015 N 723н</vt:lpstr>
      <vt:lpstr>Образовательный маршрут обучающегося  с инвалидностью и ОВЗ </vt:lpstr>
      <vt:lpstr>Алгоритм действий руководителя образовательной организации по исполнению  ИПРА </vt:lpstr>
      <vt:lpstr>Алгоритм действий руководителя образовательной организации по исполнению  ИПРА </vt:lpstr>
      <vt:lpstr>Презентация PowerPoint</vt:lpstr>
      <vt:lpstr>Алгоритм действий руководителя образовательной организации по исполнению  ИПРА </vt:lpstr>
      <vt:lpstr>Заполнение  ИПРА</vt:lpstr>
      <vt:lpstr>Заполнение  ИПРА</vt:lpstr>
      <vt:lpstr>Разработка плана реализации реабилитационных и абилитационных  мероприятий </vt:lpstr>
      <vt:lpstr>Презентация PowerPoint</vt:lpstr>
      <vt:lpstr>Разработка плана реализации реабилитационных и абилитационных  мероприятий </vt:lpstr>
      <vt:lpstr>Разработка плана реализации реабилитационных и абилитационных  мероприятий </vt:lpstr>
      <vt:lpstr>Межведомственное взаимодействие ПМПК И МСЭ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Kab-5</dc:creator>
  <cp:lastModifiedBy>Kab-5</cp:lastModifiedBy>
  <cp:revision>44</cp:revision>
  <dcterms:created xsi:type="dcterms:W3CDTF">2018-04-19T08:49:45Z</dcterms:created>
  <dcterms:modified xsi:type="dcterms:W3CDTF">2018-04-20T09:35:41Z</dcterms:modified>
</cp:coreProperties>
</file>