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4"/>
  </p:notesMasterIdLst>
  <p:sldIdLst>
    <p:sldId id="256" r:id="rId2"/>
    <p:sldId id="278" r:id="rId3"/>
    <p:sldId id="261" r:id="rId4"/>
    <p:sldId id="257" r:id="rId5"/>
    <p:sldId id="258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7" r:id="rId19"/>
    <p:sldId id="272" r:id="rId20"/>
    <p:sldId id="273" r:id="rId21"/>
    <p:sldId id="275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9390E-7A8C-417D-B864-6BAE27BD4B3B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B5933-BD68-45C9-8D87-FDC189AAE3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450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B5933-BD68-45C9-8D87-FDC189AAE38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338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B5933-BD68-45C9-8D87-FDC189AAE381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65228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B5933-BD68-45C9-8D87-FDC189AAE381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0761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B5933-BD68-45C9-8D87-FDC189AAE381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6442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B5933-BD68-45C9-8D87-FDC189AAE381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66157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B5933-BD68-45C9-8D87-FDC189AAE381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5601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B5933-BD68-45C9-8D87-FDC189AAE38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0362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Синтаксис играет особую роль в формировании и выражении мысли, т.е. 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развитии связной речи.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B5933-BD68-45C9-8D87-FDC189AAE38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9078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B5933-BD68-45C9-8D87-FDC189AAE38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150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B5933-BD68-45C9-8D87-FDC189AAE38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0978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B5933-BD68-45C9-8D87-FDC189AAE38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3663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Дублируешь заголовок с прошлого слайда. Примеры выделяешь цветом и курсивом.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B5933-BD68-45C9-8D87-FDC189AAE38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4362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B5933-BD68-45C9-8D87-FDC189AAE38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3242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B5933-BD68-45C9-8D87-FDC189AAE381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141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D75E-1C16-4035-B9D8-097B4DEFF3A4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C171-30CA-49A1-BF44-CBD91997C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D75E-1C16-4035-B9D8-097B4DEFF3A4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C171-30CA-49A1-BF44-CBD91997C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D75E-1C16-4035-B9D8-097B4DEFF3A4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C171-30CA-49A1-BF44-CBD91997C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D75E-1C16-4035-B9D8-097B4DEFF3A4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C171-30CA-49A1-BF44-CBD91997C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D75E-1C16-4035-B9D8-097B4DEFF3A4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C171-30CA-49A1-BF44-CBD91997C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D75E-1C16-4035-B9D8-097B4DEFF3A4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C171-30CA-49A1-BF44-CBD91997C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D75E-1C16-4035-B9D8-097B4DEFF3A4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C171-30CA-49A1-BF44-CBD91997C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D75E-1C16-4035-B9D8-097B4DEFF3A4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C171-30CA-49A1-BF44-CBD91997C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D75E-1C16-4035-B9D8-097B4DEFF3A4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C171-30CA-49A1-BF44-CBD91997C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D75E-1C16-4035-B9D8-097B4DEFF3A4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1C171-30CA-49A1-BF44-CBD91997CB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D75E-1C16-4035-B9D8-097B4DEFF3A4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51C171-30CA-49A1-BF44-CBD91997CB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D1D75E-1C16-4035-B9D8-097B4DEFF3A4}" type="datetimeFigureOut">
              <a:rPr lang="ru-RU" smtClean="0"/>
              <a:pPr/>
              <a:t>05.04.2018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51C171-30CA-49A1-BF44-CBD91997CB4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316835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Развитие грамматического строя речи у детей 5-7 лет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728792" cy="1944216"/>
          </a:xfrm>
        </p:spPr>
        <p:txBody>
          <a:bodyPr>
            <a:normAutofit/>
          </a:bodyPr>
          <a:lstStyle/>
          <a:p>
            <a:pPr algn="r"/>
            <a:endParaRPr lang="ru-RU" sz="2000" dirty="0" smtClean="0">
              <a:solidFill>
                <a:schemeClr val="bg1"/>
              </a:solidFill>
            </a:endParaRPr>
          </a:p>
          <a:p>
            <a:pPr algn="r"/>
            <a:endParaRPr lang="ru-RU" sz="2000" dirty="0">
              <a:solidFill>
                <a:schemeClr val="bg1"/>
              </a:solidFill>
            </a:endParaRP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Учитель-логопед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Васильева И.Н.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ГОБУ НОЦППМС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Наиболее типичные морфологические ошибки в речи детей 5-7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56792"/>
            <a:ext cx="8401080" cy="508691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400" dirty="0"/>
              <a:t>5. Образование глагольных форм.</a:t>
            </a:r>
          </a:p>
          <a:p>
            <a:pPr>
              <a:buNone/>
            </a:pPr>
            <a:r>
              <a:rPr lang="ru-RU" sz="4400" dirty="0"/>
              <a:t>А) повелительное наклонение: </a:t>
            </a:r>
            <a:r>
              <a:rPr lang="ru-RU" sz="4400" i="1" dirty="0" err="1">
                <a:solidFill>
                  <a:schemeClr val="accent2"/>
                </a:solidFill>
              </a:rPr>
              <a:t>искай</a:t>
            </a:r>
            <a:r>
              <a:rPr lang="ru-RU" sz="4400" i="1" dirty="0">
                <a:solidFill>
                  <a:schemeClr val="accent2"/>
                </a:solidFill>
              </a:rPr>
              <a:t>, спей, </a:t>
            </a:r>
            <a:r>
              <a:rPr lang="ru-RU" sz="4400" i="1" dirty="0" err="1">
                <a:solidFill>
                  <a:schemeClr val="accent2"/>
                </a:solidFill>
              </a:rPr>
              <a:t>скакай</a:t>
            </a:r>
            <a:r>
              <a:rPr lang="ru-RU" sz="4400" i="1" dirty="0">
                <a:solidFill>
                  <a:schemeClr val="accent2"/>
                </a:solidFill>
              </a:rPr>
              <a:t>, </a:t>
            </a:r>
            <a:r>
              <a:rPr lang="ru-RU" sz="4400" i="1" dirty="0" err="1">
                <a:solidFill>
                  <a:schemeClr val="accent2"/>
                </a:solidFill>
              </a:rPr>
              <a:t>ехай</a:t>
            </a:r>
            <a:r>
              <a:rPr lang="ru-RU" sz="4400" i="1" dirty="0">
                <a:solidFill>
                  <a:schemeClr val="accent2"/>
                </a:solidFill>
              </a:rPr>
              <a:t>, </a:t>
            </a:r>
            <a:r>
              <a:rPr lang="ru-RU" sz="4400" i="1" dirty="0" err="1">
                <a:solidFill>
                  <a:schemeClr val="accent2"/>
                </a:solidFill>
              </a:rPr>
              <a:t>склади</a:t>
            </a:r>
            <a:r>
              <a:rPr lang="ru-RU" sz="4400" i="1" dirty="0">
                <a:solidFill>
                  <a:schemeClr val="accent2"/>
                </a:solidFill>
              </a:rPr>
              <a:t>.</a:t>
            </a:r>
          </a:p>
          <a:p>
            <a:pPr>
              <a:buNone/>
            </a:pPr>
            <a:r>
              <a:rPr lang="ru-RU" sz="4400" dirty="0"/>
              <a:t>Б) изменение основы глагола: </a:t>
            </a:r>
            <a:r>
              <a:rPr lang="ru-RU" sz="4400" i="1" dirty="0">
                <a:solidFill>
                  <a:schemeClr val="accent2"/>
                </a:solidFill>
              </a:rPr>
              <a:t>искать – </a:t>
            </a:r>
            <a:r>
              <a:rPr lang="ru-RU" sz="4400" i="1" dirty="0" err="1">
                <a:solidFill>
                  <a:schemeClr val="accent2"/>
                </a:solidFill>
              </a:rPr>
              <a:t>искаю</a:t>
            </a:r>
            <a:r>
              <a:rPr lang="ru-RU" sz="4400" i="1" dirty="0">
                <a:solidFill>
                  <a:schemeClr val="accent2"/>
                </a:solidFill>
              </a:rPr>
              <a:t>, плакать – </a:t>
            </a:r>
            <a:r>
              <a:rPr lang="ru-RU" sz="4400" i="1" dirty="0" err="1">
                <a:solidFill>
                  <a:schemeClr val="accent2"/>
                </a:solidFill>
              </a:rPr>
              <a:t>плакаю</a:t>
            </a:r>
            <a:r>
              <a:rPr lang="ru-RU" sz="4400" i="1" dirty="0">
                <a:solidFill>
                  <a:schemeClr val="accent2"/>
                </a:solidFill>
              </a:rPr>
              <a:t>, мочь </a:t>
            </a:r>
            <a:r>
              <a:rPr lang="ru-RU" sz="4400" i="1" dirty="0" smtClean="0">
                <a:solidFill>
                  <a:schemeClr val="accent2"/>
                </a:solidFill>
              </a:rPr>
              <a:t>– </a:t>
            </a:r>
            <a:r>
              <a:rPr lang="ru-RU" sz="4400" i="1" dirty="0" err="1" smtClean="0">
                <a:solidFill>
                  <a:schemeClr val="accent2"/>
                </a:solidFill>
              </a:rPr>
              <a:t>можу</a:t>
            </a:r>
            <a:r>
              <a:rPr lang="ru-RU" sz="4400" i="1" dirty="0">
                <a:solidFill>
                  <a:schemeClr val="accent2"/>
                </a:solidFill>
              </a:rPr>
              <a:t>, плескать – плескаю, рисовать – </a:t>
            </a:r>
            <a:r>
              <a:rPr lang="ru-RU" sz="4400" i="1" dirty="0" err="1">
                <a:solidFill>
                  <a:schemeClr val="accent2"/>
                </a:solidFill>
              </a:rPr>
              <a:t>рисоваю</a:t>
            </a:r>
            <a:r>
              <a:rPr lang="ru-RU" sz="4400" i="1" dirty="0">
                <a:solidFill>
                  <a:schemeClr val="accent2"/>
                </a:solidFill>
              </a:rPr>
              <a:t>.</a:t>
            </a:r>
          </a:p>
          <a:p>
            <a:pPr>
              <a:buNone/>
            </a:pPr>
            <a:r>
              <a:rPr lang="ru-RU" sz="4400" dirty="0"/>
              <a:t>В) спряжение глаголов: </a:t>
            </a:r>
            <a:r>
              <a:rPr lang="ru-RU" sz="4400" i="1" dirty="0">
                <a:solidFill>
                  <a:schemeClr val="accent2"/>
                </a:solidFill>
              </a:rPr>
              <a:t>хотеть – </a:t>
            </a:r>
            <a:r>
              <a:rPr lang="ru-RU" sz="4400" i="1" dirty="0" err="1">
                <a:solidFill>
                  <a:schemeClr val="accent2"/>
                </a:solidFill>
              </a:rPr>
              <a:t>хотишь</a:t>
            </a:r>
            <a:r>
              <a:rPr lang="ru-RU" sz="4400" i="1" dirty="0">
                <a:solidFill>
                  <a:schemeClr val="accent2"/>
                </a:solidFill>
              </a:rPr>
              <a:t> (хочешь), есть – </a:t>
            </a:r>
            <a:r>
              <a:rPr lang="ru-RU" sz="4400" i="1" dirty="0" err="1">
                <a:solidFill>
                  <a:schemeClr val="accent2"/>
                </a:solidFill>
              </a:rPr>
              <a:t>едишь</a:t>
            </a:r>
            <a:r>
              <a:rPr lang="ru-RU" sz="4400" i="1" dirty="0">
                <a:solidFill>
                  <a:schemeClr val="accent2"/>
                </a:solidFill>
              </a:rPr>
              <a:t> (ешь</a:t>
            </a:r>
            <a:r>
              <a:rPr lang="ru-RU" sz="4400" i="1" dirty="0" smtClean="0">
                <a:solidFill>
                  <a:schemeClr val="accent2"/>
                </a:solidFill>
              </a:rPr>
              <a:t>), давать </a:t>
            </a:r>
            <a:r>
              <a:rPr lang="ru-RU" sz="4400" i="1" dirty="0">
                <a:solidFill>
                  <a:schemeClr val="accent2"/>
                </a:solidFill>
              </a:rPr>
              <a:t>– </a:t>
            </a:r>
            <a:r>
              <a:rPr lang="ru-RU" sz="4400" i="1" dirty="0" err="1">
                <a:solidFill>
                  <a:schemeClr val="accent2"/>
                </a:solidFill>
              </a:rPr>
              <a:t>дадишь</a:t>
            </a:r>
            <a:r>
              <a:rPr lang="ru-RU" sz="4400" i="1" dirty="0">
                <a:solidFill>
                  <a:schemeClr val="accent2"/>
                </a:solidFill>
              </a:rPr>
              <a:t> (дашь), спать – </a:t>
            </a:r>
            <a:r>
              <a:rPr lang="ru-RU" sz="4400" i="1" dirty="0" err="1">
                <a:solidFill>
                  <a:schemeClr val="accent2"/>
                </a:solidFill>
              </a:rPr>
              <a:t>сплют</a:t>
            </a:r>
            <a:r>
              <a:rPr lang="ru-RU" sz="4400" i="1" dirty="0">
                <a:solidFill>
                  <a:schemeClr val="accent2"/>
                </a:solidFill>
              </a:rPr>
              <a:t> (спят).</a:t>
            </a:r>
          </a:p>
          <a:p>
            <a:pPr>
              <a:buNone/>
            </a:pPr>
            <a:r>
              <a:rPr lang="ru-RU" sz="4400" dirty="0"/>
              <a:t>6. Неправильная форма причастий: </a:t>
            </a:r>
            <a:r>
              <a:rPr lang="ru-RU" sz="4400" i="1" dirty="0" err="1">
                <a:solidFill>
                  <a:schemeClr val="accent2"/>
                </a:solidFill>
              </a:rPr>
              <a:t>сломатая</a:t>
            </a:r>
            <a:r>
              <a:rPr lang="ru-RU" sz="4400" i="1" dirty="0">
                <a:solidFill>
                  <a:schemeClr val="accent2"/>
                </a:solidFill>
              </a:rPr>
              <a:t>, </a:t>
            </a:r>
            <a:r>
              <a:rPr lang="ru-RU" sz="4400" i="1" dirty="0" err="1">
                <a:solidFill>
                  <a:schemeClr val="accent2"/>
                </a:solidFill>
              </a:rPr>
              <a:t>сошитая</a:t>
            </a:r>
            <a:r>
              <a:rPr lang="ru-RU" sz="4400" i="1" dirty="0">
                <a:solidFill>
                  <a:schemeClr val="accent2"/>
                </a:solidFill>
              </a:rPr>
              <a:t>, </a:t>
            </a:r>
            <a:r>
              <a:rPr lang="ru-RU" sz="4400" i="1" dirty="0" err="1">
                <a:solidFill>
                  <a:schemeClr val="accent2"/>
                </a:solidFill>
              </a:rPr>
              <a:t>оборватая</a:t>
            </a:r>
            <a:r>
              <a:rPr lang="ru-RU" sz="4400" i="1" dirty="0">
                <a:solidFill>
                  <a:schemeClr val="accent2"/>
                </a:solidFill>
              </a:rPr>
              <a:t>.</a:t>
            </a:r>
          </a:p>
          <a:p>
            <a:pPr>
              <a:buNone/>
            </a:pPr>
            <a:r>
              <a:rPr lang="ru-RU" sz="4400" dirty="0"/>
              <a:t>7. Образование сравнительной степени прилагательного:</a:t>
            </a:r>
            <a:r>
              <a:rPr lang="ru-RU" sz="4400" i="1" dirty="0">
                <a:solidFill>
                  <a:schemeClr val="accent2"/>
                </a:solidFill>
              </a:rPr>
              <a:t> ярче, </a:t>
            </a:r>
            <a:r>
              <a:rPr lang="ru-RU" sz="4400" i="1" dirty="0" smtClean="0">
                <a:solidFill>
                  <a:schemeClr val="accent2"/>
                </a:solidFill>
              </a:rPr>
              <a:t>хуже, </a:t>
            </a:r>
            <a:r>
              <a:rPr lang="ru-RU" sz="4400" i="1" dirty="0" err="1" smtClean="0">
                <a:solidFill>
                  <a:schemeClr val="accent2"/>
                </a:solidFill>
              </a:rPr>
              <a:t>плохее</a:t>
            </a:r>
            <a:r>
              <a:rPr lang="ru-RU" sz="4400" i="1" dirty="0">
                <a:solidFill>
                  <a:schemeClr val="accent2"/>
                </a:solidFill>
              </a:rPr>
              <a:t>, </a:t>
            </a:r>
            <a:r>
              <a:rPr lang="ru-RU" sz="4400" i="1" dirty="0" err="1">
                <a:solidFill>
                  <a:schemeClr val="accent2"/>
                </a:solidFill>
              </a:rPr>
              <a:t>чистее</a:t>
            </a:r>
            <a:r>
              <a:rPr lang="ru-RU" sz="4400" i="1" dirty="0">
                <a:solidFill>
                  <a:schemeClr val="accent2"/>
                </a:solidFill>
              </a:rPr>
              <a:t>, красившее.</a:t>
            </a:r>
          </a:p>
          <a:p>
            <a:pPr>
              <a:buNone/>
            </a:pPr>
            <a:r>
              <a:rPr lang="ru-RU" sz="4400" dirty="0"/>
              <a:t>8. Окончание местоимений в косвенных падежах:</a:t>
            </a:r>
            <a:r>
              <a:rPr lang="ru-RU" sz="4400" i="1" dirty="0">
                <a:solidFill>
                  <a:schemeClr val="accent2"/>
                </a:solidFill>
              </a:rPr>
              <a:t> у мене болят уши, </a:t>
            </a:r>
            <a:r>
              <a:rPr lang="ru-RU" sz="4400" i="1" dirty="0" smtClean="0">
                <a:solidFill>
                  <a:schemeClr val="accent2"/>
                </a:solidFill>
              </a:rPr>
              <a:t>в этим </a:t>
            </a:r>
            <a:r>
              <a:rPr lang="ru-RU" sz="4400" i="1" dirty="0">
                <a:solidFill>
                  <a:schemeClr val="accent2"/>
                </a:solidFill>
              </a:rPr>
              <a:t>кармане, у тебе новая платья.</a:t>
            </a:r>
          </a:p>
          <a:p>
            <a:pPr>
              <a:buNone/>
            </a:pPr>
            <a:r>
              <a:rPr lang="ru-RU" sz="4400" dirty="0"/>
              <a:t>9. Склонение числительных: </a:t>
            </a:r>
            <a:r>
              <a:rPr lang="ru-RU" sz="4400" i="1" dirty="0">
                <a:solidFill>
                  <a:schemeClr val="accent2"/>
                </a:solidFill>
              </a:rPr>
              <a:t>двое домов, идите по двоим, с </a:t>
            </a:r>
            <a:r>
              <a:rPr lang="ru-RU" sz="4400" i="1" dirty="0" err="1">
                <a:solidFill>
                  <a:schemeClr val="accent2"/>
                </a:solidFill>
              </a:rPr>
              <a:t>двумями</a:t>
            </a:r>
            <a:r>
              <a:rPr lang="ru-RU" sz="4400" i="1" dirty="0">
                <a:solidFill>
                  <a:schemeClr val="accent2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Синтаксические </a:t>
            </a:r>
            <a:r>
              <a:rPr lang="ru-RU" sz="4000" dirty="0"/>
              <a:t>ошибки (нарушение порядка слов в предложении</a:t>
            </a:r>
            <a:r>
              <a:rPr lang="ru-RU" sz="4000" dirty="0" smtClean="0"/>
              <a:t>):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70000" lnSpcReduction="20000"/>
          </a:bodyPr>
          <a:lstStyle/>
          <a:p>
            <a:r>
              <a:rPr lang="ru-RU" sz="3300" dirty="0" smtClean="0"/>
              <a:t> </a:t>
            </a:r>
            <a:r>
              <a:rPr lang="ru-RU" sz="3300" dirty="0"/>
              <a:t>На первое место ставится наиболее важное для ребёнка слово</a:t>
            </a:r>
            <a:r>
              <a:rPr lang="ru-RU" sz="3300" dirty="0" smtClean="0"/>
              <a:t>: </a:t>
            </a:r>
            <a:r>
              <a:rPr lang="ru-RU" sz="3300" i="1" dirty="0" smtClean="0">
                <a:solidFill>
                  <a:schemeClr val="accent2"/>
                </a:solidFill>
              </a:rPr>
              <a:t>«Куклу мама </a:t>
            </a:r>
            <a:r>
              <a:rPr lang="ru-RU" sz="3300" i="1" dirty="0">
                <a:solidFill>
                  <a:schemeClr val="accent2"/>
                </a:solidFill>
              </a:rPr>
              <a:t>принесла»;</a:t>
            </a:r>
          </a:p>
          <a:p>
            <a:r>
              <a:rPr lang="ru-RU" sz="3300" dirty="0" smtClean="0"/>
              <a:t>Вопросительное </a:t>
            </a:r>
            <a:r>
              <a:rPr lang="ru-RU" sz="3300" dirty="0"/>
              <a:t>предложение начинается с того, что для </a:t>
            </a:r>
            <a:r>
              <a:rPr lang="ru-RU" sz="3300" dirty="0" smtClean="0"/>
              <a:t>ребёнка важнее</a:t>
            </a:r>
            <a:r>
              <a:rPr lang="ru-RU" sz="3300" dirty="0"/>
              <a:t>: </a:t>
            </a:r>
            <a:r>
              <a:rPr lang="ru-RU" sz="3300" i="1" dirty="0">
                <a:solidFill>
                  <a:schemeClr val="accent2"/>
                </a:solidFill>
              </a:rPr>
              <a:t>«Заплакала Маша почему?»</a:t>
            </a:r>
          </a:p>
          <a:p>
            <a:r>
              <a:rPr lang="ru-RU" sz="3300" dirty="0" smtClean="0"/>
              <a:t>Дети </a:t>
            </a:r>
            <a:r>
              <a:rPr lang="ru-RU" sz="3300" dirty="0"/>
              <a:t>часто начинают свой ответ с вопросительного слова, поэтому </a:t>
            </a:r>
            <a:r>
              <a:rPr lang="ru-RU" sz="3300" dirty="0" smtClean="0"/>
              <a:t>на вопрос </a:t>
            </a:r>
            <a:r>
              <a:rPr lang="ru-RU" sz="3300" dirty="0"/>
              <a:t>«почему?» отвечают: </a:t>
            </a:r>
            <a:r>
              <a:rPr lang="ru-RU" sz="3300" i="1" dirty="0">
                <a:solidFill>
                  <a:schemeClr val="accent2"/>
                </a:solidFill>
              </a:rPr>
              <a:t>«Почему что…»</a:t>
            </a:r>
          </a:p>
          <a:p>
            <a:pPr>
              <a:buNone/>
            </a:pPr>
            <a:r>
              <a:rPr lang="ru-RU" sz="3300" dirty="0"/>
              <a:t>Неправильно иногда оформляется союзная связь:</a:t>
            </a:r>
          </a:p>
          <a:p>
            <a:r>
              <a:rPr lang="ru-RU" sz="3300" dirty="0" smtClean="0"/>
              <a:t> </a:t>
            </a:r>
            <a:r>
              <a:rPr lang="ru-RU" sz="3300" dirty="0"/>
              <a:t>Опускается союз или часть союза: </a:t>
            </a:r>
            <a:r>
              <a:rPr lang="ru-RU" sz="3300" i="1" dirty="0">
                <a:solidFill>
                  <a:schemeClr val="accent2"/>
                </a:solidFill>
              </a:rPr>
              <a:t>«Вот ещё лопнул шар у </a:t>
            </a:r>
            <a:r>
              <a:rPr lang="ru-RU" sz="3300" i="1" dirty="0" smtClean="0">
                <a:solidFill>
                  <a:schemeClr val="accent2"/>
                </a:solidFill>
              </a:rPr>
              <a:t>дяди, потому…нажал </a:t>
            </a:r>
            <a:r>
              <a:rPr lang="ru-RU" sz="3300" i="1" dirty="0">
                <a:solidFill>
                  <a:schemeClr val="accent2"/>
                </a:solidFill>
              </a:rPr>
              <a:t>сильно».</a:t>
            </a:r>
          </a:p>
          <a:p>
            <a:r>
              <a:rPr lang="ru-RU" sz="3300" dirty="0" smtClean="0"/>
              <a:t> </a:t>
            </a:r>
            <a:r>
              <a:rPr lang="ru-RU" sz="3300" dirty="0"/>
              <a:t>Один союз заменяется другим: </a:t>
            </a:r>
            <a:r>
              <a:rPr lang="ru-RU" sz="3300" i="1" dirty="0">
                <a:solidFill>
                  <a:schemeClr val="accent2"/>
                </a:solidFill>
              </a:rPr>
              <a:t>«Как мы пришли домой, </a:t>
            </a:r>
            <a:r>
              <a:rPr lang="ru-RU" sz="3300" i="1" dirty="0" smtClean="0">
                <a:solidFill>
                  <a:schemeClr val="accent2"/>
                </a:solidFill>
              </a:rPr>
              <a:t>мы играли с мячом</a:t>
            </a:r>
            <a:r>
              <a:rPr lang="ru-RU" sz="3300" i="1" dirty="0">
                <a:solidFill>
                  <a:schemeClr val="accent2"/>
                </a:solidFill>
              </a:rPr>
              <a:t>».</a:t>
            </a:r>
          </a:p>
          <a:p>
            <a:r>
              <a:rPr lang="ru-RU" sz="3300" dirty="0" smtClean="0"/>
              <a:t> </a:t>
            </a:r>
            <a:r>
              <a:rPr lang="ru-RU" sz="3300" dirty="0"/>
              <a:t>Союз ставится не на том месте, где обычно употребляется: </a:t>
            </a:r>
            <a:r>
              <a:rPr lang="ru-RU" sz="3300" i="1" dirty="0">
                <a:solidFill>
                  <a:schemeClr val="accent2"/>
                </a:solidFill>
              </a:rPr>
              <a:t>«Мы </a:t>
            </a:r>
            <a:r>
              <a:rPr lang="ru-RU" sz="3300" i="1" dirty="0" smtClean="0">
                <a:solidFill>
                  <a:schemeClr val="accent2"/>
                </a:solidFill>
              </a:rPr>
              <a:t>шли вот </a:t>
            </a:r>
            <a:r>
              <a:rPr lang="ru-RU" sz="3300" i="1" dirty="0">
                <a:solidFill>
                  <a:schemeClr val="accent2"/>
                </a:solidFill>
              </a:rPr>
              <a:t>когда от тёти Тамары, смотрим – салют».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/>
              <a:t>Три </a:t>
            </a:r>
            <a:r>
              <a:rPr lang="ru-RU" sz="3100" dirty="0"/>
              <a:t>основных принципа образования </a:t>
            </a:r>
            <a:r>
              <a:rPr lang="ru-RU" sz="3100" dirty="0" smtClean="0"/>
              <a:t>детьми новых слов (Т.Н</a:t>
            </a:r>
            <a:r>
              <a:rPr lang="ru-RU" sz="3100" dirty="0"/>
              <a:t>. </a:t>
            </a:r>
            <a:r>
              <a:rPr lang="ru-RU" sz="3100" dirty="0" smtClean="0"/>
              <a:t>Ушакова)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1. Часть какого-нибудь слова используется как целое слов: </a:t>
            </a:r>
            <a:r>
              <a:rPr lang="ru-RU" i="1" dirty="0">
                <a:solidFill>
                  <a:schemeClr val="accent2"/>
                </a:solidFill>
              </a:rPr>
              <a:t>прыг – прыжок;</a:t>
            </a:r>
          </a:p>
          <a:p>
            <a:pPr>
              <a:buNone/>
            </a:pPr>
            <a:r>
              <a:rPr lang="ru-RU" dirty="0"/>
              <a:t>2. К корню </a:t>
            </a:r>
            <a:r>
              <a:rPr lang="ru-RU" dirty="0" smtClean="0"/>
              <a:t>одного </a:t>
            </a:r>
            <a:r>
              <a:rPr lang="ru-RU" dirty="0"/>
              <a:t>слова прибавляется окончание другого: </a:t>
            </a:r>
            <a:r>
              <a:rPr lang="ru-RU" i="1" dirty="0">
                <a:solidFill>
                  <a:schemeClr val="accent2"/>
                </a:solidFill>
              </a:rPr>
              <a:t>пурга – </a:t>
            </a:r>
            <a:r>
              <a:rPr lang="ru-RU" i="1" dirty="0" err="1" smtClean="0">
                <a:solidFill>
                  <a:schemeClr val="accent2"/>
                </a:solidFill>
              </a:rPr>
              <a:t>пургинки</a:t>
            </a:r>
            <a:r>
              <a:rPr lang="ru-RU" i="1" dirty="0" smtClean="0">
                <a:solidFill>
                  <a:schemeClr val="accent2"/>
                </a:solidFill>
              </a:rPr>
              <a:t> (снежинки</a:t>
            </a:r>
            <a:r>
              <a:rPr lang="ru-RU" i="1" dirty="0">
                <a:solidFill>
                  <a:schemeClr val="accent2"/>
                </a:solidFill>
              </a:rPr>
              <a:t>), помощь – </a:t>
            </a:r>
            <a:r>
              <a:rPr lang="ru-RU" i="1" dirty="0" err="1">
                <a:solidFill>
                  <a:schemeClr val="accent2"/>
                </a:solidFill>
              </a:rPr>
              <a:t>помогание</a:t>
            </a:r>
            <a:r>
              <a:rPr lang="ru-RU" i="1" dirty="0">
                <a:solidFill>
                  <a:schemeClr val="accent2"/>
                </a:solidFill>
              </a:rPr>
              <a:t>, страшные – </a:t>
            </a:r>
            <a:r>
              <a:rPr lang="ru-RU" i="1" dirty="0" err="1">
                <a:solidFill>
                  <a:schemeClr val="accent2"/>
                </a:solidFill>
              </a:rPr>
              <a:t>страшность</a:t>
            </a:r>
            <a:r>
              <a:rPr lang="ru-RU" i="1" dirty="0">
                <a:solidFill>
                  <a:schemeClr val="accent2"/>
                </a:solidFill>
              </a:rPr>
              <a:t>;</a:t>
            </a:r>
          </a:p>
          <a:p>
            <a:pPr>
              <a:buNone/>
            </a:pPr>
            <a:r>
              <a:rPr lang="ru-RU" dirty="0"/>
              <a:t>3. Одно слово составляется из двух: </a:t>
            </a:r>
            <a:endParaRPr lang="ru-RU" dirty="0" smtClean="0"/>
          </a:p>
          <a:p>
            <a:pPr>
              <a:buNone/>
            </a:pPr>
            <a:r>
              <a:rPr lang="ru-RU" i="1" dirty="0" err="1" smtClean="0">
                <a:solidFill>
                  <a:schemeClr val="accent2"/>
                </a:solidFill>
              </a:rPr>
              <a:t>ворунишка</a:t>
            </a:r>
            <a:r>
              <a:rPr lang="ru-RU" i="1" dirty="0" smtClean="0">
                <a:solidFill>
                  <a:schemeClr val="accent2"/>
                </a:solidFill>
              </a:rPr>
              <a:t> </a:t>
            </a:r>
            <a:r>
              <a:rPr lang="ru-RU" i="1" dirty="0">
                <a:solidFill>
                  <a:schemeClr val="accent2"/>
                </a:solidFill>
              </a:rPr>
              <a:t>– вор и </a:t>
            </a:r>
            <a:r>
              <a:rPr lang="ru-RU" i="1" dirty="0" err="1">
                <a:solidFill>
                  <a:schemeClr val="accent2"/>
                </a:solidFill>
              </a:rPr>
              <a:t>врушишка</a:t>
            </a:r>
            <a:r>
              <a:rPr lang="ru-RU" i="1" dirty="0">
                <a:solidFill>
                  <a:schemeClr val="accent2"/>
                </a:solidFill>
              </a:rPr>
              <a:t>, </a:t>
            </a:r>
            <a:endParaRPr lang="ru-RU" i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i="1" dirty="0" err="1" smtClean="0">
                <a:solidFill>
                  <a:schemeClr val="accent2"/>
                </a:solidFill>
              </a:rPr>
              <a:t>бананас</a:t>
            </a:r>
            <a:r>
              <a:rPr lang="ru-RU" i="1" dirty="0" smtClean="0">
                <a:solidFill>
                  <a:schemeClr val="accent2"/>
                </a:solidFill>
              </a:rPr>
              <a:t> – банан </a:t>
            </a:r>
            <a:r>
              <a:rPr lang="ru-RU" i="1" dirty="0">
                <a:solidFill>
                  <a:schemeClr val="accent2"/>
                </a:solidFill>
              </a:rPr>
              <a:t>и ананас.</a:t>
            </a:r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0" y="3358524"/>
            <a:ext cx="2282568" cy="33995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04664"/>
            <a:ext cx="8286808" cy="4752528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tx1"/>
                </a:solidFill>
              </a:rPr>
              <a:t>Задачи и содержание работы по формированию грамматического строя речи у </a:t>
            </a:r>
            <a:r>
              <a:rPr lang="ru-RU" sz="5400" dirty="0" smtClean="0">
                <a:solidFill>
                  <a:schemeClr val="tx1"/>
                </a:solidFill>
              </a:rPr>
              <a:t>детей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204864"/>
            <a:ext cx="7854696" cy="277627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ЗАДАЧИ </a:t>
            </a:r>
            <a:r>
              <a:rPr lang="ru-RU" sz="4000" dirty="0"/>
              <a:t>рассматриваются в трёх направлениях</a:t>
            </a:r>
            <a:r>
              <a:rPr lang="ru-RU" sz="400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1. Помочь детям практически освоить морфологическую систему </a:t>
            </a:r>
            <a:r>
              <a:rPr lang="ru-RU" dirty="0" smtClean="0"/>
              <a:t>родного языка </a:t>
            </a:r>
            <a:r>
              <a:rPr lang="ru-RU" dirty="0"/>
              <a:t>(изменение по родам, числам, лицам, временам).</a:t>
            </a:r>
          </a:p>
          <a:p>
            <a:pPr algn="just">
              <a:buNone/>
            </a:pPr>
            <a:r>
              <a:rPr lang="ru-RU" dirty="0"/>
              <a:t>2. Помочь детям в овладении синтаксической стороной: </a:t>
            </a:r>
            <a:r>
              <a:rPr lang="ru-RU" dirty="0" smtClean="0"/>
              <a:t>учить правильному </a:t>
            </a:r>
            <a:r>
              <a:rPr lang="ru-RU" dirty="0"/>
              <a:t>согласованию слов в предложении, построению </a:t>
            </a:r>
            <a:r>
              <a:rPr lang="ru-RU" dirty="0" smtClean="0"/>
              <a:t>разных типов </a:t>
            </a:r>
            <a:r>
              <a:rPr lang="ru-RU" dirty="0"/>
              <a:t>предложений и сочетанию их в связном тексте.</a:t>
            </a:r>
          </a:p>
          <a:p>
            <a:pPr algn="just">
              <a:buNone/>
            </a:pPr>
            <a:r>
              <a:rPr lang="ru-RU" dirty="0"/>
              <a:t>3. Сообщить знания о некоторых нормах образования форм слов </a:t>
            </a:r>
            <a:r>
              <a:rPr lang="ru-RU" dirty="0" smtClean="0"/>
              <a:t>– словообразования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5161206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 ФОРМИРОВАНИЕ </a:t>
            </a:r>
            <a:r>
              <a:rPr lang="ru-RU" sz="5400" dirty="0">
                <a:solidFill>
                  <a:schemeClr val="tx1"/>
                </a:solidFill>
              </a:rPr>
              <a:t>ГРАММАТИЧЕСКОЙ СТОРОНЫ РЕЧИ У ДЕТЙ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Направления </a:t>
            </a:r>
            <a:r>
              <a:rPr lang="ru-RU" sz="4000" dirty="0"/>
              <a:t>формирования грамматически правильной речи</a:t>
            </a:r>
            <a:r>
              <a:rPr lang="ru-RU" sz="4000" dirty="0" smtClean="0"/>
              <a:t>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1. Создание благоприятной языковой среды, дающей образцы </a:t>
            </a:r>
            <a:r>
              <a:rPr lang="ru-RU" dirty="0" smtClean="0"/>
              <a:t>грамотной речи</a:t>
            </a:r>
            <a:r>
              <a:rPr lang="ru-RU" dirty="0"/>
              <a:t>; повышение речевой культуры </a:t>
            </a:r>
            <a:r>
              <a:rPr lang="ru-RU" dirty="0" smtClean="0"/>
              <a:t>взрослых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1800" y="2949673"/>
            <a:ext cx="6142062" cy="3869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63272" cy="1296144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Направления формирования грамматически правильной речи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2. Специальное обучение детей трудным грамматическим формам, направленное на предупреждение ошибок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3119316"/>
            <a:ext cx="5286412" cy="3528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Пути формирования грамматически правильной речи: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3. Формирование грамматических навыков в практике речевого общения, исправление грамматических ошибок</a:t>
            </a:r>
          </a:p>
          <a:p>
            <a:endParaRPr lang="ru-RU" dirty="0"/>
          </a:p>
        </p:txBody>
      </p:sp>
      <p:pic>
        <p:nvPicPr>
          <p:cNvPr id="4" name="Рисунок 3" descr="3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3143248"/>
            <a:ext cx="8128000" cy="349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500834"/>
            <a:ext cx="142876" cy="14287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42852"/>
            <a:ext cx="8001056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Грамматические ошибки дошкольников определяются факторами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7504" y="1714488"/>
            <a:ext cx="3035736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психофизиологические закономерности развития ребёнка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85852" y="4286256"/>
            <a:ext cx="2857520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b="1" dirty="0" smtClean="0"/>
              <a:t>запас знаний об окружающем мире и объём словаря, состояние речевого аппарата и уровень развития фонематического восприятия речи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4286256"/>
            <a:ext cx="2857520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неблагоприятные условия окружающей речевой среды</a:t>
            </a:r>
            <a:br>
              <a:rPr lang="ru-RU" b="1" dirty="0" smtClean="0"/>
            </a:b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72198" y="1785926"/>
            <a:ext cx="2857520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трудности овладения грамматическим строем языка и уровнем его освоения</a:t>
            </a:r>
            <a:endParaRPr lang="ru-RU" b="1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16200000" flipH="1">
            <a:off x="4822033" y="1607331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3857620" y="2357430"/>
            <a:ext cx="250033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2750331" y="2536025"/>
            <a:ext cx="257176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3000364" y="1714488"/>
            <a:ext cx="121444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План </a:t>
            </a:r>
            <a:r>
              <a:rPr lang="ru-RU" sz="4000" dirty="0" err="1" smtClean="0"/>
              <a:t>вебинара</a:t>
            </a:r>
            <a:r>
              <a:rPr lang="ru-RU" sz="3300" dirty="0" smtClean="0"/>
              <a:t/>
            </a:r>
            <a:br>
              <a:rPr lang="ru-RU" sz="330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733256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sz="2400" dirty="0" smtClean="0"/>
              <a:t>1. Грамматический </a:t>
            </a:r>
            <a:r>
              <a:rPr lang="ru-RU" sz="2400" dirty="0"/>
              <a:t>строй родного языка, значение его усвоения для речевого развития детей</a:t>
            </a:r>
            <a:r>
              <a:rPr lang="ru-RU" sz="2400" dirty="0" smtClean="0"/>
              <a:t>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2. Особенности усвоения детьми грамматического строя русского языка.</a:t>
            </a:r>
            <a:br>
              <a:rPr lang="ru-RU" sz="2400" dirty="0"/>
            </a:br>
            <a:r>
              <a:rPr lang="ru-RU" sz="2400" dirty="0"/>
              <a:t>3. Задачи и содержание работы по формированию грамматического строя речи у детей.</a:t>
            </a:r>
            <a:br>
              <a:rPr lang="ru-RU" sz="2400" dirty="0"/>
            </a:br>
            <a:r>
              <a:rPr lang="ru-RU" sz="2400" dirty="0"/>
              <a:t>4. Задание на формирование словоизменения.</a:t>
            </a:r>
            <a:br>
              <a:rPr lang="ru-RU" sz="2400" dirty="0"/>
            </a:br>
            <a:r>
              <a:rPr lang="ru-RU" sz="2400" dirty="0"/>
              <a:t>5. Задания на формирование словообразования.</a:t>
            </a:r>
            <a:br>
              <a:rPr lang="ru-RU" sz="2400" dirty="0"/>
            </a:br>
            <a:r>
              <a:rPr lang="ru-RU" sz="2400" dirty="0"/>
              <a:t>6. Формирование синтаксической стороны речи.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/>
              <a:t>Методика </a:t>
            </a:r>
            <a:r>
              <a:rPr lang="ru-RU" sz="3100" dirty="0"/>
              <a:t>исправления </a:t>
            </a:r>
            <a:r>
              <a:rPr lang="ru-RU" sz="3100" dirty="0" smtClean="0"/>
              <a:t>ошибок</a:t>
            </a:r>
            <a:br>
              <a:rPr lang="ru-RU" sz="3100" dirty="0" smtClean="0"/>
            </a:br>
            <a:r>
              <a:rPr lang="ru-RU" sz="3100" dirty="0" smtClean="0"/>
              <a:t>(О.И</a:t>
            </a:r>
            <a:r>
              <a:rPr lang="ru-RU" sz="3100" dirty="0"/>
              <a:t>. Соловьёвой</a:t>
            </a:r>
            <a:r>
              <a:rPr lang="ru-RU" sz="3100" dirty="0" smtClean="0"/>
              <a:t>, А.М</a:t>
            </a:r>
            <a:r>
              <a:rPr lang="ru-RU" sz="3100" dirty="0"/>
              <a:t>. </a:t>
            </a:r>
            <a:r>
              <a:rPr lang="ru-RU" sz="3100" dirty="0" err="1" smtClean="0"/>
              <a:t>Бородич</a:t>
            </a:r>
            <a:r>
              <a:rPr lang="ru-RU" sz="3100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12776"/>
            <a:ext cx="8715436" cy="52309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Значение для развития речи</a:t>
            </a:r>
          </a:p>
          <a:p>
            <a:r>
              <a:rPr lang="ru-RU" dirty="0" smtClean="0"/>
              <a:t>Исправление </a:t>
            </a:r>
            <a:r>
              <a:rPr lang="ru-RU" dirty="0"/>
              <a:t>ошибок </a:t>
            </a:r>
            <a:r>
              <a:rPr lang="ru-RU" dirty="0" smtClean="0"/>
              <a:t>позволяет осознавать </a:t>
            </a:r>
            <a:r>
              <a:rPr lang="ru-RU" dirty="0"/>
              <a:t>языковые нормы, т.е. различать, как надо </a:t>
            </a:r>
            <a:r>
              <a:rPr lang="ru-RU" dirty="0" smtClean="0"/>
              <a:t>говорить правильно</a:t>
            </a:r>
          </a:p>
          <a:p>
            <a:r>
              <a:rPr lang="ru-RU" dirty="0"/>
              <a:t>Неисправленная грамматическая ошибка – лишнее </a:t>
            </a:r>
            <a:r>
              <a:rPr lang="ru-RU" dirty="0" smtClean="0"/>
              <a:t>подкрепление неправильных </a:t>
            </a:r>
            <a:r>
              <a:rPr lang="ru-RU" dirty="0"/>
              <a:t>условных связей как у того ребёнка, который </a:t>
            </a:r>
            <a:r>
              <a:rPr lang="ru-RU" dirty="0" smtClean="0"/>
              <a:t>говорит, так </a:t>
            </a:r>
            <a:r>
              <a:rPr lang="ru-RU" dirty="0"/>
              <a:t>и у тех детей, которые его </a:t>
            </a:r>
            <a:r>
              <a:rPr lang="ru-RU" dirty="0" smtClean="0"/>
              <a:t>слышат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3968" y="4149080"/>
            <a:ext cx="3901436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Методика исправления ошибок </a:t>
            </a:r>
            <a:br>
              <a:rPr lang="ru-RU" sz="3600" dirty="0" smtClean="0"/>
            </a:br>
            <a:r>
              <a:rPr lang="ru-RU" sz="3600" dirty="0" smtClean="0"/>
              <a:t>(О.И. Соловьёвой, А.М. </a:t>
            </a:r>
            <a:r>
              <a:rPr lang="ru-RU" sz="3600" dirty="0" err="1" smtClean="0"/>
              <a:t>Бородич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84784"/>
            <a:ext cx="8715436" cy="508748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В качестве образца используется пример правильной речи одного из </a:t>
            </a:r>
            <a:r>
              <a:rPr lang="ru-RU" dirty="0" smtClean="0"/>
              <a:t>детей </a:t>
            </a:r>
          </a:p>
          <a:p>
            <a:pPr algn="just"/>
            <a:r>
              <a:rPr lang="ru-RU" dirty="0" smtClean="0"/>
              <a:t>Ошибки </a:t>
            </a:r>
            <a:r>
              <a:rPr lang="ru-RU" dirty="0"/>
              <a:t>следует исправлять тактично, </a:t>
            </a:r>
            <a:r>
              <a:rPr lang="ru-RU" dirty="0" smtClean="0"/>
              <a:t>доброжелательно</a:t>
            </a:r>
          </a:p>
          <a:p>
            <a:pPr algn="just"/>
            <a:r>
              <a:rPr lang="ru-RU" dirty="0" smtClean="0"/>
              <a:t>С </a:t>
            </a:r>
            <a:r>
              <a:rPr lang="ru-RU" dirty="0"/>
              <a:t>детьми младшего возраста исправление грамматических ошибок заключается в правильной формулировки фразы или </a:t>
            </a:r>
            <a:r>
              <a:rPr lang="ru-RU" dirty="0" smtClean="0"/>
              <a:t>словосочетания</a:t>
            </a:r>
          </a:p>
          <a:p>
            <a:pPr algn="just"/>
            <a:r>
              <a:rPr lang="ru-RU" dirty="0"/>
              <a:t>Детей старшего возраста учат слышать ошибки и самостоятельно исправлять </a:t>
            </a:r>
            <a:r>
              <a:rPr lang="ru-RU" dirty="0" smtClean="0"/>
              <a:t>их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404664"/>
            <a:ext cx="7851648" cy="93610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Литература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1556792"/>
            <a:ext cx="7854696" cy="46805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484784"/>
            <a:ext cx="1872208" cy="29188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4728" y="4149080"/>
            <a:ext cx="1737360" cy="25450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4138705"/>
            <a:ext cx="1718975" cy="25938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1484784"/>
            <a:ext cx="2140509" cy="302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145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92696"/>
            <a:ext cx="8401080" cy="4824536"/>
          </a:xfrm>
        </p:spPr>
        <p:txBody>
          <a:bodyPr>
            <a:normAutofit/>
          </a:bodyPr>
          <a:lstStyle/>
          <a:p>
            <a:pPr algn="r"/>
            <a:r>
              <a:rPr lang="ru-RU" sz="6600" dirty="0"/>
              <a:t>Грамматический строй родного языка, значение его усвоения для </a:t>
            </a:r>
            <a:r>
              <a:rPr lang="ru-RU" sz="6600" dirty="0" smtClean="0"/>
              <a:t>развития детей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Грамматика – это наука о строе языка, о его законах.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844824"/>
            <a:ext cx="8715436" cy="4824536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объединяет в себе </a:t>
            </a: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словообразование, морфологию, синтаксис</a:t>
            </a: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Морфология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изучает грамматические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свойства слова и его формы, грамматические значения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пределах слова. 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Синтаксис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словосочетания и предложения, сочетаемость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порядок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следования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слов.            </a:t>
            </a: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Словообразование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образование слова на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базе другого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однокоренного слова, которым оно мотивировано.</a:t>
            </a:r>
          </a:p>
          <a:p>
            <a:pPr algn="l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94421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Влияние овладением </a:t>
            </a:r>
            <a:r>
              <a:rPr lang="ru-RU" sz="3600" b="1" dirty="0">
                <a:solidFill>
                  <a:schemeClr val="tx1"/>
                </a:solidFill>
              </a:rPr>
              <a:t>грамматически правильной </a:t>
            </a:r>
            <a:r>
              <a:rPr lang="ru-RU" sz="3600" b="1" dirty="0" smtClean="0">
                <a:solidFill>
                  <a:schemeClr val="tx1"/>
                </a:solidFill>
              </a:rPr>
              <a:t>речью на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развитие ребёнка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420888"/>
            <a:ext cx="7854696" cy="2016224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3400" dirty="0" smtClean="0">
                <a:solidFill>
                  <a:schemeClr val="tx1"/>
                </a:solidFill>
              </a:rPr>
              <a:t> </a:t>
            </a:r>
            <a:r>
              <a:rPr lang="ru-RU" sz="3400" dirty="0" smtClean="0">
                <a:solidFill>
                  <a:schemeClr val="bg1"/>
                </a:solidFill>
              </a:rPr>
              <a:t>Появляется способность последовательно, логично, правильно излагать свои мысли.</a:t>
            </a:r>
            <a:endParaRPr lang="ru-RU" sz="3400" dirty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3400" dirty="0" smtClean="0">
                <a:solidFill>
                  <a:schemeClr val="bg1"/>
                </a:solidFill>
              </a:rPr>
              <a:t> Обеспечивает  </a:t>
            </a:r>
            <a:r>
              <a:rPr lang="ru-RU" sz="3400" dirty="0">
                <a:solidFill>
                  <a:schemeClr val="bg1"/>
                </a:solidFill>
              </a:rPr>
              <a:t>переход к </a:t>
            </a:r>
            <a:r>
              <a:rPr lang="ru-RU" sz="3400" dirty="0" smtClean="0">
                <a:solidFill>
                  <a:schemeClr val="bg1"/>
                </a:solidFill>
              </a:rPr>
              <a:t>изучению русского </a:t>
            </a:r>
            <a:r>
              <a:rPr lang="ru-RU" sz="3400" dirty="0">
                <a:solidFill>
                  <a:schemeClr val="bg1"/>
                </a:solidFill>
              </a:rPr>
              <a:t>языка в школе.</a:t>
            </a:r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357686" y="3786190"/>
            <a:ext cx="228601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Мышление</a:t>
            </a:r>
            <a:endParaRPr lang="ru-RU" sz="2000" b="1" dirty="0"/>
          </a:p>
        </p:txBody>
      </p:sp>
      <p:sp>
        <p:nvSpPr>
          <p:cNvPr id="6" name="Овал 5"/>
          <p:cNvSpPr/>
          <p:nvPr/>
        </p:nvSpPr>
        <p:spPr>
          <a:xfrm>
            <a:off x="2571736" y="5572140"/>
            <a:ext cx="228601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Речь</a:t>
            </a:r>
            <a:endParaRPr lang="ru-RU" sz="2000" b="1" dirty="0"/>
          </a:p>
        </p:txBody>
      </p:sp>
      <p:sp>
        <p:nvSpPr>
          <p:cNvPr id="7" name="Овал 6"/>
          <p:cNvSpPr/>
          <p:nvPr/>
        </p:nvSpPr>
        <p:spPr>
          <a:xfrm>
            <a:off x="6357950" y="5500702"/>
            <a:ext cx="228601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Язык</a:t>
            </a:r>
            <a:endParaRPr lang="ru-RU" sz="20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 flipH="1" flipV="1">
            <a:off x="3714744" y="4786322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4214810" y="5000636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6286512" y="4857760"/>
            <a:ext cx="57150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V="1">
            <a:off x="6715140" y="4714884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000628" y="600076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5000628" y="6286520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02634"/>
          </a:xfrm>
        </p:spPr>
        <p:txBody>
          <a:bodyPr>
            <a:normAutofit/>
          </a:bodyPr>
          <a:lstStyle/>
          <a:p>
            <a:pPr algn="r"/>
            <a:r>
              <a:rPr lang="ru-RU" sz="5400" dirty="0">
                <a:cs typeface="Times New Roman" pitchFamily="18" charset="0"/>
              </a:rPr>
              <a:t>ОСОБЕННОСТИ </a:t>
            </a:r>
            <a:r>
              <a:rPr lang="ru-RU" sz="5400" dirty="0" smtClean="0">
                <a:cs typeface="Times New Roman" pitchFamily="18" charset="0"/>
              </a:rPr>
              <a:t/>
            </a:r>
            <a:br>
              <a:rPr lang="ru-RU" sz="5400" dirty="0" smtClean="0">
                <a:cs typeface="Times New Roman" pitchFamily="18" charset="0"/>
              </a:rPr>
            </a:br>
            <a:r>
              <a:rPr lang="ru-RU" sz="5400" dirty="0" smtClean="0">
                <a:cs typeface="Times New Roman" pitchFamily="18" charset="0"/>
              </a:rPr>
              <a:t>УСВОЕНИЯ </a:t>
            </a:r>
            <a:r>
              <a:rPr lang="ru-RU" sz="5400" dirty="0">
                <a:cs typeface="Times New Roman" pitchFamily="18" charset="0"/>
              </a:rPr>
              <a:t>ДЕТЬМИ</a:t>
            </a:r>
            <a:br>
              <a:rPr lang="ru-RU" sz="5400" dirty="0">
                <a:cs typeface="Times New Roman" pitchFamily="18" charset="0"/>
              </a:rPr>
            </a:br>
            <a:r>
              <a:rPr lang="ru-RU" sz="5400" dirty="0">
                <a:cs typeface="Times New Roman" pitchFamily="18" charset="0"/>
              </a:rPr>
              <a:t>ГРАММАТИЧЕСКОГО СТРОЯ РУССКОГО ЯЗЫКА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32656"/>
            <a:ext cx="8431088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dirty="0" smtClean="0">
                <a:solidFill>
                  <a:schemeClr val="tx1"/>
                </a:solidFill>
              </a:rPr>
              <a:t>ОСНОВНЫЕ </a:t>
            </a:r>
            <a:r>
              <a:rPr lang="ru-RU" sz="3100" dirty="0">
                <a:solidFill>
                  <a:schemeClr val="tx1"/>
                </a:solidFill>
              </a:rPr>
              <a:t>ПЕРИОДЫ </a:t>
            </a:r>
            <a:r>
              <a:rPr lang="ru-RU" sz="3100" dirty="0" smtClean="0">
                <a:solidFill>
                  <a:schemeClr val="tx1"/>
                </a:solidFill>
              </a:rPr>
              <a:t>в формировании грамматического </a:t>
            </a:r>
            <a:r>
              <a:rPr lang="ru-RU" sz="3100" dirty="0">
                <a:solidFill>
                  <a:schemeClr val="tx1"/>
                </a:solidFill>
              </a:rPr>
              <a:t>строя </a:t>
            </a:r>
            <a:r>
              <a:rPr lang="ru-RU" sz="3100" dirty="0" smtClean="0">
                <a:solidFill>
                  <a:schemeClr val="tx1"/>
                </a:solidFill>
              </a:rPr>
              <a:t>(</a:t>
            </a:r>
            <a:r>
              <a:rPr lang="ru-RU" sz="3100" dirty="0">
                <a:solidFill>
                  <a:schemeClr val="tx1"/>
                </a:solidFill>
              </a:rPr>
              <a:t>А.Н. </a:t>
            </a:r>
            <a:r>
              <a:rPr lang="ru-RU" sz="3100" dirty="0" smtClean="0">
                <a:solidFill>
                  <a:schemeClr val="tx1"/>
                </a:solidFill>
              </a:rPr>
              <a:t>Гвоздев)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399" y="1412776"/>
            <a:ext cx="8236217" cy="356836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 Период предложений (от 1 г. 3 мес. до 1 г. 10 мес.).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 Период </a:t>
            </a:r>
            <a:r>
              <a:rPr lang="ru-RU" sz="2800" dirty="0">
                <a:solidFill>
                  <a:schemeClr val="bg1"/>
                </a:solidFill>
              </a:rPr>
              <a:t>усвоения грамматической </a:t>
            </a:r>
            <a:r>
              <a:rPr lang="ru-RU" sz="2800" dirty="0" smtClean="0">
                <a:solidFill>
                  <a:schemeClr val="bg1"/>
                </a:solidFill>
              </a:rPr>
              <a:t>структуры предложения (</a:t>
            </a:r>
            <a:r>
              <a:rPr lang="ru-RU" sz="2800" dirty="0">
                <a:solidFill>
                  <a:schemeClr val="bg1"/>
                </a:solidFill>
              </a:rPr>
              <a:t>от </a:t>
            </a:r>
            <a:r>
              <a:rPr lang="ru-RU" sz="2800" dirty="0" smtClean="0">
                <a:solidFill>
                  <a:schemeClr val="bg1"/>
                </a:solidFill>
              </a:rPr>
              <a:t>1 г.10 </a:t>
            </a:r>
            <a:r>
              <a:rPr lang="ru-RU" sz="2800" dirty="0">
                <a:solidFill>
                  <a:schemeClr val="bg1"/>
                </a:solidFill>
              </a:rPr>
              <a:t>мес. </a:t>
            </a:r>
            <a:r>
              <a:rPr lang="ru-RU" sz="2800" dirty="0" smtClean="0">
                <a:solidFill>
                  <a:schemeClr val="bg1"/>
                </a:solidFill>
              </a:rPr>
              <a:t>до </a:t>
            </a:r>
            <a:r>
              <a:rPr lang="ru-RU" sz="2800" dirty="0">
                <a:solidFill>
                  <a:schemeClr val="bg1"/>
                </a:solidFill>
              </a:rPr>
              <a:t>3 лет</a:t>
            </a:r>
            <a:r>
              <a:rPr lang="ru-RU" sz="2800" dirty="0" smtClean="0">
                <a:solidFill>
                  <a:schemeClr val="bg1"/>
                </a:solidFill>
              </a:rPr>
              <a:t>).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</a:rPr>
              <a:t> Период </a:t>
            </a:r>
            <a:r>
              <a:rPr lang="ru-RU" sz="2800" dirty="0">
                <a:solidFill>
                  <a:schemeClr val="bg1"/>
                </a:solidFill>
              </a:rPr>
              <a:t>усвоения морфологической </a:t>
            </a:r>
            <a:r>
              <a:rPr lang="ru-RU" sz="2800" dirty="0" smtClean="0">
                <a:solidFill>
                  <a:schemeClr val="bg1"/>
                </a:solidFill>
              </a:rPr>
              <a:t>системы русского языка (</a:t>
            </a:r>
            <a:r>
              <a:rPr lang="ru-RU" sz="2800" dirty="0">
                <a:solidFill>
                  <a:schemeClr val="bg1"/>
                </a:solidFill>
              </a:rPr>
              <a:t>от 3 до 7 лет).</a:t>
            </a:r>
          </a:p>
          <a:p>
            <a:pPr algn="l"/>
            <a:endParaRPr lang="ru-RU" sz="24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ru-RU" dirty="0" smtClean="0"/>
          </a:p>
          <a:p>
            <a:endParaRPr lang="ru-RU" dirty="0"/>
          </a:p>
          <a:p>
            <a:pPr algn="l"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4" name="Рисунок 3" descr="дет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2054" y="3789040"/>
            <a:ext cx="3717564" cy="2788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Наиболее </a:t>
            </a:r>
            <a:r>
              <a:rPr lang="ru-RU" sz="4000" dirty="0"/>
              <a:t>типичные морфологические ошибки в речи </a:t>
            </a:r>
            <a:r>
              <a:rPr lang="ru-RU" sz="4000" dirty="0" smtClean="0"/>
              <a:t>детей 5-7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1. Неправильные окончания имён существительных.</a:t>
            </a:r>
          </a:p>
          <a:p>
            <a:pPr>
              <a:buNone/>
            </a:pPr>
            <a:r>
              <a:rPr lang="ru-RU" dirty="0"/>
              <a:t>А) родительный падеж, множественное число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с окончанием – </a:t>
            </a:r>
            <a:r>
              <a:rPr lang="ru-RU" dirty="0" smtClean="0"/>
              <a:t>ей: </a:t>
            </a:r>
            <a:r>
              <a:rPr lang="ru-RU" i="1" dirty="0" err="1" smtClean="0">
                <a:solidFill>
                  <a:schemeClr val="accent2"/>
                </a:solidFill>
              </a:rPr>
              <a:t>карандашов</a:t>
            </a:r>
            <a:r>
              <a:rPr lang="ru-RU" i="1" dirty="0">
                <a:solidFill>
                  <a:schemeClr val="accent2"/>
                </a:solidFill>
              </a:rPr>
              <a:t>, </a:t>
            </a:r>
            <a:r>
              <a:rPr lang="ru-RU" i="1" dirty="0" err="1">
                <a:solidFill>
                  <a:schemeClr val="accent2"/>
                </a:solidFill>
              </a:rPr>
              <a:t>ежов</a:t>
            </a:r>
            <a:r>
              <a:rPr lang="ru-RU" i="1" dirty="0">
                <a:solidFill>
                  <a:schemeClr val="accent2"/>
                </a:solidFill>
              </a:rPr>
              <a:t>, </a:t>
            </a:r>
            <a:r>
              <a:rPr lang="ru-RU" i="1" dirty="0" err="1">
                <a:solidFill>
                  <a:schemeClr val="accent2"/>
                </a:solidFill>
              </a:rPr>
              <a:t>дверёв</a:t>
            </a:r>
            <a:r>
              <a:rPr lang="ru-RU" i="1" dirty="0">
                <a:solidFill>
                  <a:schemeClr val="accent2"/>
                </a:solidFill>
              </a:rPr>
              <a:t>, </a:t>
            </a:r>
            <a:r>
              <a:rPr lang="ru-RU" i="1" dirty="0" err="1">
                <a:solidFill>
                  <a:schemeClr val="accent2"/>
                </a:solidFill>
              </a:rPr>
              <a:t>этажов</a:t>
            </a:r>
            <a:r>
              <a:rPr lang="ru-RU" i="1" dirty="0">
                <a:solidFill>
                  <a:schemeClr val="accent2"/>
                </a:solidFill>
              </a:rPr>
              <a:t>; </a:t>
            </a:r>
            <a:endParaRPr lang="ru-RU" i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dirty="0" smtClean="0"/>
              <a:t>- с </a:t>
            </a:r>
            <a:r>
              <a:rPr lang="ru-RU" dirty="0"/>
              <a:t>нулевым окончанием </a:t>
            </a:r>
            <a:r>
              <a:rPr lang="ru-RU" dirty="0" smtClean="0"/>
              <a:t>– </a:t>
            </a:r>
            <a:r>
              <a:rPr lang="ru-RU" i="1" dirty="0" err="1" smtClean="0">
                <a:solidFill>
                  <a:schemeClr val="accent2"/>
                </a:solidFill>
              </a:rPr>
              <a:t>ночов</a:t>
            </a:r>
            <a:r>
              <a:rPr lang="ru-RU" i="1" dirty="0" smtClean="0">
                <a:solidFill>
                  <a:schemeClr val="accent2"/>
                </a:solidFill>
              </a:rPr>
              <a:t>, </a:t>
            </a:r>
            <a:r>
              <a:rPr lang="ru-RU" i="1" dirty="0" err="1" smtClean="0">
                <a:solidFill>
                  <a:schemeClr val="accent2"/>
                </a:solidFill>
              </a:rPr>
              <a:t>девочков</a:t>
            </a:r>
            <a:r>
              <a:rPr lang="ru-RU" i="1" dirty="0">
                <a:solidFill>
                  <a:schemeClr val="accent2"/>
                </a:solidFill>
              </a:rPr>
              <a:t>, </a:t>
            </a:r>
            <a:r>
              <a:rPr lang="ru-RU" i="1" dirty="0" err="1">
                <a:solidFill>
                  <a:schemeClr val="accent2"/>
                </a:solidFill>
              </a:rPr>
              <a:t>дверков</a:t>
            </a:r>
            <a:r>
              <a:rPr lang="ru-RU" i="1" dirty="0">
                <a:solidFill>
                  <a:schemeClr val="accent2"/>
                </a:solidFill>
              </a:rPr>
              <a:t>, </a:t>
            </a:r>
            <a:r>
              <a:rPr lang="ru-RU" i="1" dirty="0" err="1">
                <a:solidFill>
                  <a:schemeClr val="accent2"/>
                </a:solidFill>
              </a:rPr>
              <a:t>куклов</a:t>
            </a:r>
            <a:r>
              <a:rPr lang="ru-RU" i="1" dirty="0">
                <a:solidFill>
                  <a:schemeClr val="accent2"/>
                </a:solidFill>
              </a:rPr>
              <a:t>, </a:t>
            </a:r>
            <a:r>
              <a:rPr lang="ru-RU" i="1" dirty="0" err="1">
                <a:solidFill>
                  <a:schemeClr val="accent2"/>
                </a:solidFill>
              </a:rPr>
              <a:t>книгов</a:t>
            </a:r>
            <a:r>
              <a:rPr lang="ru-RU" i="1" dirty="0">
                <a:solidFill>
                  <a:schemeClr val="accent2"/>
                </a:solidFill>
              </a:rPr>
              <a:t>, </a:t>
            </a:r>
            <a:r>
              <a:rPr lang="ru-RU" i="1" dirty="0" err="1">
                <a:solidFill>
                  <a:schemeClr val="accent2"/>
                </a:solidFill>
              </a:rPr>
              <a:t>пуговицев</a:t>
            </a:r>
            <a:r>
              <a:rPr lang="ru-RU" i="1" dirty="0">
                <a:solidFill>
                  <a:schemeClr val="accent2"/>
                </a:solidFill>
              </a:rPr>
              <a:t>.</a:t>
            </a:r>
          </a:p>
          <a:p>
            <a:pPr>
              <a:buNone/>
            </a:pPr>
            <a:r>
              <a:rPr lang="ru-RU" dirty="0"/>
              <a:t>Б) родительный падеж, единственное число: </a:t>
            </a:r>
            <a:r>
              <a:rPr lang="ru-RU" i="1" dirty="0">
                <a:solidFill>
                  <a:schemeClr val="accent2"/>
                </a:solidFill>
              </a:rPr>
              <a:t>у кукле, у сестре, у маме, </a:t>
            </a:r>
            <a:r>
              <a:rPr lang="ru-RU" i="1" dirty="0" smtClean="0">
                <a:solidFill>
                  <a:schemeClr val="accent2"/>
                </a:solidFill>
              </a:rPr>
              <a:t>без ложке</a:t>
            </a:r>
            <a:r>
              <a:rPr lang="ru-RU" i="1" dirty="0">
                <a:solidFill>
                  <a:schemeClr val="accent2"/>
                </a:solidFill>
              </a:rPr>
              <a:t>.</a:t>
            </a:r>
          </a:p>
          <a:p>
            <a:pPr>
              <a:buNone/>
            </a:pPr>
            <a:r>
              <a:rPr lang="ru-RU" dirty="0"/>
              <a:t>В) винительный падеж одушевлённых и неодушевлённых </a:t>
            </a:r>
            <a:r>
              <a:rPr lang="ru-RU" dirty="0" smtClean="0"/>
              <a:t>имён существительных</a:t>
            </a:r>
            <a:r>
              <a:rPr lang="ru-RU" dirty="0"/>
              <a:t>: </a:t>
            </a:r>
            <a:r>
              <a:rPr lang="ru-RU" i="1" dirty="0">
                <a:solidFill>
                  <a:schemeClr val="accent2"/>
                </a:solidFill>
              </a:rPr>
              <a:t>папа подарил мне </a:t>
            </a:r>
            <a:r>
              <a:rPr lang="ru-RU" i="1" dirty="0" err="1">
                <a:solidFill>
                  <a:schemeClr val="accent2"/>
                </a:solidFill>
              </a:rPr>
              <a:t>слонёночек</a:t>
            </a:r>
            <a:r>
              <a:rPr lang="ru-RU" i="1" dirty="0">
                <a:solidFill>
                  <a:schemeClr val="accent2"/>
                </a:solidFill>
              </a:rPr>
              <a:t>; Серёжа поймал сом.</a:t>
            </a:r>
          </a:p>
          <a:p>
            <a:pPr>
              <a:buNone/>
            </a:pPr>
            <a:r>
              <a:rPr lang="ru-RU" dirty="0"/>
              <a:t>Г) предложный падеж неодушевлённых </a:t>
            </a:r>
            <a:r>
              <a:rPr lang="ru-RU" dirty="0" smtClean="0"/>
              <a:t>имён существительных мужского рода</a:t>
            </a:r>
            <a:r>
              <a:rPr lang="ru-RU" dirty="0"/>
              <a:t>: </a:t>
            </a:r>
            <a:r>
              <a:rPr lang="ru-RU" i="1" dirty="0">
                <a:solidFill>
                  <a:schemeClr val="accent2"/>
                </a:solidFill>
              </a:rPr>
              <a:t>в лесе, в саде, в носе.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Наиболее типичные морфологические ошибки в речи детей 5-7 лет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2. Склонение несклоняемых </a:t>
            </a:r>
            <a:r>
              <a:rPr lang="ru-RU" dirty="0" smtClean="0"/>
              <a:t>имён существительных</a:t>
            </a:r>
            <a:r>
              <a:rPr lang="ru-RU" dirty="0"/>
              <a:t>: </a:t>
            </a:r>
            <a:r>
              <a:rPr lang="ru-RU" i="1" dirty="0">
                <a:solidFill>
                  <a:schemeClr val="accent2"/>
                </a:solidFill>
              </a:rPr>
              <a:t>на </a:t>
            </a:r>
            <a:r>
              <a:rPr lang="ru-RU" i="1" dirty="0" err="1">
                <a:solidFill>
                  <a:schemeClr val="accent2"/>
                </a:solidFill>
              </a:rPr>
              <a:t>пальте</a:t>
            </a:r>
            <a:r>
              <a:rPr lang="ru-RU" i="1" dirty="0">
                <a:solidFill>
                  <a:schemeClr val="accent2"/>
                </a:solidFill>
              </a:rPr>
              <a:t>, </a:t>
            </a:r>
            <a:r>
              <a:rPr lang="ru-RU" i="1" dirty="0" err="1" smtClean="0">
                <a:solidFill>
                  <a:schemeClr val="accent2"/>
                </a:solidFill>
              </a:rPr>
              <a:t>на</a:t>
            </a:r>
            <a:r>
              <a:rPr lang="ru-RU" i="1" dirty="0" smtClean="0">
                <a:solidFill>
                  <a:schemeClr val="accent2"/>
                </a:solidFill>
              </a:rPr>
              <a:t> </a:t>
            </a:r>
            <a:r>
              <a:rPr lang="ru-RU" i="1" dirty="0" err="1" smtClean="0">
                <a:solidFill>
                  <a:schemeClr val="accent2"/>
                </a:solidFill>
              </a:rPr>
              <a:t>пианине</a:t>
            </a:r>
            <a:r>
              <a:rPr lang="ru-RU" i="1" dirty="0">
                <a:solidFill>
                  <a:schemeClr val="accent2"/>
                </a:solidFill>
              </a:rPr>
              <a:t>, </a:t>
            </a:r>
            <a:r>
              <a:rPr lang="ru-RU" i="1" dirty="0" err="1">
                <a:solidFill>
                  <a:schemeClr val="accent2"/>
                </a:solidFill>
              </a:rPr>
              <a:t>кофий</a:t>
            </a:r>
            <a:r>
              <a:rPr lang="ru-RU" i="1" dirty="0">
                <a:solidFill>
                  <a:schemeClr val="accent2"/>
                </a:solidFill>
              </a:rPr>
              <a:t>, </a:t>
            </a:r>
            <a:r>
              <a:rPr lang="ru-RU" i="1" dirty="0" err="1">
                <a:solidFill>
                  <a:schemeClr val="accent2"/>
                </a:solidFill>
              </a:rPr>
              <a:t>кофию</a:t>
            </a:r>
            <a:r>
              <a:rPr lang="ru-RU" i="1" dirty="0">
                <a:solidFill>
                  <a:schemeClr val="accent2"/>
                </a:solidFill>
              </a:rPr>
              <a:t>, в </a:t>
            </a:r>
            <a:r>
              <a:rPr lang="ru-RU" i="1" dirty="0" err="1">
                <a:solidFill>
                  <a:schemeClr val="accent2"/>
                </a:solidFill>
              </a:rPr>
              <a:t>кине</a:t>
            </a:r>
            <a:r>
              <a:rPr lang="ru-RU" i="1" dirty="0">
                <a:solidFill>
                  <a:schemeClr val="accent2"/>
                </a:solidFill>
              </a:rPr>
              <a:t>.</a:t>
            </a:r>
          </a:p>
          <a:p>
            <a:pPr>
              <a:buNone/>
            </a:pPr>
            <a:r>
              <a:rPr lang="ru-RU" dirty="0"/>
              <a:t>3. Образование множественного </a:t>
            </a:r>
            <a:r>
              <a:rPr lang="ru-RU" dirty="0" smtClean="0"/>
              <a:t>числа существительных</a:t>
            </a:r>
            <a:r>
              <a:rPr lang="ru-RU" dirty="0"/>
              <a:t>, </a:t>
            </a:r>
            <a:r>
              <a:rPr lang="ru-RU" dirty="0" smtClean="0"/>
              <a:t>обозначающих детёнышей </a:t>
            </a:r>
            <a:r>
              <a:rPr lang="ru-RU" dirty="0"/>
              <a:t>животных: </a:t>
            </a:r>
            <a:r>
              <a:rPr lang="ru-RU" i="1" dirty="0" err="1">
                <a:solidFill>
                  <a:schemeClr val="accent2"/>
                </a:solidFill>
              </a:rPr>
              <a:t>ягнёнки</a:t>
            </a:r>
            <a:r>
              <a:rPr lang="ru-RU" i="1" dirty="0">
                <a:solidFill>
                  <a:schemeClr val="accent2"/>
                </a:solidFill>
              </a:rPr>
              <a:t>, </a:t>
            </a:r>
            <a:r>
              <a:rPr lang="ru-RU" i="1" dirty="0" err="1">
                <a:solidFill>
                  <a:schemeClr val="accent2"/>
                </a:solidFill>
              </a:rPr>
              <a:t>жеребёнки</a:t>
            </a:r>
            <a:r>
              <a:rPr lang="ru-RU" i="1" dirty="0">
                <a:solidFill>
                  <a:schemeClr val="accent2"/>
                </a:solidFill>
              </a:rPr>
              <a:t>, </a:t>
            </a:r>
            <a:r>
              <a:rPr lang="ru-RU" i="1" dirty="0" err="1">
                <a:solidFill>
                  <a:schemeClr val="accent2"/>
                </a:solidFill>
              </a:rPr>
              <a:t>котёнки</a:t>
            </a:r>
            <a:r>
              <a:rPr lang="ru-RU" i="1" dirty="0">
                <a:solidFill>
                  <a:schemeClr val="accent2"/>
                </a:solidFill>
              </a:rPr>
              <a:t>, </a:t>
            </a:r>
            <a:r>
              <a:rPr lang="ru-RU" i="1" dirty="0" err="1">
                <a:solidFill>
                  <a:schemeClr val="accent2"/>
                </a:solidFill>
              </a:rPr>
              <a:t>свинёнки</a:t>
            </a:r>
            <a:r>
              <a:rPr lang="ru-RU" i="1" dirty="0">
                <a:solidFill>
                  <a:schemeClr val="accent2"/>
                </a:solidFill>
              </a:rPr>
              <a:t>.</a:t>
            </a:r>
          </a:p>
          <a:p>
            <a:pPr>
              <a:buNone/>
            </a:pPr>
            <a:r>
              <a:rPr lang="ru-RU" dirty="0"/>
              <a:t>4. Изменение рода существительных: </a:t>
            </a:r>
            <a:r>
              <a:rPr lang="ru-RU" i="1" dirty="0">
                <a:solidFill>
                  <a:schemeClr val="accent2"/>
                </a:solidFill>
              </a:rPr>
              <a:t>большой яблок, купи </a:t>
            </a:r>
            <a:r>
              <a:rPr lang="ru-RU" i="1" dirty="0" smtClean="0">
                <a:solidFill>
                  <a:schemeClr val="accent2"/>
                </a:solidFill>
              </a:rPr>
              <a:t>мороженую, папа </a:t>
            </a:r>
            <a:r>
              <a:rPr lang="ru-RU" i="1" dirty="0">
                <a:solidFill>
                  <a:schemeClr val="accent2"/>
                </a:solidFill>
              </a:rPr>
              <a:t>ушла, тёплая молоко, платье зелёная.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564</TotalTime>
  <Words>1022</Words>
  <Application>Microsoft Office PowerPoint</Application>
  <PresentationFormat>Экран (4:3)</PresentationFormat>
  <Paragraphs>108</Paragraphs>
  <Slides>22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Развитие грамматического строя речи у детей 5-7 лет</vt:lpstr>
      <vt:lpstr>План вебинара </vt:lpstr>
      <vt:lpstr>Грамматический строй родного языка, значение его усвоения для развития детей</vt:lpstr>
      <vt:lpstr>Грамматика – это наука о строе языка, о его законах. </vt:lpstr>
      <vt:lpstr>Влияние овладением грамматически правильной речью на развитие ребёнка </vt:lpstr>
      <vt:lpstr>ОСОБЕННОСТИ  УСВОЕНИЯ ДЕТЬМИ ГРАММАТИЧЕСКОГО СТРОЯ РУССКОГО ЯЗЫКА </vt:lpstr>
      <vt:lpstr> ОСНОВНЫЕ ПЕРИОДЫ в формировании грамматического строя (А.Н. Гвоздев) </vt:lpstr>
      <vt:lpstr> Наиболее типичные морфологические ошибки в речи детей 5-7 лет</vt:lpstr>
      <vt:lpstr>Наиболее типичные морфологические ошибки в речи детей 5-7 лет</vt:lpstr>
      <vt:lpstr>Наиболее типичные морфологические ошибки в речи детей 5-7 лет</vt:lpstr>
      <vt:lpstr> Синтаксические ошибки (нарушение порядка слов в предложении):</vt:lpstr>
      <vt:lpstr>Три основных принципа образования детьми новых слов (Т.Н. Ушакова)</vt:lpstr>
      <vt:lpstr>Задачи и содержание работы по формированию грамматического строя речи у детей</vt:lpstr>
      <vt:lpstr> ЗАДАЧИ рассматриваются в трёх направлениях:</vt:lpstr>
      <vt:lpstr> ФОРМИРОВАНИЕ ГРАММАТИЧЕСКОЙ СТОРОНЫ РЕЧИ У ДЕТЙ </vt:lpstr>
      <vt:lpstr>Направления формирования грамматически правильной речи:</vt:lpstr>
      <vt:lpstr>Направления формирования грамматически правильной речи:</vt:lpstr>
      <vt:lpstr>Пути формирования грамматически правильной речи:</vt:lpstr>
      <vt:lpstr> </vt:lpstr>
      <vt:lpstr>Методика исправления ошибок (О.И. Соловьёвой, А.М. Бородич)</vt:lpstr>
      <vt:lpstr>Методика исправления ошибок  (О.И. Соловьёвой, А.М. Бородич)</vt:lpstr>
      <vt:lpstr>Литература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Эксперт</dc:creator>
  <cp:lastModifiedBy>Эксперт</cp:lastModifiedBy>
  <cp:revision>70</cp:revision>
  <dcterms:created xsi:type="dcterms:W3CDTF">2018-04-03T13:04:39Z</dcterms:created>
  <dcterms:modified xsi:type="dcterms:W3CDTF">2018-04-05T21:12:39Z</dcterms:modified>
</cp:coreProperties>
</file>