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81" r:id="rId2"/>
    <p:sldId id="284" r:id="rId3"/>
    <p:sldId id="258" r:id="rId4"/>
    <p:sldId id="282" r:id="rId5"/>
    <p:sldId id="259" r:id="rId6"/>
    <p:sldId id="260" r:id="rId7"/>
    <p:sldId id="283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85" r:id="rId16"/>
    <p:sldId id="277" r:id="rId17"/>
    <p:sldId id="278" r:id="rId18"/>
    <p:sldId id="286" r:id="rId19"/>
    <p:sldId id="287" r:id="rId20"/>
    <p:sldId id="288" r:id="rId21"/>
    <p:sldId id="289" r:id="rId22"/>
    <p:sldId id="279" r:id="rId23"/>
    <p:sldId id="290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Семья как фактор формирования </a:t>
            </a:r>
            <a:r>
              <a:rPr lang="ru-RU" b="1" dirty="0" err="1" smtClean="0">
                <a:solidFill>
                  <a:schemeClr val="tx1"/>
                </a:solidFill>
              </a:rPr>
              <a:t>девиантного</a:t>
            </a:r>
            <a:r>
              <a:rPr lang="ru-RU" b="1" dirty="0" smtClean="0">
                <a:solidFill>
                  <a:schemeClr val="tx1"/>
                </a:solidFill>
              </a:rPr>
              <a:t> поведения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 anchor="b"/>
          <a:lstStyle/>
          <a:p>
            <a:pPr algn="r">
              <a:buNone/>
            </a:pPr>
            <a:r>
              <a:rPr lang="ru-RU" dirty="0" smtClean="0"/>
              <a:t>Педагог-психолог Казак </a:t>
            </a:r>
            <a:r>
              <a:rPr lang="ru-RU" dirty="0" err="1" smtClean="0"/>
              <a:t>Данута</a:t>
            </a:r>
            <a:r>
              <a:rPr lang="ru-RU" dirty="0" smtClean="0"/>
              <a:t> Михайловна</a:t>
            </a:r>
          </a:p>
          <a:p>
            <a:pPr algn="r">
              <a:buNone/>
            </a:pPr>
            <a:r>
              <a:rPr lang="ru-RU" dirty="0" smtClean="0"/>
              <a:t>Педагог-психолог </a:t>
            </a:r>
            <a:r>
              <a:rPr lang="ru-RU" dirty="0" err="1" smtClean="0"/>
              <a:t>Смыслова</a:t>
            </a:r>
            <a:r>
              <a:rPr lang="ru-RU" dirty="0" smtClean="0"/>
              <a:t> Марина Александровна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42860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Типы семей, влияющих на формирование отклоняющегося поведения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		- Б.Н. Алмазов выделяет типы неблагополучных семей:</a:t>
            </a:r>
          </a:p>
          <a:p>
            <a:pPr algn="just">
              <a:buNone/>
            </a:pPr>
            <a:r>
              <a:rPr lang="ru-RU" dirty="0" smtClean="0"/>
              <a:t>		семьи с недостатком воспитательных ресурсов,</a:t>
            </a:r>
          </a:p>
          <a:p>
            <a:pPr algn="just">
              <a:buNone/>
            </a:pPr>
            <a:r>
              <a:rPr lang="ru-RU" dirty="0" smtClean="0"/>
              <a:t>		конфликтные семьи,</a:t>
            </a:r>
          </a:p>
          <a:p>
            <a:pPr algn="just">
              <a:buNone/>
            </a:pPr>
            <a:r>
              <a:rPr lang="ru-RU" dirty="0" smtClean="0"/>
              <a:t>		нравственно неблагополучные,</a:t>
            </a:r>
          </a:p>
          <a:p>
            <a:pPr algn="just">
              <a:buNone/>
            </a:pPr>
            <a:r>
              <a:rPr lang="ru-RU" dirty="0" smtClean="0"/>
              <a:t>		педагогически некомпетентные.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b="1" dirty="0" smtClean="0"/>
              <a:t>	Важно: </a:t>
            </a:r>
            <a:r>
              <a:rPr lang="ru-RU" dirty="0" smtClean="0"/>
              <a:t>патогенным фактором выступает не состав и структура семьи, не уровень ее материального благополучия, а сформировавшийся в ней психологический климат.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3200" b="1" dirty="0" smtClean="0">
                <a:solidFill>
                  <a:schemeClr val="tx1"/>
                </a:solidFill>
              </a:rPr>
              <a:t>Семейные факторы формирования </a:t>
            </a:r>
            <a:r>
              <a:rPr lang="ru-RU" sz="3200" b="1" dirty="0" err="1" smtClean="0">
                <a:solidFill>
                  <a:schemeClr val="tx1"/>
                </a:solidFill>
              </a:rPr>
              <a:t>девиантного</a:t>
            </a:r>
            <a:r>
              <a:rPr lang="ru-RU" sz="3200" b="1" dirty="0" smtClean="0">
                <a:solidFill>
                  <a:schemeClr val="tx1"/>
                </a:solidFill>
              </a:rPr>
              <a:t> поведения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		Существует множество семейных факторов, оказывающих прямое или косвенное влияние на формирование </a:t>
            </a:r>
            <a:r>
              <a:rPr lang="ru-RU" dirty="0" err="1" smtClean="0"/>
              <a:t>девинтного</a:t>
            </a:r>
            <a:r>
              <a:rPr lang="ru-RU" dirty="0" smtClean="0"/>
              <a:t> поведения.</a:t>
            </a:r>
          </a:p>
          <a:p>
            <a:pPr algn="just">
              <a:buNone/>
            </a:pPr>
            <a:r>
              <a:rPr lang="ru-RU" dirty="0" smtClean="0"/>
              <a:t>		В качестве основных различные исследователи выделяют следующие психологические и физические травмы:</a:t>
            </a:r>
          </a:p>
          <a:p>
            <a:pPr algn="just">
              <a:buNone/>
            </a:pPr>
            <a:r>
              <a:rPr lang="ru-RU" dirty="0" smtClean="0"/>
              <a:t>		- Особенности перинатального развития ребенка: стрессы и страхи матери во время беременности; отрицательное отношение матери к беременности (особенно опасно сочетание нежелательности вообще и нежелательности по полу).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Семейные факторы формирования </a:t>
            </a:r>
            <a:r>
              <a:rPr lang="ru-RU" b="1" dirty="0" err="1" smtClean="0">
                <a:solidFill>
                  <a:schemeClr val="tx1"/>
                </a:solidFill>
              </a:rPr>
              <a:t>девиантного</a:t>
            </a:r>
            <a:r>
              <a:rPr lang="ru-RU" b="1" dirty="0" smtClean="0">
                <a:solidFill>
                  <a:schemeClr val="tx1"/>
                </a:solidFill>
              </a:rPr>
              <a:t> поведения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dirty="0" smtClean="0"/>
              <a:t>		- Нарушение эмоциональных связей, привязанности родителей к ребенку (особенно матери).</a:t>
            </a:r>
          </a:p>
          <a:p>
            <a:pPr algn="just">
              <a:buNone/>
            </a:pPr>
            <a:r>
              <a:rPr lang="ru-RU" dirty="0" smtClean="0"/>
              <a:t>		- Отрицательная модель поведения родителей.</a:t>
            </a:r>
          </a:p>
          <a:p>
            <a:pPr algn="just">
              <a:buNone/>
            </a:pPr>
            <a:r>
              <a:rPr lang="ru-RU" dirty="0" smtClean="0"/>
              <a:t>		- Применение дисциплинарных воздействий по отношению к ребенку (постоянные, чрезмерно жесткие наказания, непоследовательные наказания, противоречивые требования).</a:t>
            </a:r>
          </a:p>
          <a:p>
            <a:pPr algn="just">
              <a:buNone/>
            </a:pPr>
            <a:r>
              <a:rPr lang="ru-RU" dirty="0" smtClean="0"/>
              <a:t>		- Проблемные  отношения между родителями.</a:t>
            </a:r>
          </a:p>
          <a:p>
            <a:pPr algn="just">
              <a:buNone/>
            </a:pPr>
            <a:r>
              <a:rPr lang="ru-RU" dirty="0" smtClean="0"/>
              <a:t>		- Негативная психологическая атмосфера в семье, конфликты.</a:t>
            </a:r>
          </a:p>
          <a:p>
            <a:pPr algn="just">
              <a:buNone/>
            </a:pPr>
            <a:r>
              <a:rPr lang="ru-RU" dirty="0" smtClean="0"/>
              <a:t>		- Разлука с семьей, развод родителей или утрата близких.</a:t>
            </a:r>
          </a:p>
          <a:p>
            <a:pPr algn="just">
              <a:buNone/>
            </a:pPr>
            <a:r>
              <a:rPr lang="ru-RU" dirty="0" smtClean="0"/>
              <a:t>		- Неполная семья.</a:t>
            </a:r>
          </a:p>
          <a:p>
            <a:pPr algn="just">
              <a:buNone/>
            </a:pPr>
            <a:r>
              <a:rPr lang="ru-RU" dirty="0" smtClean="0"/>
              <a:t>		- Психические отклонения от нормы у родителей.</a:t>
            </a:r>
          </a:p>
          <a:p>
            <a:pPr algn="just">
              <a:buNone/>
            </a:pPr>
            <a:r>
              <a:rPr lang="ru-RU" dirty="0" smtClean="0"/>
              <a:t>		- Детско-родительские отношения как ведущий фактор формирования девиаций (стиль воспитания)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Семейные факторы формирования </a:t>
            </a:r>
            <a:r>
              <a:rPr lang="ru-RU" b="1" dirty="0" err="1" smtClean="0">
                <a:solidFill>
                  <a:schemeClr val="tx1"/>
                </a:solidFill>
              </a:rPr>
              <a:t>девиантного</a:t>
            </a:r>
            <a:r>
              <a:rPr lang="ru-RU" b="1" dirty="0" smtClean="0">
                <a:solidFill>
                  <a:schemeClr val="tx1"/>
                </a:solidFill>
              </a:rPr>
              <a:t> поведения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dirty="0" smtClean="0"/>
              <a:t>		А. </a:t>
            </a:r>
            <a:r>
              <a:rPr lang="ru-RU" dirty="0" err="1" smtClean="0"/>
              <a:t>Личко</a:t>
            </a:r>
            <a:r>
              <a:rPr lang="ru-RU" dirty="0" smtClean="0"/>
              <a:t> и К. </a:t>
            </a:r>
            <a:r>
              <a:rPr lang="ru-RU" dirty="0" err="1" smtClean="0"/>
              <a:t>Леонгард</a:t>
            </a:r>
            <a:r>
              <a:rPr lang="ru-RU" dirty="0" smtClean="0"/>
              <a:t> выявили наиболее неблагоприятные сочетания воспитательных тенденций, влияющих на формирование отклоняющегося поведения :</a:t>
            </a:r>
          </a:p>
          <a:p>
            <a:pPr algn="just">
              <a:buNone/>
            </a:pPr>
            <a:r>
              <a:rPr lang="ru-RU" dirty="0" smtClean="0"/>
              <a:t>		</a:t>
            </a:r>
            <a:r>
              <a:rPr lang="ru-RU" b="1" dirty="0" err="1" smtClean="0"/>
              <a:t>Гипопротекция</a:t>
            </a:r>
            <a:r>
              <a:rPr lang="ru-RU" b="1" dirty="0" smtClean="0"/>
              <a:t> </a:t>
            </a:r>
            <a:r>
              <a:rPr lang="ru-RU" dirty="0" smtClean="0"/>
              <a:t>– безнадзорность, недостаток опеки.</a:t>
            </a:r>
          </a:p>
          <a:p>
            <a:pPr algn="just">
              <a:buNone/>
            </a:pPr>
            <a:r>
              <a:rPr lang="ru-RU" dirty="0" smtClean="0"/>
              <a:t>		</a:t>
            </a:r>
            <a:r>
              <a:rPr lang="ru-RU" b="1" dirty="0" err="1" smtClean="0"/>
              <a:t>Гиперпротекция</a:t>
            </a:r>
            <a:r>
              <a:rPr lang="ru-RU" dirty="0" smtClean="0"/>
              <a:t>: доминирующая (чрезмерная опека и контроль) и потворствующая (удовлетворение всех потребностей ребенка, стремление оградить его от всех трудностей).</a:t>
            </a:r>
          </a:p>
          <a:p>
            <a:pPr algn="just">
              <a:buNone/>
            </a:pPr>
            <a:r>
              <a:rPr lang="ru-RU" dirty="0" smtClean="0"/>
              <a:t>		</a:t>
            </a:r>
            <a:r>
              <a:rPr lang="ru-RU" b="1" dirty="0" smtClean="0"/>
              <a:t>Эмоциональное отвержение</a:t>
            </a:r>
            <a:r>
              <a:rPr lang="ru-RU" dirty="0" smtClean="0"/>
              <a:t>.</a:t>
            </a:r>
          </a:p>
          <a:p>
            <a:pPr algn="just">
              <a:buNone/>
            </a:pPr>
            <a:r>
              <a:rPr lang="ru-RU" dirty="0" smtClean="0"/>
              <a:t>		</a:t>
            </a:r>
            <a:r>
              <a:rPr lang="ru-RU" b="1" dirty="0" smtClean="0"/>
              <a:t>Повышенная моральная ответственность</a:t>
            </a:r>
            <a:r>
              <a:rPr lang="ru-RU" dirty="0" smtClean="0"/>
              <a:t> (на ребенка возлагают надежды, которые он не в силах оправдать, обязанности, которые он не в состоянии выполнить).</a:t>
            </a:r>
          </a:p>
          <a:p>
            <a:pPr algn="just">
              <a:buNone/>
            </a:pPr>
            <a:r>
              <a:rPr lang="ru-RU" dirty="0" smtClean="0"/>
              <a:t>		</a:t>
            </a:r>
            <a:r>
              <a:rPr lang="ru-RU" b="1" dirty="0" smtClean="0"/>
              <a:t>Неустойчивый, противоречивый стиль воспитания </a:t>
            </a:r>
            <a:r>
              <a:rPr lang="ru-RU" dirty="0" smtClean="0"/>
              <a:t>(резкая смена стиля, переход от либерального к авторитарному и обратно, от внимания к отвержению).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Семейные факторы формирования </a:t>
            </a:r>
            <a:r>
              <a:rPr lang="ru-RU" b="1" dirty="0" err="1" smtClean="0">
                <a:solidFill>
                  <a:schemeClr val="tx1"/>
                </a:solidFill>
              </a:rPr>
              <a:t>девиантного</a:t>
            </a:r>
            <a:r>
              <a:rPr lang="ru-RU" b="1" dirty="0" smtClean="0">
                <a:solidFill>
                  <a:schemeClr val="tx1"/>
                </a:solidFill>
              </a:rPr>
              <a:t> поведения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/>
              <a:t>		В. Сатир выделяет несколько стилей семейного воспитания, которые она называет родительскими плащами и которые позволяют скрывать свои истинные чувства за защитной маской.</a:t>
            </a:r>
          </a:p>
          <a:p>
            <a:pPr algn="just">
              <a:buNone/>
            </a:pPr>
            <a:r>
              <a:rPr lang="ru-RU" dirty="0" smtClean="0"/>
              <a:t>		</a:t>
            </a:r>
            <a:r>
              <a:rPr lang="ru-RU" b="1" dirty="0" smtClean="0"/>
              <a:t>Плащ босса.</a:t>
            </a:r>
            <a:r>
              <a:rPr lang="ru-RU" dirty="0" smtClean="0"/>
              <a:t> Боссы бывают трех типов:</a:t>
            </a:r>
          </a:p>
          <a:p>
            <a:pPr algn="just">
              <a:buNone/>
            </a:pPr>
            <a:r>
              <a:rPr lang="ru-RU" b="1" dirty="0" smtClean="0"/>
              <a:t>	- тиран</a:t>
            </a:r>
            <a:r>
              <a:rPr lang="ru-RU" dirty="0" smtClean="0"/>
              <a:t> (силой управляет ребенком, в семье жесткая дисциплина и контроль);</a:t>
            </a:r>
          </a:p>
          <a:p>
            <a:pPr algn="just">
              <a:buNone/>
            </a:pPr>
            <a:r>
              <a:rPr lang="ru-RU" b="1" dirty="0" smtClean="0"/>
              <a:t>	- мученик </a:t>
            </a:r>
            <a:r>
              <a:rPr lang="ru-RU" dirty="0" smtClean="0"/>
              <a:t>(ничего не требует для себя, формируя у ребенка чувство вины и перекладывая на него чрезмерную ответственность за собственную жизнь, несостоятельность);</a:t>
            </a:r>
          </a:p>
          <a:p>
            <a:pPr algn="just">
              <a:buNone/>
            </a:pPr>
            <a:r>
              <a:rPr lang="ru-RU" b="1" dirty="0" smtClean="0"/>
              <a:t>	- железные маски</a:t>
            </a:r>
            <a:r>
              <a:rPr lang="ru-RU" dirty="0" smtClean="0"/>
              <a:t> (все говорят правильно, но лишены эмоций, с ними ребенок испытывает тоску и одиночество).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solidFill>
                  <a:schemeClr val="tx1"/>
                </a:solidFill>
              </a:rPr>
              <a:t>типы неблагополучных семей, способствующих формированию </a:t>
            </a:r>
            <a:r>
              <a:rPr lang="ru-RU" sz="2700" b="1" dirty="0" err="1" smtClean="0">
                <a:solidFill>
                  <a:schemeClr val="tx1"/>
                </a:solidFill>
              </a:rPr>
              <a:t>девиантного</a:t>
            </a:r>
            <a:r>
              <a:rPr lang="ru-RU" sz="2700" b="1" dirty="0" smtClean="0">
                <a:solidFill>
                  <a:schemeClr val="tx1"/>
                </a:solidFill>
              </a:rPr>
              <a:t> поведения детей и подростков</a:t>
            </a: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algn="just" fontAlgn="base">
              <a:buNone/>
            </a:pPr>
            <a:r>
              <a:rPr lang="ru-RU" dirty="0" smtClean="0"/>
              <a:t>		Шипунова Т.В. выделяет три типа неблагополучных семей, способствующих формированию </a:t>
            </a:r>
            <a:r>
              <a:rPr lang="ru-RU" dirty="0" err="1" smtClean="0"/>
              <a:t>девиантного</a:t>
            </a:r>
            <a:r>
              <a:rPr lang="ru-RU" dirty="0" smtClean="0"/>
              <a:t> поведения детей и подростков:</a:t>
            </a:r>
          </a:p>
          <a:p>
            <a:pPr algn="just" fontAlgn="base">
              <a:buNone/>
            </a:pPr>
            <a:r>
              <a:rPr lang="ru-RU" dirty="0" smtClean="0"/>
              <a:t>		</a:t>
            </a:r>
            <a:r>
              <a:rPr lang="ru-RU" b="1" dirty="0" smtClean="0"/>
              <a:t>Конфликтные семьи</a:t>
            </a:r>
            <a:r>
              <a:rPr lang="ru-RU" dirty="0" smtClean="0"/>
              <a:t>. Конфликты в семьях могут проявляться в открытой форме (ссоры, скандалы, физическое насилие) и скрытой или не ярко выраженной форме.</a:t>
            </a:r>
          </a:p>
          <a:p>
            <a:pPr algn="just" fontAlgn="base">
              <a:buNone/>
            </a:pPr>
            <a:r>
              <a:rPr lang="ru-RU" dirty="0" smtClean="0"/>
              <a:t>		В не зависимости от формы проявления в большинстве случаев конфликты в семье приводят к возникновению детских и подростковых нервозов, снижают самооценку и повышают риск правонарушений несовершеннолетних. Согласно исследованиям в семьях, где царят агрессивность и жестокость, этот риск увеличивается в 9—10 раз; </a:t>
            </a:r>
          </a:p>
          <a:p>
            <a:pPr algn="just" fontAlgn="base"/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типы неблагополучных семей, способствующих формированию </a:t>
            </a:r>
            <a:r>
              <a:rPr lang="ru-RU" sz="2400" b="1" dirty="0" err="1" smtClean="0">
                <a:solidFill>
                  <a:schemeClr val="tx1"/>
                </a:solidFill>
              </a:rPr>
              <a:t>девиантного</a:t>
            </a:r>
            <a:r>
              <a:rPr lang="ru-RU" sz="2400" b="1" dirty="0" smtClean="0">
                <a:solidFill>
                  <a:schemeClr val="tx1"/>
                </a:solidFill>
              </a:rPr>
              <a:t> поведения детей и подростков</a:t>
            </a:r>
            <a:r>
              <a:rPr lang="ru-RU" sz="2400" dirty="0" smtClean="0"/>
              <a:t> 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72452" cy="4972072"/>
          </a:xfrm>
        </p:spPr>
        <p:txBody>
          <a:bodyPr>
            <a:normAutofit fontScale="62500" lnSpcReduction="20000"/>
          </a:bodyPr>
          <a:lstStyle/>
          <a:p>
            <a:pPr algn="just" fontAlgn="base">
              <a:buNone/>
            </a:pPr>
            <a:r>
              <a:rPr lang="ru-RU" dirty="0" smtClean="0"/>
              <a:t>		</a:t>
            </a:r>
            <a:r>
              <a:rPr lang="ru-RU" sz="3200" b="1" dirty="0" smtClean="0"/>
              <a:t>Нравственно неблагополучные семьи</a:t>
            </a:r>
            <a:r>
              <a:rPr lang="ru-RU" sz="3200" dirty="0" smtClean="0"/>
              <a:t>. К таким семьям относятся семьи с </a:t>
            </a:r>
            <a:r>
              <a:rPr lang="ru-RU" sz="3200" dirty="0" err="1" smtClean="0"/>
              <a:t>алкоголезависимыми</a:t>
            </a:r>
            <a:r>
              <a:rPr lang="ru-RU" sz="3200" dirty="0" smtClean="0"/>
              <a:t> и наркозависимыми родителями. </a:t>
            </a:r>
          </a:p>
          <a:p>
            <a:pPr algn="just" fontAlgn="base">
              <a:buNone/>
            </a:pPr>
            <a:r>
              <a:rPr lang="ru-RU" sz="3200" dirty="0" smtClean="0"/>
              <a:t>	Подростки в семьях с </a:t>
            </a:r>
            <a:r>
              <a:rPr lang="ru-RU" sz="3200" dirty="0" err="1" smtClean="0"/>
              <a:t>алкоголезависимыми</a:t>
            </a:r>
            <a:r>
              <a:rPr lang="ru-RU" sz="3200" dirty="0" smtClean="0"/>
              <a:t> родителями отличаются повышенным уровнем тревожности и отчуждения. Происходит оскудение эмоционально-волевой сферы, задерживается развитие коммуникативных способностей и ограничиваются волевые ресурсы, необходимые для преодоления трудностей. </a:t>
            </a:r>
            <a:br>
              <a:rPr lang="ru-RU" sz="3200" dirty="0" smtClean="0"/>
            </a:br>
            <a:endParaRPr lang="ru-RU" sz="3200" dirty="0" smtClean="0"/>
          </a:p>
          <a:p>
            <a:pPr algn="just" fontAlgn="base">
              <a:buNone/>
            </a:pPr>
            <a:r>
              <a:rPr lang="ru-RU" sz="3200" dirty="0" smtClean="0"/>
              <a:t>		В нравственно неблагополучных семьях складывается попустительский стиль воспитания, характеризующийся отсутствием внимания и контроля за поступками, поведением и даже соблюдением санитарно-гигиенических норм. В результате запущенность подростка перерастает в беспризорность и безнадзорность.</a:t>
            </a:r>
            <a:br>
              <a:rPr lang="ru-RU" sz="32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типы неблагополучных семей, способствующих формированию </a:t>
            </a:r>
            <a:r>
              <a:rPr lang="ru-RU" sz="2400" b="1" dirty="0" err="1" smtClean="0">
                <a:solidFill>
                  <a:schemeClr val="tx1"/>
                </a:solidFill>
              </a:rPr>
              <a:t>девиантного</a:t>
            </a:r>
            <a:r>
              <a:rPr lang="ru-RU" sz="2400" b="1" dirty="0" smtClean="0">
                <a:solidFill>
                  <a:schemeClr val="tx1"/>
                </a:solidFill>
              </a:rPr>
              <a:t> поведения детей и подростков</a:t>
            </a:r>
            <a:r>
              <a:rPr lang="ru-RU" sz="2400" dirty="0" smtClean="0"/>
              <a:t> 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b="1" dirty="0" smtClean="0"/>
              <a:t>Криминальная семья</a:t>
            </a:r>
            <a:r>
              <a:rPr lang="ru-RU" dirty="0" smtClean="0"/>
              <a:t>. На формирование личности детей большое влияние оказывает наличие судимых родственников. Дети и подростки в криминальной семье рано вовлекаются в преступную деятельность, часто под давлением старших.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Профилактика </a:t>
            </a:r>
            <a:r>
              <a:rPr lang="ru-RU" sz="2400" b="1" dirty="0" err="1" smtClean="0">
                <a:solidFill>
                  <a:schemeClr val="tx1"/>
                </a:solidFill>
              </a:rPr>
              <a:t>девиантного</a:t>
            </a:r>
            <a:r>
              <a:rPr lang="ru-RU" sz="2400" b="1" dirty="0" smtClean="0">
                <a:solidFill>
                  <a:schemeClr val="tx1"/>
                </a:solidFill>
              </a:rPr>
              <a:t> поведения 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7467600" cy="533096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	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214414" y="1397000"/>
          <a:ext cx="6405586" cy="457903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929090"/>
                <a:gridCol w="2476496"/>
              </a:tblGrid>
              <a:tr h="53180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Направление работы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организаторы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55388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Информационно-просветительска</a:t>
                      </a:r>
                      <a:r>
                        <a:rPr lang="ru-RU" dirty="0" smtClean="0"/>
                        <a:t> работа (лекции, семинары, родительские</a:t>
                      </a:r>
                      <a:r>
                        <a:rPr lang="ru-RU" baseline="0" dirty="0" smtClean="0"/>
                        <a:t> собрания с привлечением специалистов)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Социальный педагог, классный руководитель, педагог-психолог</a:t>
                      </a:r>
                      <a:endParaRPr lang="ru-RU" dirty="0"/>
                    </a:p>
                  </a:txBody>
                  <a:tcPr/>
                </a:tc>
              </a:tr>
              <a:tr h="755388">
                <a:tc>
                  <a:txBody>
                    <a:bodyPr/>
                    <a:lstStyle/>
                    <a:p>
                      <a:r>
                        <a:rPr lang="ru-RU" dirty="0" smtClean="0"/>
                        <a:t>Диагностическая работа (выявление семейного типа воспитания, установок родителей)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Педагог-психолог, социальный педагог, классный руководитель</a:t>
                      </a:r>
                      <a:endParaRPr lang="ru-RU" dirty="0"/>
                    </a:p>
                  </a:txBody>
                  <a:tcPr/>
                </a:tc>
              </a:tr>
              <a:tr h="755388">
                <a:tc>
                  <a:txBody>
                    <a:bodyPr/>
                    <a:lstStyle/>
                    <a:p>
                      <a:r>
                        <a:rPr lang="ru-RU" dirty="0" smtClean="0"/>
                        <a:t>Посещение семей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Социальный педагог, классный руководитель</a:t>
                      </a:r>
                      <a:endParaRPr lang="ru-RU" dirty="0"/>
                    </a:p>
                  </a:txBody>
                  <a:tcPr/>
                </a:tc>
              </a:tr>
              <a:tr h="755388">
                <a:tc>
                  <a:txBody>
                    <a:bodyPr/>
                    <a:lstStyle/>
                    <a:p>
                      <a:r>
                        <a:rPr lang="ru-RU" dirty="0" smtClean="0"/>
                        <a:t>Коррекционная работа (с родителями, детьми, семьями)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Педагог-психолог, социальный педагог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Мероприятия коррекции </a:t>
            </a:r>
            <a:r>
              <a:rPr lang="ru-RU" b="1" dirty="0" err="1" smtClean="0">
                <a:solidFill>
                  <a:schemeClr val="tx1"/>
                </a:solidFill>
              </a:rPr>
              <a:t>девиантного</a:t>
            </a:r>
            <a:r>
              <a:rPr lang="ru-RU" b="1" dirty="0" smtClean="0">
                <a:solidFill>
                  <a:schemeClr val="tx1"/>
                </a:solidFill>
              </a:rPr>
              <a:t> поведения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1714488"/>
            <a:ext cx="2286016" cy="20002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Система ценностей (</a:t>
            </a:r>
            <a:r>
              <a:rPr lang="ru-RU" dirty="0" err="1" smtClean="0"/>
              <a:t>самоценность</a:t>
            </a:r>
            <a:r>
              <a:rPr lang="ru-RU" dirty="0" smtClean="0"/>
              <a:t>, ценность знаний, отношений с другими людьми)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14678" y="1714488"/>
            <a:ext cx="2214578" cy="20002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Формирование положительной мотивации деятельности школьника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643570" y="1714488"/>
            <a:ext cx="1928826" cy="20002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Помощь в выборе профессии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1928794" y="3857628"/>
            <a:ext cx="4643470" cy="19288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ребенок</a:t>
            </a:r>
            <a:endParaRPr lang="ru-RU" dirty="0"/>
          </a:p>
        </p:txBody>
      </p:sp>
      <p:cxnSp>
        <p:nvCxnSpPr>
          <p:cNvPr id="10" name="Прямая со стрелкой 9"/>
          <p:cNvCxnSpPr>
            <a:stCxn id="4" idx="2"/>
            <a:endCxn id="8" idx="1"/>
          </p:cNvCxnSpPr>
          <p:nvPr/>
        </p:nvCxnSpPr>
        <p:spPr>
          <a:xfrm rot="16200000" flipH="1">
            <a:off x="1984693" y="3515976"/>
            <a:ext cx="425346" cy="8228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5" idx="2"/>
          </p:cNvCxnSpPr>
          <p:nvPr/>
        </p:nvCxnSpPr>
        <p:spPr>
          <a:xfrm rot="16200000" flipH="1">
            <a:off x="4161231" y="3875487"/>
            <a:ext cx="357190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0800000" flipV="1">
            <a:off x="5786446" y="3714752"/>
            <a:ext cx="785818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>
                <a:solidFill>
                  <a:schemeClr val="tx1"/>
                </a:solidFill>
              </a:rPr>
              <a:t>Девиантное</a:t>
            </a:r>
            <a:r>
              <a:rPr lang="ru-RU" dirty="0" smtClean="0">
                <a:solidFill>
                  <a:schemeClr val="tx1"/>
                </a:solidFill>
              </a:rPr>
              <a:t>  поведение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		«</a:t>
            </a:r>
            <a:r>
              <a:rPr lang="ru-RU" dirty="0" err="1" smtClean="0"/>
              <a:t>Девиантное</a:t>
            </a:r>
            <a:r>
              <a:rPr lang="ru-RU" dirty="0" smtClean="0"/>
              <a:t>  поведение» (отклоняющееся) -  поступок, действия человека, не соответствующие существующим в данном обществе социальным нормам (правовым, моральным).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Мероприятия коррекции </a:t>
            </a:r>
            <a:r>
              <a:rPr lang="ru-RU" b="1" dirty="0" err="1" smtClean="0">
                <a:solidFill>
                  <a:schemeClr val="tx1"/>
                </a:solidFill>
              </a:rPr>
              <a:t>девиантного</a:t>
            </a:r>
            <a:r>
              <a:rPr lang="ru-RU" b="1" dirty="0" smtClean="0">
                <a:solidFill>
                  <a:schemeClr val="tx1"/>
                </a:solidFill>
              </a:rPr>
              <a:t> поведения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1643050"/>
            <a:ext cx="2786082" cy="13430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Педагогическое просвещение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3214686"/>
            <a:ext cx="2786082" cy="150019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Индивидуальные и групповые занятия по повышению психолого-педагогической компетентности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4929198"/>
            <a:ext cx="2700350" cy="14144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группы поддержки, мастер-классы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3643306" y="3000372"/>
            <a:ext cx="3786214" cy="21431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родители</a:t>
            </a:r>
            <a:endParaRPr lang="ru-RU" dirty="0"/>
          </a:p>
        </p:txBody>
      </p:sp>
      <p:cxnSp>
        <p:nvCxnSpPr>
          <p:cNvPr id="9" name="Прямая со стрелкой 8"/>
          <p:cNvCxnSpPr>
            <a:stCxn id="4" idx="3"/>
          </p:cNvCxnSpPr>
          <p:nvPr/>
        </p:nvCxnSpPr>
        <p:spPr>
          <a:xfrm>
            <a:off x="3357554" y="2314564"/>
            <a:ext cx="500066" cy="6143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5" idx="3"/>
          </p:cNvCxnSpPr>
          <p:nvPr/>
        </p:nvCxnSpPr>
        <p:spPr>
          <a:xfrm>
            <a:off x="3357554" y="3964785"/>
            <a:ext cx="357190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6" idx="3"/>
          </p:cNvCxnSpPr>
          <p:nvPr/>
        </p:nvCxnSpPr>
        <p:spPr>
          <a:xfrm flipV="1">
            <a:off x="3271822" y="4857760"/>
            <a:ext cx="1085864" cy="7786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Некоторые техники психологической помощи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Последовательное приближение</a:t>
            </a:r>
          </a:p>
          <a:p>
            <a:pPr>
              <a:buNone/>
            </a:pPr>
            <a:r>
              <a:rPr lang="ru-RU" dirty="0" smtClean="0"/>
              <a:t>	Парадоксальное предписание</a:t>
            </a:r>
          </a:p>
          <a:p>
            <a:pPr>
              <a:buNone/>
            </a:pPr>
            <a:r>
              <a:rPr lang="ru-RU" dirty="0" smtClean="0"/>
              <a:t>	Внутреннее кино</a:t>
            </a:r>
          </a:p>
          <a:p>
            <a:pPr>
              <a:buNone/>
            </a:pPr>
            <a:r>
              <a:rPr lang="ru-RU" dirty="0" smtClean="0"/>
              <a:t>	Взгляд из будущего</a:t>
            </a:r>
          </a:p>
          <a:p>
            <a:pPr>
              <a:buNone/>
            </a:pPr>
            <a:r>
              <a:rPr lang="ru-RU" dirty="0" smtClean="0"/>
              <a:t>	Смятый лист</a:t>
            </a:r>
          </a:p>
          <a:p>
            <a:pPr>
              <a:buNone/>
            </a:pPr>
            <a:r>
              <a:rPr lang="ru-RU" dirty="0" smtClean="0"/>
              <a:t>	Лестница достижений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Список литературы: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fontAlgn="base"/>
            <a:r>
              <a:rPr lang="ru-RU" dirty="0" err="1" smtClean="0"/>
              <a:t>Ильяшенко</a:t>
            </a:r>
            <a:r>
              <a:rPr lang="ru-RU" dirty="0" smtClean="0"/>
              <a:t> А.Н. Основные черты насильственной преступности в семье // Социологические исследования. — М.: Центр социального прогнозирования и маркетинга, — 2003. — № 4.</a:t>
            </a:r>
          </a:p>
          <a:p>
            <a:pPr fontAlgn="base"/>
            <a:r>
              <a:rPr lang="ru-RU" dirty="0" smtClean="0"/>
              <a:t>Кравченко А.И. Социальная работа. — М.: Проспект, 2008. — 416 с.</a:t>
            </a:r>
          </a:p>
          <a:p>
            <a:pPr fontAlgn="base"/>
            <a:r>
              <a:rPr lang="ru-RU" dirty="0" smtClean="0"/>
              <a:t>Лисицын С.А. Особенности работы с детьми и молодежью «группы риска» / под </a:t>
            </a:r>
            <a:r>
              <a:rPr lang="ru-RU" dirty="0" err="1" smtClean="0"/>
              <a:t>науч</a:t>
            </a:r>
            <a:r>
              <a:rPr lang="ru-RU" dirty="0" smtClean="0"/>
              <a:t>. ред. С.А. Лисицына, С.В. Тарасова. — СПб.: Издательство «ЛОИРО», 2006. — 228 с.</a:t>
            </a:r>
          </a:p>
          <a:p>
            <a:pPr fontAlgn="base"/>
            <a:r>
              <a:rPr lang="ru-RU" dirty="0" smtClean="0"/>
              <a:t>Мухина В.С. Возрастная психология: феноменология развития. — М.: Академия, 2006. — 608 с.</a:t>
            </a:r>
          </a:p>
          <a:p>
            <a:pPr fontAlgn="base"/>
            <a:r>
              <a:rPr lang="ru-RU" dirty="0" err="1" smtClean="0"/>
              <a:t>Олифирович</a:t>
            </a:r>
            <a:r>
              <a:rPr lang="ru-RU" dirty="0" smtClean="0"/>
              <a:t> Н.И. Психология семейных. — СПб.: Речь, 2006. — 360 с.</a:t>
            </a:r>
          </a:p>
          <a:p>
            <a:pPr fontAlgn="base"/>
            <a:r>
              <a:rPr lang="ru-RU" dirty="0" smtClean="0"/>
              <a:t>Шипунова Т.В. Технология социальной работы. Социальная работа с лицами </a:t>
            </a:r>
            <a:r>
              <a:rPr lang="ru-RU" dirty="0" err="1" smtClean="0"/>
              <a:t>девиантного</a:t>
            </a:r>
            <a:r>
              <a:rPr lang="ru-RU" dirty="0" smtClean="0"/>
              <a:t> поведения. — М.: Издательский центр «Академия», 2011. — 240 с.</a:t>
            </a:r>
          </a:p>
          <a:p>
            <a:pPr fontAlgn="base"/>
            <a:r>
              <a:rPr lang="ru-RU" dirty="0" smtClean="0"/>
              <a:t>Шульга Т.И. Работа с неблагополучной семьей. — М.: Дрофа, 2005. — 254 с.</a:t>
            </a:r>
          </a:p>
          <a:p>
            <a:pPr fontAlgn="base"/>
            <a:r>
              <a:rPr lang="ru-RU" dirty="0" err="1" smtClean="0"/>
              <a:t>Эйдемиллер</a:t>
            </a:r>
            <a:r>
              <a:rPr lang="ru-RU" dirty="0" smtClean="0"/>
              <a:t> Э.Г. Семейный диагноз и семейная психотерапия. — СПб.: Речь, 2006. — 352 с.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440114"/>
          </a:xfrm>
        </p:spPr>
        <p:txBody>
          <a:bodyPr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Спасибо за внимание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>
                <a:solidFill>
                  <a:schemeClr val="tx1"/>
                </a:solidFill>
              </a:rPr>
              <a:t>делинкветное</a:t>
            </a:r>
            <a:r>
              <a:rPr lang="ru-RU" b="1" dirty="0" smtClean="0">
                <a:solidFill>
                  <a:schemeClr val="tx1"/>
                </a:solidFill>
              </a:rPr>
              <a:t> поведение</a:t>
            </a:r>
            <a:br>
              <a:rPr lang="ru-RU" b="1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7467600" cy="5259530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		Противоправные действия, проступки и правонарушения принято называть </a:t>
            </a:r>
            <a:r>
              <a:rPr lang="ru-RU" b="1" dirty="0" err="1" smtClean="0"/>
              <a:t>делинквентным</a:t>
            </a:r>
            <a:r>
              <a:rPr lang="ru-RU" b="1" dirty="0" smtClean="0"/>
              <a:t> поведением.</a:t>
            </a:r>
            <a:r>
              <a:rPr lang="ru-RU" dirty="0" smtClean="0"/>
              <a:t> Например, к </a:t>
            </a:r>
            <a:r>
              <a:rPr lang="ru-RU" dirty="0" err="1" smtClean="0"/>
              <a:t>делинквентным</a:t>
            </a:r>
            <a:r>
              <a:rPr lang="ru-RU" dirty="0" smtClean="0"/>
              <a:t> можно отнести хулиганство, нецензурную брань в общественном месте, участие в драке и прочие действия, нарушающие правовые нормы, но еще не являющиеся серьезным уголовным преступлением. </a:t>
            </a:r>
            <a:r>
              <a:rPr lang="ru-RU" dirty="0" err="1" smtClean="0"/>
              <a:t>Делинквентное</a:t>
            </a:r>
            <a:r>
              <a:rPr lang="ru-RU" dirty="0" smtClean="0"/>
              <a:t> поведение является разновидностью </a:t>
            </a:r>
            <a:r>
              <a:rPr lang="ru-RU" dirty="0" err="1" smtClean="0"/>
              <a:t>девиантного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>
                <a:solidFill>
                  <a:schemeClr val="tx1"/>
                </a:solidFill>
              </a:rPr>
              <a:t>Аддиктивное</a:t>
            </a:r>
            <a:r>
              <a:rPr lang="ru-RU" b="1" dirty="0" smtClean="0">
                <a:solidFill>
                  <a:schemeClr val="tx1"/>
                </a:solidFill>
              </a:rPr>
              <a:t> поведение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b="1" dirty="0" smtClean="0"/>
              <a:t>		</a:t>
            </a:r>
            <a:r>
              <a:rPr lang="ru-RU" b="1" dirty="0" err="1" smtClean="0"/>
              <a:t>Аддиктивное</a:t>
            </a:r>
            <a:r>
              <a:rPr lang="ru-RU" b="1" dirty="0" smtClean="0"/>
              <a:t> поведение</a:t>
            </a:r>
            <a:r>
              <a:rPr lang="ru-RU" dirty="0" smtClean="0"/>
              <a:t> - один из типов </a:t>
            </a:r>
            <a:r>
              <a:rPr lang="ru-RU" dirty="0" err="1" smtClean="0"/>
              <a:t>девиантного</a:t>
            </a:r>
            <a:r>
              <a:rPr lang="ru-RU" dirty="0" smtClean="0"/>
              <a:t> (отклоняющегося) поведения с формированием стремления к уходу от реальности путем искусственного изменения своего психического состояния посредством приема некоторых веществ(токсикомания, алкоголизм, курение табака, наркомания) или постоянной фиксацией внимания на определенных видах деятельности (компьютерные игры, интернет, азартные игры и др.)с целью развития интенсивных эмоций.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Причины формирования </a:t>
            </a:r>
            <a:r>
              <a:rPr lang="ru-RU" b="1" dirty="0" err="1" smtClean="0">
                <a:solidFill>
                  <a:schemeClr val="tx1"/>
                </a:solidFill>
              </a:rPr>
              <a:t>девиантного</a:t>
            </a:r>
            <a:r>
              <a:rPr lang="ru-RU" b="1" dirty="0" smtClean="0">
                <a:solidFill>
                  <a:schemeClr val="tx1"/>
                </a:solidFill>
              </a:rPr>
              <a:t> поведения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28736"/>
            <a:ext cx="7931224" cy="5096608"/>
          </a:xfrm>
        </p:spPr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ru-RU" dirty="0" smtClean="0"/>
              <a:t>		Поведение ребенка, его отдельные проявления могут быть связаны:</a:t>
            </a:r>
          </a:p>
          <a:p>
            <a:pPr algn="just">
              <a:buNone/>
            </a:pPr>
            <a:r>
              <a:rPr lang="ru-RU" dirty="0" smtClean="0"/>
              <a:t>		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	</a:t>
            </a:r>
            <a:r>
              <a:rPr lang="ru-RU" sz="2500" dirty="0" smtClean="0"/>
              <a:t>– </a:t>
            </a:r>
            <a:r>
              <a:rPr lang="ru-RU" sz="2500" b="1" dirty="0" smtClean="0"/>
              <a:t>с </a:t>
            </a:r>
            <a:r>
              <a:rPr lang="ru-RU" sz="2500" b="1" dirty="0" smtClean="0"/>
              <a:t>особенностями развития</a:t>
            </a:r>
            <a:r>
              <a:rPr lang="ru-RU" sz="2500" dirty="0"/>
              <a:t> ребенка</a:t>
            </a:r>
            <a:r>
              <a:rPr lang="ru-RU" sz="2500" dirty="0" smtClean="0"/>
              <a:t>:</a:t>
            </a:r>
          </a:p>
          <a:p>
            <a:pPr algn="just">
              <a:buNone/>
            </a:pPr>
            <a:r>
              <a:rPr lang="ru-RU" sz="2500" dirty="0"/>
              <a:t>	</a:t>
            </a:r>
            <a:r>
              <a:rPr lang="ru-RU" sz="2500" dirty="0" smtClean="0"/>
              <a:t>индивидуальные </a:t>
            </a:r>
            <a:r>
              <a:rPr lang="ru-RU" sz="2500" dirty="0"/>
              <a:t>особенности развития высших психических функций, влияющих на успешность учебной деятельности (</a:t>
            </a:r>
            <a:r>
              <a:rPr lang="ru-RU" sz="2500" dirty="0" err="1"/>
              <a:t>слухо</a:t>
            </a:r>
            <a:r>
              <a:rPr lang="ru-RU" sz="2500" dirty="0"/>
              <a:t>-речевая память, объем внимания</a:t>
            </a:r>
            <a:r>
              <a:rPr lang="ru-RU" sz="2500" dirty="0" smtClean="0"/>
              <a:t>);</a:t>
            </a:r>
            <a:endParaRPr lang="ru-RU" sz="2500" dirty="0"/>
          </a:p>
          <a:p>
            <a:pPr algn="just">
              <a:buNone/>
            </a:pPr>
            <a:r>
              <a:rPr lang="ru-RU" sz="2500" dirty="0"/>
              <a:t>	</a:t>
            </a:r>
            <a:r>
              <a:rPr lang="ru-RU" sz="2500" dirty="0" smtClean="0"/>
              <a:t>несформированной </a:t>
            </a:r>
            <a:r>
              <a:rPr lang="ru-RU" sz="2500" dirty="0" smtClean="0"/>
              <a:t>системой </a:t>
            </a:r>
            <a:r>
              <a:rPr lang="ru-RU" sz="2500" dirty="0" smtClean="0"/>
              <a:t>произвольной регуляции</a:t>
            </a:r>
            <a:r>
              <a:rPr lang="ru-RU" sz="2500" dirty="0" smtClean="0"/>
              <a:t>, </a:t>
            </a:r>
            <a:r>
              <a:rPr lang="ru-RU" sz="2500" dirty="0" smtClean="0"/>
              <a:t>вследствие </a:t>
            </a:r>
            <a:r>
              <a:rPr lang="ru-RU" sz="2500" dirty="0" smtClean="0"/>
              <a:t>чего ребенку сложно противостоять своим желаниям, импульсам и он делает то, что хочет, а ни то, что </a:t>
            </a:r>
            <a:r>
              <a:rPr lang="ru-RU" sz="2500" dirty="0" smtClean="0"/>
              <a:t>надо;</a:t>
            </a:r>
          </a:p>
          <a:p>
            <a:pPr algn="just">
              <a:buNone/>
            </a:pPr>
            <a:r>
              <a:rPr lang="ru-RU" sz="2500" dirty="0"/>
              <a:t>	</a:t>
            </a:r>
            <a:r>
              <a:rPr lang="ru-RU" sz="2500" dirty="0" smtClean="0"/>
              <a:t>коммуникативные </a:t>
            </a:r>
            <a:r>
              <a:rPr lang="ru-RU" sz="2500" dirty="0" smtClean="0"/>
              <a:t>трудности: не умеет «считывать» реакции других </a:t>
            </a:r>
            <a:r>
              <a:rPr lang="ru-RU" sz="2500" dirty="0" smtClean="0"/>
              <a:t>людей, фрагментарно воспринимает коммуникативную ситуацию вследствие чего ребенок не может успешно социализироваться, «выпадает» из коллектива</a:t>
            </a:r>
            <a:r>
              <a:rPr lang="ru-RU" sz="2500" dirty="0" smtClean="0"/>
              <a:t>;</a:t>
            </a:r>
          </a:p>
          <a:p>
            <a:pPr algn="just">
              <a:buNone/>
            </a:pPr>
            <a:r>
              <a:rPr lang="ru-RU" sz="2500" dirty="0" smtClean="0"/>
              <a:t>	</a:t>
            </a:r>
            <a:r>
              <a:rPr lang="ru-RU" sz="2500" dirty="0" smtClean="0"/>
              <a:t>несформированная структура </a:t>
            </a:r>
            <a:r>
              <a:rPr lang="ru-RU" sz="2500" dirty="0"/>
              <a:t>самосознания, что не  позволяет ребенку всегда осознавать своё поведение и прогнозировать последствия своих </a:t>
            </a:r>
            <a:r>
              <a:rPr lang="ru-RU" sz="2500" dirty="0" smtClean="0"/>
              <a:t>поступков.</a:t>
            </a:r>
            <a:endParaRPr lang="ru-RU" sz="2500" dirty="0"/>
          </a:p>
          <a:p>
            <a:pPr algn="just">
              <a:buNone/>
            </a:pPr>
            <a:r>
              <a:rPr lang="ru-RU" sz="2500" dirty="0" smtClean="0"/>
              <a:t>	</a:t>
            </a:r>
            <a:endParaRPr lang="ru-RU" sz="2500" dirty="0" smtClean="0"/>
          </a:p>
          <a:p>
            <a:pPr algn="just">
              <a:buNone/>
            </a:pPr>
            <a:r>
              <a:rPr lang="ru-RU" sz="2500" b="1" dirty="0"/>
              <a:t>	</a:t>
            </a:r>
            <a:r>
              <a:rPr lang="ru-RU" sz="2500" b="1" dirty="0" smtClean="0"/>
              <a:t>- </a:t>
            </a:r>
            <a:r>
              <a:rPr lang="ru-RU" sz="2500" b="1" dirty="0"/>
              <a:t>возрастными </a:t>
            </a:r>
            <a:r>
              <a:rPr lang="ru-RU" sz="2500" b="1" dirty="0" smtClean="0"/>
              <a:t>особенностями,</a:t>
            </a:r>
            <a:r>
              <a:rPr lang="ru-RU" sz="2500" dirty="0" smtClean="0"/>
              <a:t> </a:t>
            </a:r>
            <a:r>
              <a:rPr lang="ru-RU" sz="2500" b="1" dirty="0" smtClean="0"/>
              <a:t>п</a:t>
            </a:r>
            <a:r>
              <a:rPr lang="ru-RU" sz="2500" b="1" dirty="0" smtClean="0"/>
              <a:t>одростковый </a:t>
            </a:r>
            <a:r>
              <a:rPr lang="ru-RU" sz="2500" b="1" dirty="0" smtClean="0"/>
              <a:t>возраст:</a:t>
            </a:r>
          </a:p>
          <a:p>
            <a:pPr marL="457200" indent="-457200" algn="just">
              <a:buNone/>
            </a:pPr>
            <a:r>
              <a:rPr lang="ru-RU" sz="2500" dirty="0" smtClean="0"/>
              <a:t>	</a:t>
            </a:r>
            <a:r>
              <a:rPr lang="ru-RU" sz="2500" dirty="0" smtClean="0"/>
              <a:t>Быстрый </a:t>
            </a:r>
            <a:r>
              <a:rPr lang="ru-RU" sz="2500" dirty="0" smtClean="0"/>
              <a:t>темп изменений («скачок» роста, физиологические изменения</a:t>
            </a:r>
            <a:r>
              <a:rPr lang="ru-RU" sz="2500" dirty="0" smtClean="0"/>
              <a:t>), дисгармоничные </a:t>
            </a:r>
            <a:r>
              <a:rPr lang="ru-RU" sz="2500" dirty="0" smtClean="0"/>
              <a:t>изменения;</a:t>
            </a:r>
          </a:p>
          <a:p>
            <a:pPr marL="457200" indent="-457200" algn="just">
              <a:buNone/>
            </a:pPr>
            <a:r>
              <a:rPr lang="ru-RU" sz="2500" dirty="0" smtClean="0"/>
              <a:t>	изменения в познавательной сфере (мышление становится более абстрактным)</a:t>
            </a:r>
          </a:p>
          <a:p>
            <a:pPr marL="457200" indent="-457200" algn="just">
              <a:buNone/>
            </a:pPr>
            <a:r>
              <a:rPr lang="ru-RU" sz="2500" dirty="0" smtClean="0"/>
              <a:t>	изменения в личностной сфере (осмысление «кто я</a:t>
            </a:r>
            <a:r>
              <a:rPr lang="ru-RU" sz="2500" dirty="0" smtClean="0"/>
              <a:t>?»)</a:t>
            </a:r>
          </a:p>
          <a:p>
            <a:pPr marL="457200" indent="-457200" algn="just">
              <a:buNone/>
            </a:pPr>
            <a:r>
              <a:rPr lang="ru-RU" sz="2500" dirty="0"/>
              <a:t>	</a:t>
            </a:r>
            <a:r>
              <a:rPr lang="ru-RU" sz="2500" dirty="0" smtClean="0"/>
              <a:t>потребность в признании – ведущая потребность возраста</a:t>
            </a:r>
            <a:endParaRPr lang="ru-RU" sz="2500" dirty="0" smtClean="0"/>
          </a:p>
          <a:p>
            <a:pPr marL="457200" indent="-457200" algn="just">
              <a:buNone/>
            </a:pPr>
            <a:r>
              <a:rPr lang="ru-RU" sz="2500" b="1" dirty="0" smtClean="0"/>
              <a:t>	Важно</a:t>
            </a:r>
            <a:r>
              <a:rPr lang="ru-RU" sz="2500" dirty="0" smtClean="0"/>
              <a:t>: рассматривают здоровье не как самостоятельную ценность, а как инструмент достижения других целей</a:t>
            </a:r>
          </a:p>
          <a:p>
            <a:endParaRPr lang="ru-RU" sz="25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Причины формирования </a:t>
            </a:r>
            <a:r>
              <a:rPr lang="ru-RU" b="1" dirty="0" err="1" smtClean="0">
                <a:solidFill>
                  <a:schemeClr val="tx1"/>
                </a:solidFill>
              </a:rPr>
              <a:t>девиантного</a:t>
            </a:r>
            <a:r>
              <a:rPr lang="ru-RU" b="1" dirty="0" smtClean="0">
                <a:solidFill>
                  <a:schemeClr val="tx1"/>
                </a:solidFill>
              </a:rPr>
              <a:t> поведения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	- </a:t>
            </a:r>
            <a:r>
              <a:rPr lang="ru-RU" b="1" dirty="0" smtClean="0"/>
              <a:t>Жизненные обстоятельства ребе</a:t>
            </a:r>
            <a:r>
              <a:rPr lang="ru-RU" dirty="0" smtClean="0"/>
              <a:t>нка. Необходимо обратить внимание на изменения в жизни ребенка. Возможно, они явились причиной изменения поведения, появления </a:t>
            </a:r>
            <a:r>
              <a:rPr lang="ru-RU" dirty="0" smtClean="0"/>
              <a:t>проблемы.</a:t>
            </a:r>
          </a:p>
          <a:p>
            <a:pPr algn="just">
              <a:buNone/>
            </a:pPr>
            <a:r>
              <a:rPr lang="ru-RU" dirty="0"/>
              <a:t>	</a:t>
            </a:r>
            <a:r>
              <a:rPr lang="ru-RU" dirty="0" smtClean="0"/>
              <a:t>Падение </a:t>
            </a:r>
            <a:r>
              <a:rPr lang="ru-RU" dirty="0" smtClean="0"/>
              <a:t>жизненного уровня и ухудшение условий содержания ребенка, трагические события в семье (смерть близкого), изменение структуры семьи (развод, появление нового члена семьи).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Причины формирования </a:t>
            </a:r>
            <a:r>
              <a:rPr lang="ru-RU" b="1" dirty="0" err="1" smtClean="0">
                <a:solidFill>
                  <a:schemeClr val="tx1"/>
                </a:solidFill>
              </a:rPr>
              <a:t>девиантного</a:t>
            </a:r>
            <a:r>
              <a:rPr lang="ru-RU" b="1" dirty="0" smtClean="0">
                <a:solidFill>
                  <a:schemeClr val="tx1"/>
                </a:solidFill>
              </a:rPr>
              <a:t> поведения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	- </a:t>
            </a:r>
            <a:r>
              <a:rPr lang="ru-RU" b="1" dirty="0" err="1" smtClean="0"/>
              <a:t>Социокультурное</a:t>
            </a:r>
            <a:r>
              <a:rPr lang="ru-RU" b="1" dirty="0" smtClean="0"/>
              <a:t> окружение</a:t>
            </a:r>
            <a:r>
              <a:rPr lang="ru-RU" dirty="0" smtClean="0"/>
              <a:t>:</a:t>
            </a:r>
          </a:p>
          <a:p>
            <a:pPr algn="just">
              <a:buNone/>
            </a:pPr>
            <a:r>
              <a:rPr lang="ru-RU" dirty="0" smtClean="0"/>
              <a:t>	в какой среде находится ребенок, какой пример он видит для подражания. Если семья неблагополучна, то </a:t>
            </a:r>
            <a:r>
              <a:rPr lang="ru-RU" smtClean="0"/>
              <a:t>ребенок может повторять </a:t>
            </a:r>
            <a:r>
              <a:rPr lang="ru-RU" dirty="0" smtClean="0"/>
              <a:t>опыт своих родителей;</a:t>
            </a:r>
          </a:p>
          <a:p>
            <a:pPr algn="just">
              <a:buNone/>
            </a:pPr>
            <a:r>
              <a:rPr lang="ru-RU" dirty="0" smtClean="0"/>
              <a:t>	нерешенная жилищная проблема;</a:t>
            </a:r>
          </a:p>
          <a:p>
            <a:pPr algn="just">
              <a:buNone/>
            </a:pPr>
            <a:r>
              <a:rPr lang="ru-RU" dirty="0" smtClean="0"/>
              <a:t>	</a:t>
            </a:r>
            <a:r>
              <a:rPr lang="ru-RU" dirty="0" err="1" smtClean="0"/>
              <a:t>дистанцирование</a:t>
            </a:r>
            <a:r>
              <a:rPr lang="ru-RU" dirty="0" smtClean="0"/>
              <a:t> школы, общественности от детей с трудными судьбами;</a:t>
            </a:r>
          </a:p>
          <a:p>
            <a:pPr algn="just">
              <a:buNone/>
            </a:pPr>
            <a:r>
              <a:rPr lang="ru-RU" dirty="0" smtClean="0"/>
              <a:t>	усиление влияния асоциальных криминальных групп в микросреде.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Причины формирования </a:t>
            </a:r>
            <a:r>
              <a:rPr lang="ru-RU" sz="2800" b="1" dirty="0" err="1" smtClean="0">
                <a:solidFill>
                  <a:schemeClr val="tx1"/>
                </a:solidFill>
              </a:rPr>
              <a:t>девиантного</a:t>
            </a:r>
            <a:r>
              <a:rPr lang="ru-RU" sz="2800" b="1" dirty="0" smtClean="0">
                <a:solidFill>
                  <a:schemeClr val="tx1"/>
                </a:solidFill>
              </a:rPr>
              <a:t> поведения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		- На современного ребенка серьезное влияние оказывают средства </a:t>
            </a:r>
            <a:r>
              <a:rPr lang="ru-RU" b="1" dirty="0" smtClean="0"/>
              <a:t>массовой информации</a:t>
            </a:r>
            <a:r>
              <a:rPr lang="ru-RU" dirty="0" smtClean="0"/>
              <a:t>, </a:t>
            </a:r>
            <a:r>
              <a:rPr lang="ru-RU" b="1" dirty="0" smtClean="0"/>
              <a:t>интернет</a:t>
            </a:r>
            <a:r>
              <a:rPr lang="ru-RU" dirty="0" smtClean="0"/>
              <a:t>.  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Типы семей, влияющих на формирование отклоняющегося поведения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		Можно выделить несколько классификаций типов семей, оказывающих влияние на формирование девиаций.</a:t>
            </a:r>
          </a:p>
          <a:p>
            <a:pPr algn="just">
              <a:buNone/>
            </a:pPr>
            <a:r>
              <a:rPr lang="ru-RU" dirty="0" smtClean="0"/>
              <a:t>		- Семьи с прямым (аморально-криминальные и асоциальные семьи) и с косвенным </a:t>
            </a:r>
            <a:r>
              <a:rPr lang="ru-RU" dirty="0" err="1" smtClean="0"/>
              <a:t>десоциализирующим</a:t>
            </a:r>
            <a:r>
              <a:rPr lang="ru-RU" dirty="0" smtClean="0"/>
              <a:t> влиянием (конфликтные, педагогически несостоятельные семьи с нарушенными отношениями; семьи с серьезными личностными нарушениями родителей).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411</TotalTime>
  <Words>221</Words>
  <Application>Microsoft Office PowerPoint</Application>
  <PresentationFormat>Экран (4:3)</PresentationFormat>
  <Paragraphs>123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Эркер</vt:lpstr>
      <vt:lpstr>Семья как фактор формирования девиантного поведения</vt:lpstr>
      <vt:lpstr>Девиантное  поведение</vt:lpstr>
      <vt:lpstr>делинкветное поведение </vt:lpstr>
      <vt:lpstr>Аддиктивное поведение</vt:lpstr>
      <vt:lpstr>Причины формирования девиантного поведения</vt:lpstr>
      <vt:lpstr>Причины формирования девиантного поведения</vt:lpstr>
      <vt:lpstr>Причины формирования девиантного поведения</vt:lpstr>
      <vt:lpstr>Причины формирования девиантного поведения</vt:lpstr>
      <vt:lpstr>Типы семей, влияющих на формирование отклоняющегося поведения</vt:lpstr>
      <vt:lpstr>Типы семей, влияющих на формирование отклоняющегося поведения</vt:lpstr>
      <vt:lpstr> Семейные факторы формирования девиантного поведения</vt:lpstr>
      <vt:lpstr>Семейные факторы формирования девиантного поведения</vt:lpstr>
      <vt:lpstr>Семейные факторы формирования девиантного поведения</vt:lpstr>
      <vt:lpstr>Семейные факторы формирования девиантного поведения</vt:lpstr>
      <vt:lpstr>типы неблагополучных семей, способствующих формированию девиантного поведения детей и подростков </vt:lpstr>
      <vt:lpstr>типы неблагополучных семей, способствующих формированию девиантного поведения детей и подростков </vt:lpstr>
      <vt:lpstr>типы неблагополучных семей, способствующих формированию девиантного поведения детей и подростков </vt:lpstr>
      <vt:lpstr>Профилактика девиантного поведения </vt:lpstr>
      <vt:lpstr>Мероприятия коррекции девиантного поведения</vt:lpstr>
      <vt:lpstr>Мероприятия коррекции девиантного поведения</vt:lpstr>
      <vt:lpstr>Некоторые техники психологической помощи</vt:lpstr>
      <vt:lpstr>Список литературы: 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Василий</dc:creator>
  <cp:lastModifiedBy>Пользователь Windows</cp:lastModifiedBy>
  <cp:revision>36</cp:revision>
  <cp:lastPrinted>2018-04-20T06:29:35Z</cp:lastPrinted>
  <dcterms:created xsi:type="dcterms:W3CDTF">2018-04-17T13:30:03Z</dcterms:created>
  <dcterms:modified xsi:type="dcterms:W3CDTF">2018-04-20T06:39:26Z</dcterms:modified>
</cp:coreProperties>
</file>