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65" r:id="rId4"/>
    <p:sldId id="266" r:id="rId5"/>
    <p:sldId id="267" r:id="rId6"/>
    <p:sldId id="268" r:id="rId7"/>
    <p:sldId id="290" r:id="rId8"/>
    <p:sldId id="293" r:id="rId9"/>
    <p:sldId id="295" r:id="rId10"/>
    <p:sldId id="303" r:id="rId11"/>
    <p:sldId id="302" r:id="rId12"/>
    <p:sldId id="301" r:id="rId13"/>
    <p:sldId id="300" r:id="rId14"/>
    <p:sldId id="299" r:id="rId15"/>
    <p:sldId id="298" r:id="rId16"/>
    <p:sldId id="297" r:id="rId17"/>
    <p:sldId id="296" r:id="rId18"/>
    <p:sldId id="294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3" r:id="rId27"/>
    <p:sldId id="312" r:id="rId28"/>
    <p:sldId id="310" r:id="rId29"/>
    <p:sldId id="319" r:id="rId30"/>
    <p:sldId id="318" r:id="rId31"/>
    <p:sldId id="317" r:id="rId32"/>
    <p:sldId id="316" r:id="rId33"/>
    <p:sldId id="315" r:id="rId34"/>
    <p:sldId id="314" r:id="rId35"/>
    <p:sldId id="322" r:id="rId36"/>
    <p:sldId id="269" r:id="rId37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A4"/>
    <a:srgbClr val="41A0A5"/>
    <a:srgbClr val="0A9A97"/>
    <a:srgbClr val="348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2" autoAdjust="0"/>
  </p:normalViewPr>
  <p:slideViewPr>
    <p:cSldViewPr>
      <p:cViewPr>
        <p:scale>
          <a:sx n="66" d="100"/>
          <a:sy n="66" d="100"/>
        </p:scale>
        <p:origin x="-312" y="-15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11D7370-902B-47D3-852B-B788E652984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91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11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7D389FF-3184-4EAA-BF1D-5603EFCD0CF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21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31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A22C18-3C6F-47E1-855D-2CAB832862C6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88F00E0-F2DF-41D3-9079-D11977E3880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788F00E0-F2DF-41D3-9079-D11977E38800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9A4">
                <a:lumMod val="44000"/>
                <a:lumOff val="56000"/>
              </a:srgbClr>
            </a:gs>
            <a:gs pos="53000">
              <a:srgbClr val="41A0A5">
                <a:lumMod val="37000"/>
                <a:lumOff val="63000"/>
              </a:srgbClr>
            </a:gs>
            <a:gs pos="83000">
              <a:srgbClr val="D4DEFF"/>
            </a:gs>
            <a:gs pos="100000">
              <a:srgbClr val="0089A4">
                <a:lumMod val="75000"/>
                <a:lumOff val="2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2"/>
          <p:cNvSpPr/>
          <p:nvPr/>
        </p:nvSpPr>
        <p:spPr>
          <a:xfrm>
            <a:off x="999303" y="757089"/>
            <a:ext cx="8947167" cy="3041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6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«Психологические аспекты воровства»</a:t>
            </a:r>
            <a:endParaRPr lang="ru-RU" sz="6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User2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6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4357489"/>
            <a:ext cx="2232248" cy="22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6140" y="4357489"/>
            <a:ext cx="2232248" cy="22483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ustomShape 1"/>
          <p:cNvSpPr/>
          <p:nvPr/>
        </p:nvSpPr>
        <p:spPr>
          <a:xfrm>
            <a:off x="5472887" y="6445721"/>
            <a:ext cx="4995072" cy="716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Ведущий: педагог-психолог Яковлева Вера Сергеевна</a:t>
            </a:r>
            <a:endParaRPr lang="ru-RU" sz="1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8228" y="4333354"/>
            <a:ext cx="106943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Государственное областное бюджетное учреждение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«Новгородский областной центр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психолого-педагогической,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медицинской и социальной помощи»</a:t>
            </a: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9A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16" y="253033"/>
            <a:ext cx="94471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dirty="0">
                <a:solidFill>
                  <a:prstClr val="black"/>
                </a:solidFill>
                <a:latin typeface="Corbel"/>
              </a:rPr>
              <a:t>В 6-7 лет ребёнку уже небезразлично его место в группе сверстников, и он способен сознательно и целенаправленно достигать желаемого, выбирая для этого все доступные способы.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endParaRPr lang="ru-RU" sz="28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dirty="0">
                <a:solidFill>
                  <a:prstClr val="black"/>
                </a:solidFill>
                <a:latin typeface="Corbel"/>
              </a:rPr>
              <a:t>Часто бывает так, что цель, ради которой ребенок ворует, настолько для него важна, что она может затмить страх наказания (пример).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28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dirty="0">
                <a:solidFill>
                  <a:prstClr val="black"/>
                </a:solidFill>
                <a:latin typeface="Corbel"/>
              </a:rPr>
              <a:t>В этом случае у родителей и педагогов с ребёнком должен состояться разговор о недопустимости воровства и понятии "собственность", но одного этого будет недостаточно. </a:t>
            </a:r>
          </a:p>
        </p:txBody>
      </p:sp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11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140" y="397049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b="1" dirty="0">
                <a:solidFill>
                  <a:prstClr val="black"/>
                </a:solidFill>
                <a:latin typeface="Corbel"/>
              </a:rPr>
              <a:t>Необходимо работать с причиной </a:t>
            </a: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– а причина здесь в </a:t>
            </a:r>
            <a:r>
              <a:rPr lang="ru-RU" altLang="ru-RU" sz="2800" b="1" i="1" dirty="0" err="1">
                <a:solidFill>
                  <a:prstClr val="black"/>
                </a:solidFill>
                <a:latin typeface="Corbel"/>
              </a:rPr>
              <a:t>несформированности</a:t>
            </a:r>
            <a:r>
              <a:rPr lang="ru-RU" altLang="ru-RU" sz="2800" b="1" i="1" dirty="0">
                <a:solidFill>
                  <a:prstClr val="black"/>
                </a:solidFill>
                <a:latin typeface="Corbel"/>
              </a:rPr>
              <a:t> навыков общения</a:t>
            </a: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, возможно, в низкой самооценке (то есть получается, что личность ребёнка ценится сверстниками не сама по себе, а только если у нее что-то есть – вот это малышу и нужно объяснить). Также стоит обсудить тему </a:t>
            </a:r>
            <a:r>
              <a:rPr lang="ru-RU" altLang="ru-RU" sz="2800" b="1" dirty="0">
                <a:solidFill>
                  <a:prstClr val="black"/>
                </a:solidFill>
                <a:latin typeface="Corbel"/>
              </a:rPr>
              <a:t>"дружба", </a:t>
            </a: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поговорить о том, как правильно знакомиться с ребятами, как их заинтересовать и т.д. – всё это нужно объяснять своему ребёнку, а если понадобится, то проиграть с ним соответствующие ситуации.</a:t>
            </a:r>
          </a:p>
        </p:txBody>
      </p:sp>
      <p:pic>
        <p:nvPicPr>
          <p:cNvPr id="7" name="Picture 4" descr="http://xn--2-0tbit.xn--p1ai/wp-content/uploads/2017/09/ph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81" y="4507556"/>
            <a:ext cx="2322364" cy="23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52735"/>
            <a:ext cx="7993063" cy="114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688" y="1196975"/>
            <a:ext cx="85516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b="1" dirty="0">
                <a:solidFill>
                  <a:prstClr val="black"/>
                </a:solidFill>
                <a:latin typeface="Corbel"/>
              </a:rPr>
              <a:t>Желание отомстить кому-либо </a:t>
            </a: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– может проявляться как во вредительстве ("Заберу машину у Сашки за то, что он меня побил"), так и в стремлении доставить неприятности близким ("Мама не купила мне шоколадку, за это я порисую её помадой на стене, пусть попробует в следующий раз не купить!"). То есть и в том и в другом случае ребёнок хорошо понимает, на что он идёт и зачем он это делает. Борьба с воровством подобного плана осуществляется, как и в предыдущем случае, с помощью объяснения, убеждения, с помощью проигрывания конфликтных ситуаций. </a:t>
            </a:r>
          </a:p>
        </p:txBody>
      </p:sp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30279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0"/>
            <a:ext cx="7993063" cy="126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446" y="1412875"/>
            <a:ext cx="89912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У детей постарше (от 8 до 10-11 лет) воровство часто бывает связано с недостаточным развитием волевой сферы: ребёнку тяжело на свое "хочу!" самому себе твёрдо сказать "нет!". Таким детям очень трудно справиться с соблазном, хотя они и испытывают стыд за свой поступок. Вот и получается: ребенок знает, что воровать нехорошо, но не в силах противостоять своему "хочу" и совершает кражу. </a:t>
            </a:r>
          </a:p>
        </p:txBody>
      </p:sp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951" y="253033"/>
            <a:ext cx="885745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i="1" dirty="0">
                <a:solidFill>
                  <a:prstClr val="black"/>
                </a:solidFill>
                <a:latin typeface="Corbel"/>
              </a:rPr>
              <a:t>Что делать, если у младшего школьника недостаточно развита воля? 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r>
              <a:rPr lang="ru-RU" sz="2800" dirty="0">
                <a:solidFill>
                  <a:prstClr val="black"/>
                </a:solidFill>
                <a:latin typeface="Corbel"/>
              </a:rPr>
              <a:t>Основная рекомендация в данном случае следующая: никогда не делайте за ребенка то, с чем он уже в состоянии справиться сам. Еще полезно предлагать ребенку самому ставить цели и достигать их. Начните с краткосрочных целей: куда пойдем? что сегодня сделаешь? И не меняйте его программу, позвольте ребёнку её реализовать. Это самое ценное качество человека: умение самому поставить себе цель и выполнить ее. </a:t>
            </a:r>
          </a:p>
        </p:txBody>
      </p:sp>
      <p:pic>
        <p:nvPicPr>
          <p:cNvPr id="7" name="Picture 4" descr="http://semeika.info/wp-content/uploads/2018/05/chto-delat-esli-rebenok-vdrug-nachal-vorovat-e15268144039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867274"/>
            <a:ext cx="4524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124" y="288160"/>
            <a:ext cx="59137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По мере роста и взросления ребенка проблема воровства только усложняется. То, что в раннем детстве – ошибка, случайный эпизод, у подростка (12-15 лет) – уже осознанный шаг, а то и того хуже – вредная привычка. </a:t>
            </a:r>
            <a:r>
              <a:rPr lang="ru-RU" altLang="ru-RU" sz="3200" b="1" i="1" dirty="0">
                <a:solidFill>
                  <a:prstClr val="black"/>
                </a:solidFill>
                <a:latin typeface="Corbel"/>
              </a:rPr>
              <a:t>Но значит ли это, что тринадцатилетний подросток – потерянный человек? </a:t>
            </a:r>
          </a:p>
        </p:txBody>
      </p:sp>
      <p:pic>
        <p:nvPicPr>
          <p:cNvPr id="7" name="Picture 4" descr="https://st2.depositphotos.com/5792148/8594/v/950/depositphotos_85942720-stock-illustration-boy-confus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17" y="613073"/>
            <a:ext cx="2614262" cy="54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140937"/>
            <a:ext cx="53467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i="1" dirty="0">
                <a:solidFill>
                  <a:prstClr val="black"/>
                </a:solidFill>
                <a:latin typeface="Corbel"/>
              </a:rPr>
              <a:t>Какая бы беда ни случилась с учащимся, главное – не отворачивайтесь от него, а дайте ему шанс остаться Человеком. А если потребуется – дайте такой шанс еще раз</a:t>
            </a:r>
            <a:r>
              <a:rPr lang="ru-RU" sz="3200" b="1" i="1" dirty="0" smtClean="0">
                <a:solidFill>
                  <a:prstClr val="black"/>
                </a:solidFill>
                <a:latin typeface="Corbel"/>
              </a:rPr>
              <a:t>!</a:t>
            </a:r>
            <a:endParaRPr lang="ru-RU" sz="3200" b="1" i="1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i="1" dirty="0">
                <a:solidFill>
                  <a:prstClr val="black"/>
                </a:solidFill>
                <a:latin typeface="Corbel"/>
              </a:rPr>
              <a:t>Всякое отклонение 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r>
              <a:rPr lang="ru-RU" sz="3200" b="1" i="1" dirty="0">
                <a:solidFill>
                  <a:prstClr val="black"/>
                </a:solidFill>
                <a:latin typeface="Corbel"/>
              </a:rPr>
              <a:t>в поведении – это 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r>
              <a:rPr lang="ru-RU" sz="3200" b="1" i="1" dirty="0">
                <a:solidFill>
                  <a:prstClr val="black"/>
                </a:solidFill>
                <a:latin typeface="Corbel"/>
              </a:rPr>
              <a:t>крик о помощи!!!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36" y="757089"/>
            <a:ext cx="3451999" cy="476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СИТУАЦИЯ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44675"/>
            <a:ext cx="8119119" cy="42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Вопросы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148" y="1765201"/>
            <a:ext cx="92219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1. Какую проблему пытался решить герой ситуации посредством воровства</a:t>
            </a:r>
            <a:r>
              <a:rPr lang="en-US" sz="3200" dirty="0">
                <a:solidFill>
                  <a:prstClr val="black"/>
                </a:solidFill>
                <a:latin typeface="Gill Sans MT"/>
              </a:rPr>
              <a:t>?</a:t>
            </a: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2. Удалось ли герою решить свою проблему посредством воровства</a:t>
            </a:r>
            <a:r>
              <a:rPr lang="en-US" sz="3200" dirty="0">
                <a:solidFill>
                  <a:prstClr val="black"/>
                </a:solidFill>
                <a:latin typeface="Gill Sans MT"/>
              </a:rPr>
              <a:t>?</a:t>
            </a: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3. Как герой ситуации мог решить свою проблему без воровства</a:t>
            </a:r>
            <a:r>
              <a:rPr lang="en-US" sz="3200" dirty="0">
                <a:solidFill>
                  <a:prstClr val="black"/>
                </a:solidFill>
                <a:latin typeface="Gill Sans MT"/>
              </a:rPr>
              <a:t>?</a:t>
            </a:r>
            <a:endParaRPr lang="ru-RU" sz="32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49884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70236" y="248856"/>
            <a:ext cx="8077200" cy="9605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Психологический портрет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9676D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78" y="1189137"/>
            <a:ext cx="51296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составлять психологический портрет ворующего ребенка, то, прежде всего, обращает на себя внимание его доброжелательность по отношению к окружающим и его открытость. Как правило, это неуверенные в себе, уязвимые дети, которым необходима поддержка и эмоциональное принятие со стороны близких.</a:t>
            </a:r>
          </a:p>
        </p:txBody>
      </p:sp>
      <p:pic>
        <p:nvPicPr>
          <p:cNvPr id="11" name="Picture 4" descr="Voruet_rebenok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643063"/>
            <a:ext cx="3498679" cy="3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64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97720" y="1405161"/>
            <a:ext cx="9923400" cy="545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ru-RU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181025"/>
            <a:ext cx="95050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u="sng" dirty="0"/>
              <a:t>Детское воровство </a:t>
            </a:r>
            <a:r>
              <a:rPr lang="ru-RU" sz="3200" dirty="0"/>
              <a:t>– одна из самых серьёзных проблем. Она волнует и пугает родителей и педагогов. И это неудивительно, ведь каждый из нас мечтает о том, чтобы жизнь наших детей сложилась удачно. А тут такое!!! Беспокойство родителей понятно: одни начинают думать о тотальной испорченности своего ребенка, представляя его будущее исключительно криминальным. Другие, столкнувшись с таким поведением, начинают паниковать, подозревая у своего ребёнка наличие "воровских генов" и, как следствие, развитие клептомании.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причины </a:t>
            </a:r>
            <a:br>
              <a:rPr lang="ru-RU" b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детского воровства</a:t>
            </a:r>
            <a:endParaRPr lang="ru-RU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950" y="1621185"/>
            <a:ext cx="917622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Непреодолимое желание владеть понравившейся вещью.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Привлечь внимание одноклассников, расположить их к себе. Или, наоборот, воровство как результат желания «жестоко покарать» своего обидчика.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Недостаток развития воли.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Воровство -  осознанный шаг, а то и хуже – вредная привычка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1964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делать?</a:t>
            </a:r>
            <a:br>
              <a:rPr lang="ru-RU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995" y="1261145"/>
            <a:ext cx="53467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«Если ситуация безвыходная, выходи через вход» - говорит народная мудрость.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Зная причины воровства ребенка, можно благополучно с этим явлением бороться.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33" y="1765201"/>
            <a:ext cx="3481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64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813" y="115888"/>
            <a:ext cx="8047360" cy="130175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Что делать, если ребёнок украл (10 основных правил)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928" y="1837209"/>
            <a:ext cx="878531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Правило 1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: чётко высказать отрицательную оценку действиям ребёнка (действиям, а не личности!) с конкретным запретом на воровство.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Правило 2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: рассказать о последствиях такого поступка в ракурсе переживаний и чувств человека, лишившегося любимой вещи. </a:t>
            </a:r>
          </a:p>
        </p:txBody>
      </p:sp>
    </p:spTree>
    <p:extLst>
      <p:ext uri="{BB962C8B-B14F-4D97-AF65-F5344CB8AC3E}">
        <p14:creationId xmlns:p14="http://schemas.microsoft.com/office/powerpoint/2010/main" val="3161964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736" y="613073"/>
            <a:ext cx="92890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100" b="1" dirty="0">
                <a:solidFill>
                  <a:prstClr val="black"/>
                </a:solidFill>
                <a:latin typeface="Corbel"/>
              </a:rPr>
              <a:t>Правило 3</a:t>
            </a:r>
            <a:r>
              <a:rPr lang="ru-RU" altLang="ru-RU" sz="3100" dirty="0">
                <a:solidFill>
                  <a:prstClr val="black"/>
                </a:solidFill>
                <a:latin typeface="Corbel"/>
              </a:rPr>
              <a:t>: удержаться от навешивания ярлыков на ребёнка, называя его "воришкой" и пр. Нельзя клеймить, красить образ в черный цвет, иначе плохой поступок может действительно превратиться в суть личности: преподаватель говорит – значит, я действительно такой!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100" b="1" dirty="0">
                <a:solidFill>
                  <a:prstClr val="black"/>
                </a:solidFill>
                <a:latin typeface="Corbel"/>
              </a:rPr>
              <a:t>Правило 4</a:t>
            </a:r>
            <a:r>
              <a:rPr lang="ru-RU" altLang="ru-RU" sz="3100" dirty="0">
                <a:solidFill>
                  <a:prstClr val="black"/>
                </a:solidFill>
                <a:latin typeface="Corbel"/>
              </a:rPr>
              <a:t>: не обсуждать возникшую проблему с посторонними людьми в присутствии ребёнка. Золотое правило воспитания гласит: ругай наедине, хвали при всех. Воровство – сор, который не следует выносить из избы. </a:t>
            </a:r>
          </a:p>
        </p:txBody>
      </p:sp>
    </p:spTree>
    <p:extLst>
      <p:ext uri="{BB962C8B-B14F-4D97-AF65-F5344CB8AC3E}">
        <p14:creationId xmlns:p14="http://schemas.microsoft.com/office/powerpoint/2010/main" val="3161964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372" y="973113"/>
            <a:ext cx="96082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100" b="1" dirty="0">
                <a:solidFill>
                  <a:prstClr val="black"/>
                </a:solidFill>
                <a:latin typeface="Corbel"/>
              </a:rPr>
              <a:t>Правило 5</a:t>
            </a:r>
            <a:r>
              <a:rPr lang="ru-RU" altLang="ru-RU" sz="3100" dirty="0">
                <a:solidFill>
                  <a:prstClr val="black"/>
                </a:solidFill>
                <a:latin typeface="Corbel"/>
              </a:rPr>
              <a:t>: знать о том, что обращение к ребёнку: "Как ты мог?" и подобные являются бесполезными и даже вредными (это правило имеет большую актуальность для родителей дошкольников).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100" b="1" dirty="0">
                <a:solidFill>
                  <a:prstClr val="black"/>
                </a:solidFill>
                <a:latin typeface="Corbel"/>
              </a:rPr>
              <a:t>Правило 6</a:t>
            </a:r>
            <a:r>
              <a:rPr lang="ru-RU" altLang="ru-RU" sz="3100" dirty="0">
                <a:solidFill>
                  <a:prstClr val="black"/>
                </a:solidFill>
                <a:latin typeface="Corbel"/>
              </a:rPr>
              <a:t>: избегать сравнений с другими детьми и с самим собой в детстве: "Вот я никогда ...".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100" b="1" dirty="0">
                <a:solidFill>
                  <a:prstClr val="black"/>
                </a:solidFill>
                <a:latin typeface="Corbel"/>
              </a:rPr>
              <a:t>Правило 7</a:t>
            </a:r>
            <a:r>
              <a:rPr lang="ru-RU" altLang="ru-RU" sz="3100" dirty="0">
                <a:solidFill>
                  <a:prstClr val="black"/>
                </a:solidFill>
                <a:latin typeface="Corbel"/>
              </a:rPr>
              <a:t>: обсуждая случившееся, помнить, что сильные негативные чувства могут способствовать тому, что ребёнок будет скрывать все поступки, которые сочтёт стыдными, плохими. </a:t>
            </a:r>
          </a:p>
        </p:txBody>
      </p:sp>
    </p:spTree>
    <p:extLst>
      <p:ext uri="{BB962C8B-B14F-4D97-AF65-F5344CB8AC3E}">
        <p14:creationId xmlns:p14="http://schemas.microsoft.com/office/powerpoint/2010/main" val="733887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180" y="901105"/>
            <a:ext cx="9176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Правило 8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: не возвращаться к тому, что произошло (после того, как ситуация была разобрана), т.к. этим вы только закрепите данный поступок в сознании несовершеннолетнего.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Правило 9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: по возможности исключить ситуации, провоцирующие воровство.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Правило 10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:  помните о том, что воровство может быть реакцией на семейное неблагополучие, ошибки в системе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733887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151" y="757089"/>
            <a:ext cx="932040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r>
              <a:rPr lang="ru-RU" sz="3200" b="1" i="1" u="sng" dirty="0">
                <a:solidFill>
                  <a:prstClr val="black"/>
                </a:solidFill>
                <a:latin typeface="Corbel"/>
              </a:rPr>
              <a:t>Основные ошибки в воспитательном процессе, способные спровоцировать воровство: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Отсутствие последовательности в воспитательном процессе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: в одной ситуации учащегося наказывают, а в другой "закрывают глаза" на проступок (грозились наказать, но не наказали);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Несогласованность требований взрослых 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(преподаватель разрешает, а администрация запрещает); </a:t>
            </a:r>
          </a:p>
        </p:txBody>
      </p:sp>
    </p:spTree>
    <p:extLst>
      <p:ext uri="{BB962C8B-B14F-4D97-AF65-F5344CB8AC3E}">
        <p14:creationId xmlns:p14="http://schemas.microsoft.com/office/powerpoint/2010/main" val="733887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995" y="469057"/>
            <a:ext cx="8672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«Двойная мораль»: 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действия родителей расходятся с делом (например, родители внушают ребёнку, что брать чужое нельзя, а сами приносят с работы то, что «плохо лежит». Ребёнок, искренне веря в авторитет и непогрешимость родителей, следует их примеру и долго не может понять, за что его ругают, если он поступает, как мама и папа); </a:t>
            </a:r>
          </a:p>
        </p:txBody>
      </p:sp>
    </p:spTree>
    <p:extLst>
      <p:ext uri="{BB962C8B-B14F-4D97-AF65-F5344CB8AC3E}">
        <p14:creationId xmlns:p14="http://schemas.microsoft.com/office/powerpoint/2010/main" val="733887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518" y="829097"/>
            <a:ext cx="964924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2900" b="1" dirty="0">
                <a:solidFill>
                  <a:prstClr val="black"/>
                </a:solidFill>
                <a:latin typeface="Corbel"/>
              </a:rPr>
              <a:t>Ситуация вседозволенности, воспитание ребёнка в стиле "кумир семьи": </a:t>
            </a:r>
            <a:r>
              <a:rPr lang="ru-RU" altLang="ru-RU" sz="2900" dirty="0">
                <a:solidFill>
                  <a:prstClr val="black"/>
                </a:solidFill>
                <a:latin typeface="Corbel"/>
              </a:rPr>
              <a:t>ребёнок растёт с мыслью, что он самый лучший, он не учится считаться с мнением других людей, ориентируется лишь на свои желания и интересы. Такие дети, попадая в коллектив сверстников, продолжают вести себя так же, как и в семье, но очень быстро получают от детей "обратную связь": с ними не хотят общаться. Они искренне не понимают, почему брать то, что им хочется, нельзя. А родители начинают обвинять других детей в пагубном влиянии на их "чудо-ребёнка"; </a:t>
            </a:r>
          </a:p>
        </p:txBody>
      </p:sp>
    </p:spTree>
    <p:extLst>
      <p:ext uri="{BB962C8B-B14F-4D97-AF65-F5344CB8AC3E}">
        <p14:creationId xmlns:p14="http://schemas.microsoft.com/office/powerpoint/2010/main" val="733887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613073"/>
            <a:ext cx="89291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Тотальный контроль за поведением и действиями ребёнка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. Одни дети при этом занимают активную оборонительную позицию, постоянно проявляя упрямство и вступая в пререкания по любому поводу. Другие "уходят в подполье", продолжая совершать порицаемые взрослыми поступки, но уже в те моменты, когда на них не обращают внимания. </a:t>
            </a:r>
          </a:p>
        </p:txBody>
      </p:sp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297720" y="2788560"/>
            <a:ext cx="9657492" cy="29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698" y="325041"/>
            <a:ext cx="10130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/>
              <a:t>Детское воровство, даже если оно частый спутник  ребёнка, и клептомания имеют мало общего.</a:t>
            </a:r>
          </a:p>
          <a:p>
            <a:r>
              <a:rPr lang="ru-RU" altLang="ru-RU" sz="3200" b="1" dirty="0" smtClean="0"/>
              <a:t>Клептомания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(от греч. "</a:t>
            </a:r>
            <a:r>
              <a:rPr lang="ru-RU" altLang="ru-RU" sz="3200" dirty="0" err="1"/>
              <a:t>klepto</a:t>
            </a:r>
            <a:r>
              <a:rPr lang="ru-RU" altLang="ru-RU" sz="3200" dirty="0"/>
              <a:t>" – похищаю,"</a:t>
            </a:r>
            <a:r>
              <a:rPr lang="ru-RU" altLang="ru-RU" sz="3200" dirty="0" err="1"/>
              <a:t>mania</a:t>
            </a:r>
            <a:r>
              <a:rPr lang="ru-RU" altLang="ru-RU" sz="3200" dirty="0"/>
              <a:t>" – безумие) – это психическое отклонение, проявляющееся в навязчивом, внезапно возникающем влечении к хищению вещей. Она является достаточно редким явлением. Этим заболеванием страдают около 0,05 % людей на всём земном шаре, при этом в детском возрасте она практически не встречается.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3141" y="325041"/>
            <a:ext cx="7747000" cy="130175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Четыре шага к прекращению воровства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109" y="1693193"/>
            <a:ext cx="95770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Шаг 1.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 Подойдите к ситуации спокойно и оцените намерения ребёнка.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Этот шаг заключается в попытке найти ответы на 5 основополагающих вопросов: Что произошло? Где и когда это случилось? С кем был ваш ребёнок? Почему он украл? К сожалению прямой вопрос «Почему ты это сделал?» </a:t>
            </a:r>
          </a:p>
        </p:txBody>
      </p:sp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994" y="325041"/>
            <a:ext cx="864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Шаг 2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. Объясните, почему воровать плохо.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417" y="1261145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Изложите ребёнку свои взгляды на честность. Именно сейчас постарайтесь, чтобы ребёнок понял, почему воровать нехорошо и почему это подрывает моральные устои вашей семьи. Будьте лаконичны и придерживайтесь темы вреда воровства.</a:t>
            </a:r>
            <a:endParaRPr lang="ru-RU" altLang="ru-RU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4" descr="http://itd3.mycdn.me/image?id=865260843982&amp;t=20&amp;plc=WEB&amp;tkn=*My38RRJ1XMJWcahRkc7_YASrDe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58" y="1909215"/>
            <a:ext cx="4200077" cy="313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35" y="829097"/>
            <a:ext cx="95097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orbel"/>
              </a:rPr>
              <a:t>Шаг 3</a:t>
            </a:r>
            <a:r>
              <a:rPr lang="ru-RU" sz="3200" dirty="0">
                <a:solidFill>
                  <a:prstClr val="black"/>
                </a:solidFill>
                <a:latin typeface="Corbel"/>
              </a:rPr>
              <a:t>. Делайте замечания и размышляйте над ситуацией.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Дети часто не задумываются о пагубных последствиях воровства. Постарайтесь поставить ребёнка на место его жертвы и дать почувствовать, насколько обидно, когда крадут твои вещи. Если ребёнок маленький, разыграйте ситуацию с его любимой игрушкой. </a:t>
            </a:r>
          </a:p>
        </p:txBody>
      </p:sp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700" y="253033"/>
            <a:ext cx="95176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b="1" dirty="0">
                <a:solidFill>
                  <a:prstClr val="black"/>
                </a:solidFill>
                <a:latin typeface="Corbel"/>
              </a:rPr>
              <a:t>Шаг 4</a:t>
            </a: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. Требуйте восстановления справедливости</a:t>
            </a:r>
            <a:r>
              <a:rPr lang="ru-RU" altLang="ru-RU" sz="3200" dirty="0" smtClean="0">
                <a:solidFill>
                  <a:prstClr val="black"/>
                </a:solidFill>
                <a:latin typeface="Corbel"/>
              </a:rPr>
              <a:t>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endParaRPr lang="ru-RU" alt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Убедитесь в том, что ребёнок действительно понимает, почему воровать плохо и что надо сделать, чтобы исправить положение. Лучшее наказание – потребовать, чтобы ребёнок извинился перед жертвой и вернул украденную вещь.</a:t>
            </a:r>
          </a:p>
        </p:txBody>
      </p:sp>
      <p:pic>
        <p:nvPicPr>
          <p:cNvPr id="7" name="Picture 4" descr="https://i.vimeocdn.com/video/712246777_1200x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4264520"/>
            <a:ext cx="3975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26220" y="260350"/>
            <a:ext cx="8243887" cy="130175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Упражнение «стулья для вопросов»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7" y="1889577"/>
            <a:ext cx="749935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8148" y="115888"/>
            <a:ext cx="9842972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69666E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Памятка-рекомендации (для родителей)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69666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124" y="1333153"/>
            <a:ext cx="1029714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1.Выстраивайте позитивные отношения между Вами и ребенком. Беседуйте с ребенком дружелюбно, в уважительном тоне. Сдерживайте свой критицизм и создавайте позитивизм в общении. Тон должен демонстрировать только уважение к ребенку, как к личности.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2.Будьте одновременно тверды и добры. Взрослый должен быть дружелюбным и не выступать в роли судьи.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3.Контроль над подростком требует особого внимания взрослых. Ответный гнев редко приводит к успеху.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4.Поддерживайте подростка. В отличие от награды поддержка нужна даже тогда, когда он не достигает успеха.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5.Имейте мужество. Изменение поведения требует практики и терпения.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</a:pP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6.Демонстрируйте взаимное уважение. Взрослый должен демонстрировать доверие к подростку, уверенность в нем и уважение к нему.</a:t>
            </a:r>
          </a:p>
        </p:txBody>
      </p:sp>
    </p:spTree>
    <p:extLst>
      <p:ext uri="{BB962C8B-B14F-4D97-AF65-F5344CB8AC3E}">
        <p14:creationId xmlns:p14="http://schemas.microsoft.com/office/powerpoint/2010/main" val="2262717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2"/>
          <p:cNvSpPr/>
          <p:nvPr/>
        </p:nvSpPr>
        <p:spPr>
          <a:xfrm>
            <a:off x="5696410" y="2485281"/>
            <a:ext cx="454356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</a:t>
            </a:r>
          </a:p>
          <a:p>
            <a:pPr marL="12600">
              <a:lnSpc>
                <a:spcPct val="100000"/>
              </a:lnSpc>
            </a:pPr>
            <a:r>
              <a:rPr lang="ru-RU" sz="4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ВНИМАНИЕ</a:t>
            </a:r>
            <a:endParaRPr lang="ru-RU" sz="4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026" name="Picture 2" descr="C:\Users\User2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1549177"/>
            <a:ext cx="3621087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76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0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325041"/>
            <a:ext cx="9797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dirty="0"/>
              <a:t>В случае же детского воровства эту крайне неприятную проблему </a:t>
            </a:r>
            <a:r>
              <a:rPr lang="ru-RU" altLang="ru-RU" sz="3200" b="1" i="1" dirty="0"/>
              <a:t>решить можно</a:t>
            </a:r>
            <a:r>
              <a:rPr lang="ru-RU" altLang="ru-RU" sz="3200" dirty="0"/>
              <a:t>.</a:t>
            </a:r>
          </a:p>
          <a:p>
            <a:pPr marL="82550">
              <a:defRPr/>
            </a:pPr>
            <a:endParaRPr lang="ru-RU" altLang="ru-RU" sz="3200" dirty="0"/>
          </a:p>
          <a:p>
            <a:pPr>
              <a:defRPr/>
            </a:pPr>
            <a:r>
              <a:rPr lang="ru-RU" altLang="ru-RU" sz="3200" b="1" dirty="0"/>
              <a:t>Первое</a:t>
            </a:r>
            <a:r>
              <a:rPr lang="ru-RU" altLang="ru-RU" sz="3200" dirty="0"/>
              <a:t>, что для этого родителям и педагогам необходимо сделать – это попробовать найти причины воровства ребёнка.</a:t>
            </a:r>
          </a:p>
          <a:p>
            <a:pPr marL="82550">
              <a:defRPr/>
            </a:pPr>
            <a:endParaRPr lang="ru-RU" altLang="ru-RU" sz="3200" dirty="0"/>
          </a:p>
          <a:p>
            <a:pPr>
              <a:defRPr/>
            </a:pPr>
            <a:r>
              <a:rPr lang="ru-RU" altLang="ru-RU" sz="3200" b="1" dirty="0"/>
              <a:t>Второе</a:t>
            </a:r>
            <a:r>
              <a:rPr lang="ru-RU" altLang="ru-RU" sz="3200" dirty="0"/>
              <a:t> – постараться наладить искренние и доверительные отношения с ребенком, способствующие разрешению возникшей ситуации.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09017"/>
            <a:ext cx="79136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1536179"/>
            <a:ext cx="960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i="1" dirty="0"/>
              <a:t>Воровство </a:t>
            </a:r>
            <a:r>
              <a:rPr lang="ru-RU" altLang="ru-RU" sz="3600" dirty="0"/>
              <a:t>или </a:t>
            </a:r>
            <a:r>
              <a:rPr lang="ru-RU" altLang="ru-RU" sz="3600" i="1" dirty="0"/>
              <a:t>кража - </a:t>
            </a:r>
            <a:r>
              <a:rPr lang="ru-RU" altLang="ru-RU" sz="3600" dirty="0"/>
              <a:t>это тайное хищение чужого имущества.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52" y="2341265"/>
            <a:ext cx="3271473" cy="44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256" y="397049"/>
            <a:ext cx="9870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/>
              <a:t>Как вы думаете</a:t>
            </a:r>
            <a:r>
              <a:rPr lang="en-US" altLang="ru-RU" sz="3600" dirty="0"/>
              <a:t> – </a:t>
            </a:r>
            <a:r>
              <a:rPr lang="ru-RU" altLang="ru-RU" sz="3600" dirty="0"/>
              <a:t>какие основные причины детского воровства</a:t>
            </a:r>
            <a:r>
              <a:rPr lang="en-US" altLang="ru-RU" sz="3600" dirty="0"/>
              <a:t>?</a:t>
            </a:r>
            <a:r>
              <a:rPr lang="ru-RU" altLang="ru-RU" sz="3600" dirty="0"/>
              <a:t> </a:t>
            </a:r>
            <a:r>
              <a:rPr lang="en-US" altLang="ru-RU" sz="3600" dirty="0"/>
              <a:t> </a:t>
            </a:r>
            <a:endParaRPr lang="ru-RU" alt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13" y="1925734"/>
            <a:ext cx="4175187" cy="490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1" y="53533"/>
            <a:ext cx="9620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608" y="1621185"/>
            <a:ext cx="53467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F5F1E0"/>
              </a:buClr>
              <a:buSzPct val="80000"/>
              <a:buFont typeface="Wingdings 2"/>
              <a:buChar char=""/>
              <a:defRPr/>
            </a:pPr>
            <a:r>
              <a:rPr lang="ru-RU" sz="2800" dirty="0">
                <a:solidFill>
                  <a:prstClr val="black"/>
                </a:solidFill>
                <a:latin typeface="Corbel"/>
              </a:rPr>
              <a:t>1. Сильное желание владеть чем-либо (чаще всего, каким-то предметом), с которым несовершеннолетний не в состоянии справиться. Ребёнок видит у сверстника новую игрушку, о которой сам давно мечтал, и, улучив момент, он её прячет или уносит домой.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01" y="1714500"/>
            <a:ext cx="3287459" cy="40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676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03" y="238930"/>
            <a:ext cx="82661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1341438"/>
            <a:ext cx="53467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2. Желание сделать подарок кому-то из близких (обычно родителям). Эта причина также связана с отсутствием понимания отрицательной оценки воровства. Ребёнок стремится тем или иным способом сделать маме приятное – и то, что он поступает неправильно, ему просто не приходит в голову.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40" y="2125240"/>
            <a:ext cx="4165491" cy="277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84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00" y="6829920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170236" y="7108957"/>
            <a:ext cx="3401444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79" y="197268"/>
            <a:ext cx="777716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" y="1278337"/>
            <a:ext cx="97976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3. Желание привлечь внимание сверстников к себе как обладателю какой-либо вещи. 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4. Желание наказать кого-либо или отомстить. 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buFont typeface="Wingdings 2" pitchFamily="18" charset="2"/>
              <a:buChar char=""/>
              <a:defRPr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F5F1E0"/>
              </a:buClr>
              <a:buSzPct val="80000"/>
              <a:defRPr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	Третья и четвёртая группы мотивов детского воровства характерны как для старших дошкольников, так и для детей младшего школьного возраста. Их, хоть и с отрицательной окраской, но можно отнести к социальным мотивам.</a:t>
            </a:r>
          </a:p>
        </p:txBody>
      </p:sp>
    </p:spTree>
    <p:extLst>
      <p:ext uri="{BB962C8B-B14F-4D97-AF65-F5344CB8AC3E}">
        <p14:creationId xmlns:p14="http://schemas.microsoft.com/office/powerpoint/2010/main" val="154322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2108</Words>
  <Application>Microsoft Office PowerPoint</Application>
  <PresentationFormat>Произвольный</PresentationFormat>
  <Paragraphs>199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25-4</cp:lastModifiedBy>
  <cp:revision>88</cp:revision>
  <dcterms:created xsi:type="dcterms:W3CDTF">2017-03-10T15:25:40Z</dcterms:created>
  <dcterms:modified xsi:type="dcterms:W3CDTF">2019-10-25T06:23:08Z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