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0" r:id="rId2"/>
    <p:sldId id="311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2" r:id="rId13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6699FF"/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8746" autoAdjust="0"/>
  </p:normalViewPr>
  <p:slideViewPr>
    <p:cSldViewPr>
      <p:cViewPr>
        <p:scale>
          <a:sx n="90" d="100"/>
          <a:sy n="90" d="100"/>
        </p:scale>
        <p:origin x="-81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FB9A28-A492-425A-9C5A-01B37F562E79}" type="datetimeFigureOut">
              <a:rPr lang="ru-RU"/>
              <a:pPr>
                <a:defRPr/>
              </a:pPr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E059D3-607A-4023-A354-1292EE281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47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F0A9DA-E205-4175-AB9A-A2F432F34B65}" type="datetimeFigureOut">
              <a:rPr lang="ru-RU"/>
              <a:pPr>
                <a:defRPr/>
              </a:pPr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A62864-3C12-4826-BF28-01AB2812AD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07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62864-3C12-4826-BF28-01AB2812AD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4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2"/>
            <a:ext cx="7772400" cy="2160239"/>
          </a:xfrm>
          <a:prstGeom prst="rect">
            <a:avLst/>
          </a:prstGeom>
        </p:spPr>
        <p:txBody>
          <a:bodyPr anchor="ctr"/>
          <a:lstStyle>
            <a:lvl1pPr algn="ctr">
              <a:defRPr sz="4400" b="1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400800" cy="151216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 i="1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1"/>
          </p:nvPr>
        </p:nvSpPr>
        <p:spPr>
          <a:xfrm>
            <a:off x="1547664" y="188641"/>
            <a:ext cx="7344817" cy="936104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ru-RU" sz="2000" b="1" kern="0" dirty="0" smtClean="0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CBA7-0379-427E-B517-D1DF5DA0AB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003467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1520" y="1600201"/>
            <a:ext cx="8640960" cy="47091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16008-3A42-4EBC-BC3B-A3C0C6661D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457265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1" y="1628800"/>
            <a:ext cx="1920179" cy="468052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1520" y="1628800"/>
            <a:ext cx="6568381" cy="46805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1D8C-B872-4064-A35F-BB19B63843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097598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агодарю за внимание!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 userDrawn="1"/>
        </p:nvSpPr>
        <p:spPr>
          <a:xfrm>
            <a:off x="685800" y="2747963"/>
            <a:ext cx="7772400" cy="1362075"/>
          </a:xfrm>
          <a:prstGeom prst="rect">
            <a:avLst/>
          </a:prstGeom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336699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ru-RU" sz="3600" b="1" dirty="0" smtClean="0"/>
              <a:t>Благодарю за внимание!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3723-0C67-4968-9C7F-CC3371B57B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580159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5573-7123-4330-8D7B-66131832F6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619073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885B-AA85-4DC8-A200-764CD1FE10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476835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5D70-E23F-491D-AEEB-982DE006CC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34889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348880"/>
            <a:ext cx="7772400" cy="1362075"/>
          </a:xfrm>
          <a:prstGeom prst="rect">
            <a:avLst/>
          </a:prstGeom>
        </p:spPr>
        <p:txBody>
          <a:bodyPr anchor="b"/>
          <a:lstStyle>
            <a:lvl1pPr algn="ctr">
              <a:defRPr sz="3600" b="1" cap="none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717032"/>
            <a:ext cx="7772400" cy="1500187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F4AA-224A-46FE-A9B2-FEA15E76FB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61685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3078-7B5D-48DD-BCCF-4023AD187A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70588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D0CA-304C-4F43-8517-D8F23745D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561041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F29E-9BE1-4658-852B-9D3A7AEECA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516194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4CD2-701A-4A26-8B93-5AA5D79668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598214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412777"/>
            <a:ext cx="5111751" cy="47133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3D7F-DE1A-4D22-9250-CA84D0F3E8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25049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1520" y="1484784"/>
            <a:ext cx="864096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589241"/>
            <a:ext cx="8640960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7344816" cy="936104"/>
          </a:xfrm>
          <a:prstGeom prst="rect">
            <a:avLst/>
          </a:prstGeom>
        </p:spPr>
        <p:txBody>
          <a:bodyPr anchor="ctr"/>
          <a:lstStyle>
            <a:lvl1pPr>
              <a:defRPr lang="ru-RU" sz="2000" b="1" kern="0" dirty="0"/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90B8C-F9DC-4AA2-8F20-213A3BE93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31931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8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497638"/>
            <a:ext cx="395287" cy="36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CC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97C3B6B-4E36-4BB1-8F2B-11866ED30E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Прямоугольник 4"/>
          <p:cNvSpPr>
            <a:spLocks noChangeArrowheads="1"/>
          </p:cNvSpPr>
          <p:nvPr userDrawn="1"/>
        </p:nvSpPr>
        <p:spPr bwMode="auto">
          <a:xfrm>
            <a:off x="0" y="1196975"/>
            <a:ext cx="9144000" cy="71438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/>
          </a:gra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mtClean="0">
              <a:latin typeface="Arial Black" pitchFamily="34" charset="0"/>
            </a:endParaRPr>
          </a:p>
        </p:txBody>
      </p:sp>
      <p:pic>
        <p:nvPicPr>
          <p:cNvPr id="1035" name="Picture 11" descr="F:\Наработки\Графические проекты\Герб Новгородской области\Герб Новгородской области.png"/>
          <p:cNvPicPr>
            <a:picLocks noChangeAspect="1" noChangeArrowheads="1"/>
          </p:cNvPicPr>
          <p:nvPr userDrawn="1"/>
        </p:nvPicPr>
        <p:blipFill>
          <a:blip r:embed="rId16" cstate="print">
            <a:extLst/>
          </a:blip>
          <a:srcRect/>
          <a:stretch>
            <a:fillRect/>
          </a:stretch>
        </p:blipFill>
        <p:spPr bwMode="auto">
          <a:xfrm>
            <a:off x="289029" y="180975"/>
            <a:ext cx="1042611" cy="1231802"/>
          </a:xfrm>
          <a:prstGeom prst="rect">
            <a:avLst/>
          </a:prstGeom>
          <a:noFill/>
          <a:effectLst>
            <a:glow rad="139700">
              <a:schemeClr val="bg1"/>
            </a:glo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24" r:id="rId2"/>
    <p:sldLayoutId id="2147484147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48" r:id="rId12"/>
    <p:sldLayoutId id="2147484133" r:id="rId13"/>
    <p:sldLayoutId id="2147484134" r:id="rId14"/>
  </p:sldLayoutIdLst>
  <p:transition>
    <p:strips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600">
          <a:solidFill>
            <a:srgbClr val="3366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«Формирование профессиональной позиции учителя в инклюзивном пространстве»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797425"/>
            <a:ext cx="4960938" cy="15113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altLang="ru-RU" sz="2000" b="1" dirty="0" smtClean="0">
                <a:solidFill>
                  <a:srgbClr val="3366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02 декабря 2016 года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dirty="0">
                <a:latin typeface="Cambria" panose="02040503050406030204" pitchFamily="18" charset="0"/>
              </a:rPr>
              <a:t>Департамент образования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dirty="0" smtClean="0">
                <a:latin typeface="Cambria" panose="02040503050406030204" pitchFamily="18" charset="0"/>
              </a:rPr>
              <a:t>и молодёжной </a:t>
            </a:r>
            <a:r>
              <a:rPr dirty="0">
                <a:latin typeface="Cambria" panose="02040503050406030204" pitchFamily="18" charset="0"/>
              </a:rPr>
              <a:t>политики</a:t>
            </a:r>
            <a:br>
              <a:rPr dirty="0">
                <a:latin typeface="Cambria" panose="02040503050406030204" pitchFamily="18" charset="0"/>
              </a:rPr>
            </a:br>
            <a:r>
              <a:rPr dirty="0">
                <a:latin typeface="Cambria" panose="02040503050406030204" pitchFamily="18" charset="0"/>
              </a:rPr>
              <a:t>Новгородской области</a:t>
            </a: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3560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Инклюзивное образование в первом классе: шаг за шагом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Михайлова Татьяна Федоровна,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муниципального автономного общеобразовательного учреждения «Гимназия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Новоскул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Преемственность инклюзивного пространства: детский сад – школа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Черкунова Анна Васильевна, заместитель заведующего муниципального автономного дошкольного образовательного учреждения «Детский сад № 42»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02" y="1196752"/>
            <a:ext cx="9144000" cy="4968552"/>
          </a:xfrm>
        </p:spPr>
        <p:txBody>
          <a:bodyPr/>
          <a:lstStyle/>
          <a:p>
            <a:pPr marL="0" indent="0">
              <a:buNone/>
            </a:pPr>
            <a:r>
              <a:rPr lang="ru-RU" sz="1350" dirty="0" smtClean="0"/>
              <a:t>1. Департаменту </a:t>
            </a:r>
            <a:r>
              <a:rPr lang="ru-RU" sz="1350" dirty="0"/>
              <a:t>образования и молодежной политики Новгородской области включить в показатели самоанализа эффективности деятельности органов управления образованием городского округа и муниципальных районов области показатель «Доля детей-инвалидов, обучающихся в составе инклюзивных классов»;</a:t>
            </a:r>
          </a:p>
          <a:p>
            <a:pPr marL="0" indent="0">
              <a:buNone/>
            </a:pPr>
            <a:r>
              <a:rPr lang="ru-RU" sz="1350" dirty="0"/>
              <a:t>2. Рекомендовать учредителям образовательных организаций заключить трехсторонние договоры с центрами психолого-педагогической, медицинской и социальной помощи на оказание помощи образовательным организациям в выборе оптимальных методов обучения и воспитания обучающихся, испытывающих трудности в освоении основных общеобразовательных программ, выявлении и устранении препятствий к обучению.</a:t>
            </a:r>
          </a:p>
          <a:p>
            <a:pPr marL="0" indent="0">
              <a:buNone/>
            </a:pPr>
            <a:r>
              <a:rPr lang="ru-RU" sz="1350" dirty="0"/>
              <a:t>3. Государственному областному бюджетному учреждению «Новгородский областной центр психолого-педагогической, медицинской и социальной помощи»:</a:t>
            </a:r>
          </a:p>
          <a:p>
            <a:pPr marL="0" indent="0">
              <a:buNone/>
            </a:pPr>
            <a:r>
              <a:rPr lang="ru-RU" sz="1350" dirty="0"/>
              <a:t>3.1. Разработать программы курсов повышения квалификации работников по вопросам обеспечения доступности для инвалидов услуг и объектов, на которых они предоставляются, оказания при этом необходимой помощи;</a:t>
            </a:r>
          </a:p>
          <a:p>
            <a:pPr marL="0" indent="0">
              <a:buNone/>
            </a:pPr>
            <a:r>
              <a:rPr lang="ru-RU" sz="1350" dirty="0"/>
              <a:t>3.2. Составить перечень общественных организаций инвалидов, действующих на территории области, которые могут принимать участие в паспортизации объектов в сфере образования;</a:t>
            </a:r>
          </a:p>
          <a:p>
            <a:pPr marL="0" indent="0">
              <a:buNone/>
            </a:pPr>
            <a:r>
              <a:rPr lang="ru-RU" sz="1350" dirty="0"/>
              <a:t>3.3. Подготовить проект на признание центра региональной инновационной площадкой по проблеме методического сопровождения педагогов образовательных организаций при реализации адаптированной образовательной программы.</a:t>
            </a:r>
          </a:p>
          <a:p>
            <a:pPr marL="0" indent="0">
              <a:buNone/>
            </a:pPr>
            <a:r>
              <a:rPr lang="ru-RU" sz="1350" dirty="0"/>
              <a:t>4. Областному автономному образовательному учреждению дополнительного профессионального образования «Новгородский институт развития образования»:</a:t>
            </a:r>
          </a:p>
          <a:p>
            <a:pPr marL="0" indent="0">
              <a:buNone/>
            </a:pPr>
            <a:r>
              <a:rPr lang="ru-RU" sz="1350" dirty="0"/>
              <a:t>4.1. Разработать вариативный модуль курсов повышения квалификации по проблеме формирования готовности педагога к реализации ФГОС ОВЗ НОО и ФГОС УО, включить его в программы курсовой подготовки учителей;</a:t>
            </a:r>
          </a:p>
          <a:p>
            <a:pPr marL="0" indent="0">
              <a:buNone/>
            </a:pPr>
            <a:r>
              <a:rPr lang="ru-RU" sz="1350" dirty="0"/>
              <a:t>4.2. Включить вопросы обеспечения для инвалидов доступности  объектов и услуг в программы курсов повышения квалификации работников образовательных организаций.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1"/>
            <a:ext cx="8280920" cy="936104"/>
          </a:xfrm>
        </p:spPr>
        <p:txBody>
          <a:bodyPr anchor="t"/>
          <a:lstStyle/>
          <a:p>
            <a:r>
              <a:rPr lang="ru-RU" dirty="0"/>
              <a:t>Проект </a:t>
            </a:r>
            <a:r>
              <a:rPr lang="ru-RU" dirty="0" smtClean="0"/>
              <a:t>решения научно-практической </a:t>
            </a:r>
            <a:r>
              <a:rPr lang="ru-RU" dirty="0"/>
              <a:t>конференции «Формирование профессиональной позиции учителя в инклюзивном пространстве»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75D70-E23F-491D-AEEB-982DE006CCB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416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готовности учителя к работе с ребенком с особыми образовательными потребностями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797425"/>
            <a:ext cx="4960938" cy="15113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Ширин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Александр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Глебович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департамента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молодежной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политики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Новгородской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0143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2400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Инклюзивное образование: основные понятия, проблемы, перспективы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Петрова Елена Алексеевна,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доцент кафедры психологии федерального государственного бюджетного образовательного учреждения высшего образования «Новгородский государственный университет имени Ярослава Мудрого», к.психологических н.</a:t>
            </a:r>
            <a:endParaRPr lang="ru-RU" altLang="ru-RU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30039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Стратегия формирования профессиональной компетенции учителя в пространстве инклюзивного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Тимошко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Елена Алексеевна,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заведующая кафедрой управления образовательными системами областного автономного образовательного учреждения дополнительного профессионального образования «Новгородский институт развития образования», к.п.н., доцент</a:t>
            </a:r>
            <a:endParaRPr lang="ru-RU" altLang="ru-RU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 деятельности учителя, работающего в инклюзивном пространстве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Смирнова Елена Евгеньевна, заведующий отделом комплексной диагностики и методического сопровождения государственного областного бюджетного учреждения «Новгородский областной центр психолого-педагогической, медицинской и социальной помощи», к.п.н., доцент</a:t>
            </a:r>
            <a:endParaRPr lang="ru-RU" altLang="ru-RU" sz="17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 создании ресурсного центра профессионального инклюзивного образования в Новгородской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Ренкас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Ольга Владимировна, директор областного государственного автономного профессионального образовательного учреждения  «Технологический колледж»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16835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профессиональной компетенции учителя по разработке адаптированной образовательной программы для обучающихся с ОВЗ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Кляузова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Марина Владимировна,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педагог-психолог государственного областного бюджетного учреждения «Новгородский областной центр психолого-педагогической, медицинской и социальной помощи»,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центральной ПМПК</a:t>
            </a:r>
            <a:endParaRPr lang="ru-RU" altLang="ru-RU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Подходы к организации инклюзивного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Комарова Елена Леонидовна, председатель комитета по образованию Администрации Старорусского муниципального района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0046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опыта работы по адаптации образовательной среды для ребенка с особыми образовательными потребностями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24300" y="4643446"/>
            <a:ext cx="4960938" cy="1665279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Шалимо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Ирина Анатольевна,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директор муниципального автономного общеобразовательного учреждения «Гимназия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Новоскул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2000" b="1" dirty="0">
              <a:solidFill>
                <a:srgbClr val="3366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>
          <a:xfrm>
            <a:off x="1331640" y="188913"/>
            <a:ext cx="7561535" cy="936625"/>
          </a:xfrm>
        </p:spPr>
        <p:txBody>
          <a:bodyPr/>
          <a:lstStyle/>
          <a:p>
            <a:pPr algn="ctr">
              <a:defRPr/>
            </a:pPr>
            <a:r>
              <a:rPr smtClean="0">
                <a:latin typeface="Cambria" panose="02040503050406030204" pitchFamily="18" charset="0"/>
              </a:rPr>
              <a:t>Программа научно-практической конференции </a:t>
            </a:r>
            <a:endParaRPr dirty="0">
              <a:latin typeface="Cambria" panose="02040503050406030204" pitchFamily="18" charset="0"/>
            </a:endParaRPr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4139952" y="4868863"/>
            <a:ext cx="4889748" cy="14404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33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33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2D2D8A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4863</TotalTime>
  <Words>598</Words>
  <Application>Microsoft Office PowerPoint</Application>
  <PresentationFormat>Экран (4:3)</PresentationFormat>
  <Paragraphs>61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Научно-практическая конференция «Формирование профессиональной позиции учителя в инклюзивном пространстве»</vt:lpstr>
      <vt:lpstr>Формирование готовности учителя к работе с ребенком с особыми образовательными потребностями</vt:lpstr>
      <vt:lpstr>Инклюзивное образование: основные понятия, проблемы, перспективы</vt:lpstr>
      <vt:lpstr>Стратегия формирования профессиональной компетенции учителя в пространстве инклюзивного образования</vt:lpstr>
      <vt:lpstr>Методическое сопровождение деятельности учителя, работающего в инклюзивном пространстве</vt:lpstr>
      <vt:lpstr>О создании ресурсного центра профессионального инклюзивного образования в Новгородской области</vt:lpstr>
      <vt:lpstr>Формирование профессиональной компетенции учителя по разработке адаптированной образовательной программы для обучающихся с ОВЗ</vt:lpstr>
      <vt:lpstr>Подходы к организации инклюзивного образования</vt:lpstr>
      <vt:lpstr>Из опыта работы по адаптации образовательной среды для ребенка с особыми образовательными потребностями</vt:lpstr>
      <vt:lpstr>Инклюзивное образование в первом классе: шаг за шагом</vt:lpstr>
      <vt:lpstr>Преемственность инклюзивного пространства: детский сад – школа</vt:lpstr>
      <vt:lpstr>Проект решения научно-практической конференции «Формирование профессиональной позиции учителя в инклюзивном пространстве»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Базанова Ольга Владимировна</dc:creator>
  <cp:lastModifiedBy>Пользователь Windows</cp:lastModifiedBy>
  <cp:revision>492</cp:revision>
  <cp:lastPrinted>2016-09-16T13:35:24Z</cp:lastPrinted>
  <dcterms:created xsi:type="dcterms:W3CDTF">2013-11-18T13:09:14Z</dcterms:created>
  <dcterms:modified xsi:type="dcterms:W3CDTF">2016-12-02T05:50:29Z</dcterms:modified>
</cp:coreProperties>
</file>