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handoutMasterIdLst>
    <p:handoutMasterId r:id="rId29"/>
  </p:handoutMasterIdLst>
  <p:sldIdLst>
    <p:sldId id="300" r:id="rId2"/>
    <p:sldId id="284" r:id="rId3"/>
    <p:sldId id="285" r:id="rId4"/>
    <p:sldId id="286" r:id="rId5"/>
    <p:sldId id="287" r:id="rId6"/>
    <p:sldId id="288" r:id="rId7"/>
    <p:sldId id="283" r:id="rId8"/>
    <p:sldId id="268" r:id="rId9"/>
    <p:sldId id="266" r:id="rId10"/>
    <p:sldId id="269" r:id="rId11"/>
    <p:sldId id="270" r:id="rId12"/>
    <p:sldId id="272" r:id="rId13"/>
    <p:sldId id="289" r:id="rId14"/>
    <p:sldId id="280" r:id="rId15"/>
    <p:sldId id="281" r:id="rId16"/>
    <p:sldId id="290" r:id="rId17"/>
    <p:sldId id="291" r:id="rId18"/>
    <p:sldId id="292" r:id="rId19"/>
    <p:sldId id="293" r:id="rId20"/>
    <p:sldId id="295" r:id="rId21"/>
    <p:sldId id="294" r:id="rId22"/>
    <p:sldId id="296" r:id="rId23"/>
    <p:sldId id="297" r:id="rId24"/>
    <p:sldId id="298" r:id="rId25"/>
    <p:sldId id="299" r:id="rId26"/>
    <p:sldId id="277" r:id="rId27"/>
  </p:sldIdLst>
  <p:sldSz cx="9144000" cy="6858000" type="screen4x3"/>
  <p:notesSz cx="6797675" cy="9872663"/>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6699FF"/>
    <a:srgbClr val="99CC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0" autoAdjust="0"/>
    <p:restoredTop sz="98746" autoAdjust="0"/>
  </p:normalViewPr>
  <p:slideViewPr>
    <p:cSldViewPr>
      <p:cViewPr>
        <p:scale>
          <a:sx n="90" d="100"/>
          <a:sy n="90" d="100"/>
        </p:scale>
        <p:origin x="-81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Новгородская область</c:v>
                </c:pt>
              </c:strCache>
            </c:strRef>
          </c:tx>
          <c:invertIfNegative val="0"/>
          <c:dLbls>
            <c:txPr>
              <a:bodyPr/>
              <a:lstStyle/>
              <a:p>
                <a:pPr>
                  <a:defRPr sz="14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Лист1!$A$2:$A$7</c:f>
              <c:strCache>
                <c:ptCount val="6"/>
                <c:pt idx="0">
                  <c:v>2010 год</c:v>
                </c:pt>
                <c:pt idx="1">
                  <c:v>2011 год</c:v>
                </c:pt>
                <c:pt idx="2">
                  <c:v>2012 год</c:v>
                </c:pt>
                <c:pt idx="3">
                  <c:v>2013 год</c:v>
                </c:pt>
                <c:pt idx="4">
                  <c:v>2014 год</c:v>
                </c:pt>
                <c:pt idx="5">
                  <c:v>2015 год</c:v>
                </c:pt>
              </c:strCache>
            </c:strRef>
          </c:cat>
          <c:val>
            <c:numRef>
              <c:f>Лист1!$B$2:$B$7</c:f>
              <c:numCache>
                <c:formatCode>General</c:formatCode>
                <c:ptCount val="6"/>
                <c:pt idx="0">
                  <c:v>0</c:v>
                </c:pt>
                <c:pt idx="1">
                  <c:v>4</c:v>
                </c:pt>
                <c:pt idx="2">
                  <c:v>10</c:v>
                </c:pt>
                <c:pt idx="3">
                  <c:v>18</c:v>
                </c:pt>
                <c:pt idx="4">
                  <c:v>20</c:v>
                </c:pt>
                <c:pt idx="5">
                  <c:v>29</c:v>
                </c:pt>
              </c:numCache>
            </c:numRef>
          </c:val>
        </c:ser>
        <c:ser>
          <c:idx val="1"/>
          <c:order val="1"/>
          <c:tx>
            <c:strRef>
              <c:f>Лист1!$C$1</c:f>
              <c:strCache>
                <c:ptCount val="1"/>
                <c:pt idx="0">
                  <c:v>Российская Федерация</c:v>
                </c:pt>
              </c:strCache>
            </c:strRef>
          </c:tx>
          <c:invertIfNegative val="0"/>
          <c:dLbls>
            <c:txPr>
              <a:bodyPr/>
              <a:lstStyle/>
              <a:p>
                <a:pPr>
                  <a:defRPr sz="14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Лист1!$A$2:$A$7</c:f>
              <c:strCache>
                <c:ptCount val="6"/>
                <c:pt idx="0">
                  <c:v>2010 год</c:v>
                </c:pt>
                <c:pt idx="1">
                  <c:v>2011 год</c:v>
                </c:pt>
                <c:pt idx="2">
                  <c:v>2012 год</c:v>
                </c:pt>
                <c:pt idx="3">
                  <c:v>2013 год</c:v>
                </c:pt>
                <c:pt idx="4">
                  <c:v>2014 год</c:v>
                </c:pt>
                <c:pt idx="5">
                  <c:v>2015 год</c:v>
                </c:pt>
              </c:strCache>
            </c:strRef>
          </c:cat>
          <c:val>
            <c:numRef>
              <c:f>Лист1!$C$2:$C$7</c:f>
              <c:numCache>
                <c:formatCode>General</c:formatCode>
                <c:ptCount val="6"/>
                <c:pt idx="0">
                  <c:v>2.5</c:v>
                </c:pt>
                <c:pt idx="1">
                  <c:v>4.5999999999999996</c:v>
                </c:pt>
                <c:pt idx="2">
                  <c:v>5.5</c:v>
                </c:pt>
                <c:pt idx="3">
                  <c:v>6.5</c:v>
                </c:pt>
                <c:pt idx="4">
                  <c:v>12.8</c:v>
                </c:pt>
                <c:pt idx="5">
                  <c:v>20</c:v>
                </c:pt>
              </c:numCache>
            </c:numRef>
          </c:val>
        </c:ser>
        <c:dLbls>
          <c:showLegendKey val="0"/>
          <c:showVal val="0"/>
          <c:showCatName val="0"/>
          <c:showSerName val="0"/>
          <c:showPercent val="0"/>
          <c:showBubbleSize val="0"/>
        </c:dLbls>
        <c:gapWidth val="150"/>
        <c:shape val="cylinder"/>
        <c:axId val="134850816"/>
        <c:axId val="134860800"/>
        <c:axId val="0"/>
      </c:bar3DChart>
      <c:catAx>
        <c:axId val="134850816"/>
        <c:scaling>
          <c:orientation val="minMax"/>
        </c:scaling>
        <c:delete val="0"/>
        <c:axPos val="b"/>
        <c:numFmt formatCode="\О\с\н\о\в\н\о\й" sourceLinked="1"/>
        <c:majorTickMark val="out"/>
        <c:minorTickMark val="none"/>
        <c:tickLblPos val="nextTo"/>
        <c:txPr>
          <a:bodyPr/>
          <a:lstStyle/>
          <a:p>
            <a:pPr>
              <a:defRPr sz="1400">
                <a:latin typeface="Times New Roman" pitchFamily="18" charset="0"/>
                <a:cs typeface="Times New Roman" pitchFamily="18" charset="0"/>
              </a:defRPr>
            </a:pPr>
            <a:endParaRPr lang="ru-RU"/>
          </a:p>
        </c:txPr>
        <c:crossAx val="134860800"/>
        <c:crosses val="autoZero"/>
        <c:auto val="1"/>
        <c:lblAlgn val="ctr"/>
        <c:lblOffset val="100"/>
        <c:noMultiLvlLbl val="0"/>
      </c:catAx>
      <c:valAx>
        <c:axId val="134860800"/>
        <c:scaling>
          <c:orientation val="minMax"/>
        </c:scaling>
        <c:delete val="0"/>
        <c:axPos val="l"/>
        <c:majorGridlines/>
        <c:numFmt formatCode="General" sourceLinked="1"/>
        <c:majorTickMark val="out"/>
        <c:minorTickMark val="none"/>
        <c:tickLblPos val="nextTo"/>
        <c:txPr>
          <a:bodyPr/>
          <a:lstStyle/>
          <a:p>
            <a:pPr>
              <a:defRPr sz="1400">
                <a:latin typeface="Times New Roman" pitchFamily="18" charset="0"/>
                <a:cs typeface="Times New Roman" pitchFamily="18" charset="0"/>
              </a:defRPr>
            </a:pPr>
            <a:endParaRPr lang="ru-RU"/>
          </a:p>
        </c:txPr>
        <c:crossAx val="134850816"/>
        <c:crosses val="autoZero"/>
        <c:crossBetween val="between"/>
      </c:valAx>
    </c:plotArea>
    <c:legend>
      <c:legendPos val="r"/>
      <c:layout/>
      <c:overlay val="0"/>
      <c:txPr>
        <a:bodyPr/>
        <a:lstStyle/>
        <a:p>
          <a:pPr>
            <a:defRPr sz="1200">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9FB9A28-A492-425A-9C5A-01B37F562E79}" type="datetimeFigureOut">
              <a:rPr lang="ru-RU"/>
              <a:pPr>
                <a:defRPr/>
              </a:pPr>
              <a:t>02.12.2016</a:t>
            </a:fld>
            <a:endParaRPr lang="ru-RU"/>
          </a:p>
        </p:txBody>
      </p:sp>
      <p:sp>
        <p:nvSpPr>
          <p:cNvPr id="4" name="Нижний колонтитул 3"/>
          <p:cNvSpPr>
            <a:spLocks noGrp="1"/>
          </p:cNvSpPr>
          <p:nvPr>
            <p:ph type="ftr" sz="quarter" idx="2"/>
          </p:nvPr>
        </p:nvSpPr>
        <p:spPr>
          <a:xfrm>
            <a:off x="0" y="9377363"/>
            <a:ext cx="2946400" cy="49371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49688" y="9377363"/>
            <a:ext cx="2946400" cy="49371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CE059D3-607A-4023-A354-1292EE281C7E}" type="slidenum">
              <a:rPr lang="ru-RU"/>
              <a:pPr>
                <a:defRPr/>
              </a:pPr>
              <a:t>‹#›</a:t>
            </a:fld>
            <a:endParaRPr lang="ru-RU"/>
          </a:p>
        </p:txBody>
      </p:sp>
    </p:spTree>
    <p:extLst>
      <p:ext uri="{BB962C8B-B14F-4D97-AF65-F5344CB8AC3E}">
        <p14:creationId xmlns:p14="http://schemas.microsoft.com/office/powerpoint/2010/main" val="3945747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DF0A9DA-E205-4175-AB9A-A2F432F34B65}" type="datetimeFigureOut">
              <a:rPr lang="ru-RU"/>
              <a:pPr>
                <a:defRPr/>
              </a:pPr>
              <a:t>02.12.2016</a:t>
            </a:fld>
            <a:endParaRPr lang="ru-RU"/>
          </a:p>
        </p:txBody>
      </p:sp>
      <p:sp>
        <p:nvSpPr>
          <p:cNvPr id="4" name="Образ слайда 3"/>
          <p:cNvSpPr>
            <a:spLocks noGrp="1" noRot="1" noChangeAspect="1"/>
          </p:cNvSpPr>
          <p:nvPr>
            <p:ph type="sldImg" idx="2"/>
          </p:nvPr>
        </p:nvSpPr>
        <p:spPr>
          <a:xfrm>
            <a:off x="931863" y="739775"/>
            <a:ext cx="4935537" cy="370205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689475"/>
            <a:ext cx="5438775" cy="4443413"/>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377363"/>
            <a:ext cx="2946400" cy="49371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49688" y="9377363"/>
            <a:ext cx="2946400" cy="49371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3A62864-3C12-4826-BF28-01AB2812ADA2}" type="slidenum">
              <a:rPr lang="ru-RU"/>
              <a:pPr>
                <a:defRPr/>
              </a:pPr>
              <a:t>‹#›</a:t>
            </a:fld>
            <a:endParaRPr lang="ru-RU"/>
          </a:p>
        </p:txBody>
      </p:sp>
    </p:spTree>
    <p:extLst>
      <p:ext uri="{BB962C8B-B14F-4D97-AF65-F5344CB8AC3E}">
        <p14:creationId xmlns:p14="http://schemas.microsoft.com/office/powerpoint/2010/main" val="17929079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consultantplus://offline/ref=5CBD7A812E60741382DA749EC1E5357E7404BE99D9F3221F0AC6B336A2e1j0H"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consultantplus://offline/ref=9281BDD39C87F3218B3AC515DCC4E1EBF62FD3B55CABD4181D8BA86806D6285A582CC1FA34571605727F18hCm7H" TargetMode="External"/><Relationship Id="rId5" Type="http://schemas.openxmlformats.org/officeDocument/2006/relationships/hyperlink" Target="consultantplus://offline/ref=99D683087B4986A4DD4F23DC5D366692535213391E2831F8A2B055B03260E9600A3F151EF26C2CBB006020v2i3H" TargetMode="External"/><Relationship Id="rId4" Type="http://schemas.openxmlformats.org/officeDocument/2006/relationships/hyperlink" Target="consultantplus://offline/ref=5CBD7A812E60741382DA749EC1E5357E740BBE9FDBFD221F0AC6B336A2e1j0H"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consultantplus://offline/ref=99D683087B4986A4DD4F23DC5D366692535213391E2831F8A2B055B03260E9600A3F151EF26C2CBB006020v2i3H"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consultantplus://offline/ref=5CBD7A812E60741382DA749EC1E5357E740BBE9FDBFD221F0AC6B336A2e1j0H"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consultantplus://offline/ref=99D683087B4986A4DD4F23DC5D366692535213391E2831F8A2B055B03260E9600A3F151EF26C2CBB006020v2i3H"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consultantplus://offline/ref=5CBD7A812E60741382DA749EC1E5357E740BBE9FDBFD221F0AC6B336A2e1j0H"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consultantplus://offline/ref=99D683087B4986A4DD4F23DC5D366692535213391E2831F8A2B055B03260E9600A3F151EF26C2CBB006020v2i3H"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consultantplus://offline/ref=5CBD7A812E60741382DA749EC1E5357E740BBE9FDBFD221F0AC6B336A2e1j0H"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consultantplus://offline/ref=99D683087B4986A4DD4F23DC5D366692535213391E2831F8A2B055B03260E9600A3F151EF26C2CBB006020v2i3H"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consultantplus://offline/ref=5CBD7A812E60741382DA749EC1E5357E740BBE9FDBFD221F0AC6B336A2e1j0H"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consultantplus://offline/ref=99D683087B4986A4DD4F23DC5D366692535213391E2831F8A2B055B03260E9600A3F151EF26C2CBB006020v2i3H"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consultantplus://offline/ref=5CBD7A812E60741382DA749EC1E5357E740BBE9FDBFD221F0AC6B336A2e1j0H"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consultantplus://offline/ref=99D683087B4986A4DD4F23DC5D366692535213391E2831F8A2B055B03260E9600A3F151EF26C2CBB006020v2i3H"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consultantplus://offline/ref=5CBD7A812E60741382DA749EC1E5357E740BBE9FDBFD221F0AC6B336A2e1j0H"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consultantplus://offline/ref=99D683087B4986A4DD4F23DC5D366692535213391E2831F8A2B055B03260E9600A3F151EF26C2CBB006020v2i3H"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consultantplus://offline/ref=5CBD7A812E60741382DA749EC1E5357E740BBE9FDBFD221F0AC6B336A2e1j0H"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consultantplus://offline/ref=99D683087B4986A4DD4F23DC5D366692535213391E2831F8A2B055B03260E9600A3F151EF26C2CBB006020v2i3H"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consultantplus://offline/ref=5CBD7A812E60741382DA749EC1E5357E740BBE9FDBFD221F0AC6B336A2e1j0H"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consultantplus://offline/ref=99D683087B4986A4DD4F23DC5D366692535213391E2831F8A2B055B03260E9600A3F151EF26C2CBB006020v2i3H"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consultantplus://offline/ref=5CBD7A812E60741382DA749EC1E5357E740BBE9FDBFD221F0AC6B336A2e1j0H"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consultantplus://offline/ref=99D683087B4986A4DD4F23DC5D366692535213391E2831F8A2B055B03260E9600A3F151EF26C2CBB006020v2i3H"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consultantplus://offline/ref=5CBD7A812E60741382DA749EC1E5357E740BBE9FDBFD221F0AC6B336A2e1j0H"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consultantplus://offline/ref=99D683087B4986A4DD4F23DC5D366692535213391E2831F8A2B055B03260E9600A3F151EF26C2CBB006020v2i3H"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consultantplus://offline/ref=5CBD7A812E60741382DA749EC1E5357E740BBE9FDBFD221F0AC6B336A2e1j0H"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smtClean="0"/>
          </a:p>
          <a:p>
            <a:endParaRPr lang="ru-RU" dirty="0"/>
          </a:p>
        </p:txBody>
      </p:sp>
      <p:sp>
        <p:nvSpPr>
          <p:cNvPr id="4" name="Номер слайда 3"/>
          <p:cNvSpPr>
            <a:spLocks noGrp="1"/>
          </p:cNvSpPr>
          <p:nvPr>
            <p:ph type="sldNum" sz="quarter" idx="10"/>
          </p:nvPr>
        </p:nvSpPr>
        <p:spPr/>
        <p:txBody>
          <a:bodyPr/>
          <a:lstStyle/>
          <a:p>
            <a:pPr>
              <a:defRPr/>
            </a:pPr>
            <a:fld id="{03A62864-3C12-4826-BF28-01AB2812ADA2}" type="slidenum">
              <a:rPr lang="ru-RU" smtClean="0"/>
              <a:pPr>
                <a:defRPr/>
              </a:pPr>
              <a:t>1</a:t>
            </a:fld>
            <a:endParaRPr lang="ru-RU"/>
          </a:p>
        </p:txBody>
      </p:sp>
    </p:spTree>
    <p:extLst>
      <p:ext uri="{BB962C8B-B14F-4D97-AF65-F5344CB8AC3E}">
        <p14:creationId xmlns:p14="http://schemas.microsoft.com/office/powerpoint/2010/main" val="2377942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скобках указаны ожидаемые результаты реализации мероприятий государственной программы по субъектам Российской Федерации</a:t>
            </a:r>
            <a:endParaRPr lang="ru-RU" dirty="0"/>
          </a:p>
        </p:txBody>
      </p:sp>
      <p:sp>
        <p:nvSpPr>
          <p:cNvPr id="4" name="Номер слайда 3"/>
          <p:cNvSpPr>
            <a:spLocks noGrp="1"/>
          </p:cNvSpPr>
          <p:nvPr>
            <p:ph type="sldNum" sz="quarter" idx="10"/>
          </p:nvPr>
        </p:nvSpPr>
        <p:spPr/>
        <p:txBody>
          <a:bodyPr/>
          <a:lstStyle/>
          <a:p>
            <a:pPr>
              <a:defRPr/>
            </a:pPr>
            <a:fld id="{03A62864-3C12-4826-BF28-01AB2812ADA2}" type="slidenum">
              <a:rPr lang="ru-RU" smtClean="0"/>
              <a:pPr>
                <a:defRPr/>
              </a:pPr>
              <a:t>10</a:t>
            </a:fld>
            <a:endParaRPr lang="ru-RU"/>
          </a:p>
        </p:txBody>
      </p:sp>
    </p:spTree>
    <p:extLst>
      <p:ext uri="{BB962C8B-B14F-4D97-AF65-F5344CB8AC3E}">
        <p14:creationId xmlns:p14="http://schemas.microsoft.com/office/powerpoint/2010/main" val="2377942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скобках указаны ожидаемые результаты реализации мероприятий государственной программы по субъектам </a:t>
            </a:r>
            <a:r>
              <a:rPr lang="ru-RU" smtClean="0"/>
              <a:t>Российской Федерации</a:t>
            </a:r>
            <a:endParaRPr lang="ru-RU" dirty="0"/>
          </a:p>
        </p:txBody>
      </p:sp>
      <p:sp>
        <p:nvSpPr>
          <p:cNvPr id="4" name="Номер слайда 3"/>
          <p:cNvSpPr>
            <a:spLocks noGrp="1"/>
          </p:cNvSpPr>
          <p:nvPr>
            <p:ph type="sldNum" sz="quarter" idx="10"/>
          </p:nvPr>
        </p:nvSpPr>
        <p:spPr/>
        <p:txBody>
          <a:bodyPr/>
          <a:lstStyle/>
          <a:p>
            <a:pPr>
              <a:defRPr/>
            </a:pPr>
            <a:fld id="{03A62864-3C12-4826-BF28-01AB2812ADA2}" type="slidenum">
              <a:rPr lang="ru-RU" smtClean="0"/>
              <a:pPr>
                <a:defRPr/>
              </a:pPr>
              <a:t>11</a:t>
            </a:fld>
            <a:endParaRPr lang="ru-RU"/>
          </a:p>
        </p:txBody>
      </p:sp>
    </p:spTree>
    <p:extLst>
      <p:ext uri="{BB962C8B-B14F-4D97-AF65-F5344CB8AC3E}">
        <p14:creationId xmlns:p14="http://schemas.microsoft.com/office/powerpoint/2010/main" val="2377942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smtClean="0">
              <a:latin typeface="Times New Roman" pitchFamily="18" charset="0"/>
              <a:cs typeface="Times New Roman" pitchFamily="18" charset="0"/>
            </a:endParaRPr>
          </a:p>
        </p:txBody>
      </p:sp>
      <p:sp>
        <p:nvSpPr>
          <p:cNvPr id="17412" name="Номер слайда 3"/>
          <p:cNvSpPr>
            <a:spLocks noGrp="1"/>
          </p:cNvSpPr>
          <p:nvPr>
            <p:ph type="sldNum" sz="quarter" idx="5"/>
          </p:nvPr>
        </p:nvSpPr>
        <p:spPr>
          <a:ln>
            <a:miter lim="800000"/>
            <a:headEnd/>
            <a:tailEnd/>
          </a:ln>
        </p:spPr>
        <p:txBody>
          <a:bodyPr/>
          <a:lstStyle/>
          <a:p>
            <a:pPr defTabSz="913533">
              <a:defRPr/>
            </a:pPr>
            <a:fld id="{E982EC7F-DAAA-44A1-8411-986C20B09C83}" type="slidenum">
              <a:rPr lang="ru-RU" altLang="ru-RU" smtClean="0"/>
              <a:pPr defTabSz="913533">
                <a:defRPr/>
              </a:pPr>
              <a:t>12</a:t>
            </a:fld>
            <a:endParaRPr lang="ru-RU" altLang="ru-RU"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dirty="0" smtClean="0">
                <a:latin typeface="Times New Roman" pitchFamily="18" charset="0"/>
                <a:cs typeface="Times New Roman" pitchFamily="18" charset="0"/>
              </a:rPr>
              <a:t>С 2011 года Новгородская область осуществляет мероприятия по формированию сети базовых образовательных учреждений, обеспечивающих совместное обучение детей-инвалидов и детей, не имеющих нарушений развития (далее мероприятия) в рамках реализации государственной программы.</a:t>
            </a:r>
            <a:r>
              <a:rPr lang="ru-RU" altLang="ru-RU" baseline="0" dirty="0" smtClean="0">
                <a:latin typeface="Times New Roman" pitchFamily="18" charset="0"/>
                <a:cs typeface="Times New Roman" pitchFamily="18" charset="0"/>
              </a:rPr>
              <a:t> </a:t>
            </a:r>
            <a:r>
              <a:rPr lang="ru-RU" altLang="ru-RU" dirty="0" smtClean="0"/>
              <a:t>За 2011-  2015 годы в мероприятиях приняли участие 51 общеобразовательная организация из Великого Новгорода и 19 муниципальных районов. Доля общеобразовательных организаций, в которых создана универсальная </a:t>
            </a:r>
            <a:r>
              <a:rPr lang="ru-RU" altLang="ru-RU" dirty="0" err="1" smtClean="0"/>
              <a:t>безбарьерная</a:t>
            </a:r>
            <a:r>
              <a:rPr lang="ru-RU" altLang="ru-RU" dirty="0" smtClean="0"/>
              <a:t> среда, позволяющая обеспечить совместное обучение инвалидов и лиц, не имеющих нарушений развития, в общем количестве общеобразовательных учреждений возросла с 4% в 2011 году до 27 % в 2015 году, что выше планируемых показателей реализации государственной программы. </a:t>
            </a:r>
          </a:p>
          <a:p>
            <a:r>
              <a:rPr lang="ru-RU" altLang="ru-RU" dirty="0" smtClean="0"/>
              <a:t>	В области разработан Порядок предоставления и методика распределения субсидий бюджетам городского округа, муниципальных районов области на проведение мероприятий по формированию в области сети базовых образовательных учреждений, реализующих образовательные программы общего образования, обеспечивающих совместное обучение инвалидов и лиц, не имеющих нарушений развития.</a:t>
            </a:r>
          </a:p>
          <a:p>
            <a:r>
              <a:rPr lang="ru-RU" altLang="ru-RU" dirty="0" smtClean="0"/>
              <a:t>	Субсидии предоставляются в соответствии с заключаемыми департаментом образования и молодежной политики Новгородской области и органом местного самоуправления городского округа, муниципального района области соглашениями, что способствует повышению значимости проводимых мероприятий и формированию толерантного отношения к инвалидам. Субсидии направляются на проведение мероприятий по созданию условий для инклюзивного обучения детей-инвалидов, предусматривают создание универсальной </a:t>
            </a:r>
            <a:r>
              <a:rPr lang="ru-RU" altLang="ru-RU" dirty="0" err="1" smtClean="0"/>
              <a:t>безбарьерной</a:t>
            </a:r>
            <a:r>
              <a:rPr lang="ru-RU" altLang="ru-RU" dirty="0" smtClean="0"/>
              <a:t> среды и оснащение специальным, в том числе учебным, реабилитационным и компьютерным оборудованием и автотранспортом (в целях обеспечения физической доступности общеобразовательных организаций) для организации коррекционной работы и обучения детей-инвалидов.</a:t>
            </a:r>
          </a:p>
          <a:p>
            <a:r>
              <a:rPr lang="ru-RU" altLang="ru-RU" dirty="0" smtClean="0">
                <a:latin typeface="Times New Roman" pitchFamily="18" charset="0"/>
                <a:cs typeface="Times New Roman" pitchFamily="18" charset="0"/>
              </a:rPr>
              <a:t>Каждое образовательное учреждение получило средства на создание в образовательных учреждениях, реализующих образовательные программы общего образования, универсальной </a:t>
            </a:r>
            <a:r>
              <a:rPr lang="ru-RU" altLang="ru-RU" dirty="0" err="1" smtClean="0">
                <a:latin typeface="Times New Roman" pitchFamily="18" charset="0"/>
                <a:cs typeface="Times New Roman" pitchFamily="18" charset="0"/>
              </a:rPr>
              <a:t>безбарьерной</a:t>
            </a:r>
            <a:r>
              <a:rPr lang="ru-RU" altLang="ru-RU" dirty="0" smtClean="0">
                <a:latin typeface="Times New Roman" pitchFamily="18" charset="0"/>
                <a:cs typeface="Times New Roman" pitchFamily="18" charset="0"/>
              </a:rPr>
              <a:t> среды, позволяющей обеспечить полноценную интеграцию детей-инвалидов; оснащение образовательных учреждений специальным, в том числе учебным, реабилитационным, компьютерным оборудованием и автотранспортом для организации коррекционной работы и обучения инвалидов по слуху, зрению, с нарушениями опорно-двигательного аппарата. </a:t>
            </a:r>
          </a:p>
          <a:p>
            <a:r>
              <a:rPr lang="ru-RU" altLang="ru-RU" dirty="0" smtClean="0"/>
              <a:t>                   В 2016 году в мероприятиях приняли участие 4 дошкольных образовательных организации (3 из Великого Новгорода</a:t>
            </a:r>
            <a:r>
              <a:rPr lang="ru-RU" altLang="ru-RU" baseline="0" dirty="0" smtClean="0"/>
              <a:t> и 1 – из </a:t>
            </a:r>
            <a:r>
              <a:rPr lang="ru-RU" altLang="ru-RU" baseline="0" dirty="0" err="1" smtClean="0"/>
              <a:t>Пестовского</a:t>
            </a:r>
            <a:r>
              <a:rPr lang="ru-RU" altLang="ru-RU" baseline="0" dirty="0" smtClean="0"/>
              <a:t> муниципального района) </a:t>
            </a:r>
            <a:r>
              <a:rPr lang="ru-RU" altLang="ru-RU" dirty="0" smtClean="0"/>
              <a:t>и ГОБОУ «Центр инклюзивного образования»</a:t>
            </a:r>
            <a:r>
              <a:rPr lang="ru-RU" altLang="ru-RU" baseline="0" dirty="0" smtClean="0"/>
              <a:t>.</a:t>
            </a:r>
            <a:r>
              <a:rPr lang="ru-RU" altLang="ru-RU" dirty="0" smtClean="0"/>
              <a:t> </a:t>
            </a:r>
          </a:p>
          <a:p>
            <a:r>
              <a:rPr lang="ru-RU" altLang="ru-RU" dirty="0" smtClean="0"/>
              <a:t>	</a:t>
            </a:r>
          </a:p>
          <a:p>
            <a:endParaRPr lang="ru-RU" altLang="ru-RU" dirty="0" smtClean="0">
              <a:latin typeface="Times New Roman" pitchFamily="18" charset="0"/>
              <a:cs typeface="Times New Roman" pitchFamily="18" charset="0"/>
            </a:endParaRPr>
          </a:p>
          <a:p>
            <a:endParaRPr lang="ru-RU" altLang="ru-RU" dirty="0" smtClean="0">
              <a:latin typeface="Times New Roman" pitchFamily="18" charset="0"/>
              <a:cs typeface="Times New Roman" pitchFamily="18" charset="0"/>
            </a:endParaRPr>
          </a:p>
        </p:txBody>
      </p:sp>
      <p:sp>
        <p:nvSpPr>
          <p:cNvPr id="17412" name="Номер слайда 3"/>
          <p:cNvSpPr>
            <a:spLocks noGrp="1"/>
          </p:cNvSpPr>
          <p:nvPr>
            <p:ph type="sldNum" sz="quarter" idx="5"/>
          </p:nvPr>
        </p:nvSpPr>
        <p:spPr>
          <a:ln>
            <a:miter lim="800000"/>
            <a:headEnd/>
            <a:tailEnd/>
          </a:ln>
        </p:spPr>
        <p:txBody>
          <a:bodyPr/>
          <a:lstStyle/>
          <a:p>
            <a:pPr defTabSz="913533">
              <a:defRPr/>
            </a:pPr>
            <a:fld id="{E982EC7F-DAAA-44A1-8411-986C20B09C83}" type="slidenum">
              <a:rPr lang="ru-RU" altLang="ru-RU" smtClean="0"/>
              <a:pPr defTabSz="913533">
                <a:defRPr/>
              </a:pPr>
              <a:t>13</a:t>
            </a:fld>
            <a:endParaRPr lang="ru-RU" altLang="ru-RU"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mn-lt"/>
                <a:ea typeface="+mn-ea"/>
                <a:cs typeface="+mn-cs"/>
              </a:rPr>
              <a:t>В целях реализации Федерального </a:t>
            </a:r>
            <a:r>
              <a:rPr lang="ru-RU" sz="1200" b="0" i="0" u="none" strike="noStrike" kern="1200" baseline="0" dirty="0" smtClean="0">
                <a:solidFill>
                  <a:schemeClr val="tx1"/>
                </a:solidFill>
                <a:latin typeface="+mn-lt"/>
                <a:ea typeface="+mn-ea"/>
                <a:cs typeface="+mn-cs"/>
                <a:hlinkClick r:id="rId3"/>
              </a:rPr>
              <a:t>закона от 1 декабря 2014 года N 419-ФЗ "О внесении изменений в отдельные законодательные акты Российской Федерации по вопросам социальной защиты инвалидов в связи с ратификацией конвенции о правах инвалидов" и в соответствии с </a:t>
            </a:r>
            <a:r>
              <a:rPr lang="ru-RU" sz="1200" b="0" i="0" u="none" strike="noStrike" kern="1200" baseline="0" dirty="0" smtClean="0">
                <a:solidFill>
                  <a:schemeClr val="tx1"/>
                </a:solidFill>
                <a:latin typeface="+mn-lt"/>
                <a:ea typeface="+mn-ea"/>
                <a:cs typeface="+mn-cs"/>
                <a:hlinkClick r:id="rId4"/>
              </a:rPr>
              <a:t>Постановлением Правительства Российской Федерации от 17 июня 2015 года N 599 "О порядке и сроках разработки федеральными органами исполнительной власти, органами исполнительной власти субъектов Российской Федерации, органами местного самоуправления мероприятий по повышению значений показателей доступности для инвалидов объектов и услуг в установленных сферах деятельности« Постановлением Правительства Новгородской области от 30.09.2015 № 391 утвержден </a:t>
            </a:r>
            <a:r>
              <a:rPr lang="ru-RU" sz="1200" b="0" dirty="0" smtClean="0">
                <a:hlinkClick r:id="rId5"/>
              </a:rPr>
              <a:t>План мероприятий ("дорожная карта") по повышению значений показателей доступности для инвалидов объектов и услуг на 2015 - 2020 годы</a:t>
            </a:r>
            <a:r>
              <a:rPr lang="ru-RU" sz="1200" b="0" dirty="0" smtClean="0"/>
              <a:t>.</a:t>
            </a:r>
          </a:p>
          <a:p>
            <a:endParaRPr lang="ru-RU" sz="1200" b="0" dirty="0" smtClean="0"/>
          </a:p>
          <a:p>
            <a:r>
              <a:rPr lang="ru-RU" sz="1200" b="0" dirty="0" smtClean="0"/>
              <a:t>На обеспечение доступности для инвалидов</a:t>
            </a:r>
            <a:r>
              <a:rPr lang="ru-RU" sz="1200" b="0" baseline="0" dirty="0" smtClean="0"/>
              <a:t> </a:t>
            </a:r>
            <a:r>
              <a:rPr lang="ru-RU" sz="1200" b="0" dirty="0" smtClean="0"/>
              <a:t>объектов и услуг в сфере образования реализуется </a:t>
            </a:r>
            <a:r>
              <a:rPr lang="ru-RU" sz="1200" b="0" i="0" u="none" strike="noStrike" kern="1200" baseline="0" dirty="0" smtClean="0">
                <a:solidFill>
                  <a:schemeClr val="tx1"/>
                </a:solidFill>
                <a:latin typeface="+mn-lt"/>
                <a:ea typeface="+mn-ea"/>
                <a:cs typeface="+mn-cs"/>
              </a:rPr>
              <a:t>государственная </a:t>
            </a:r>
            <a:r>
              <a:rPr lang="ru-RU" sz="1200" b="0" i="0" u="none" strike="noStrike" kern="1200" baseline="0" dirty="0" smtClean="0">
                <a:solidFill>
                  <a:schemeClr val="tx1"/>
                </a:solidFill>
                <a:latin typeface="+mn-lt"/>
                <a:ea typeface="+mn-ea"/>
                <a:cs typeface="+mn-cs"/>
                <a:hlinkClick r:id="rId6"/>
              </a:rPr>
              <a:t>программа Новгородской области "Развитие образования и молодежной политики в Новгородской области на 2014 - 2020 годы", утвержденная постановлением Правительства Новгородской области от 28.10.2013 N 317.</a:t>
            </a:r>
          </a:p>
          <a:p>
            <a:r>
              <a:rPr lang="ru-RU" sz="1200" b="0" dirty="0" smtClean="0"/>
              <a:t/>
            </a:r>
            <a:br>
              <a:rPr lang="ru-RU" sz="1200" b="0" dirty="0" smtClean="0"/>
            </a:br>
            <a:endParaRPr lang="ru-RU" sz="1200" b="0" i="0" u="none" strike="noStrike" kern="1200" baseline="0" dirty="0" smtClean="0">
              <a:solidFill>
                <a:schemeClr val="tx1"/>
              </a:solidFill>
              <a:latin typeface="+mn-lt"/>
              <a:ea typeface="+mn-ea"/>
              <a:cs typeface="+mn-cs"/>
              <a:hlinkClick r:id="rId4"/>
            </a:endParaRPr>
          </a:p>
        </p:txBody>
      </p:sp>
      <p:sp>
        <p:nvSpPr>
          <p:cNvPr id="4" name="Номер слайда 3"/>
          <p:cNvSpPr>
            <a:spLocks noGrp="1"/>
          </p:cNvSpPr>
          <p:nvPr>
            <p:ph type="sldNum" sz="quarter" idx="10"/>
          </p:nvPr>
        </p:nvSpPr>
        <p:spPr/>
        <p:txBody>
          <a:bodyPr/>
          <a:lstStyle/>
          <a:p>
            <a:pPr>
              <a:defRPr/>
            </a:pPr>
            <a:fld id="{03A62864-3C12-4826-BF28-01AB2812ADA2}" type="slidenum">
              <a:rPr lang="ru-RU" smtClean="0"/>
              <a:pPr>
                <a:defRPr/>
              </a:pPr>
              <a:t>14</a:t>
            </a:fld>
            <a:endParaRPr lang="ru-RU"/>
          </a:p>
        </p:txBody>
      </p:sp>
    </p:spTree>
    <p:extLst>
      <p:ext uri="{BB962C8B-B14F-4D97-AF65-F5344CB8AC3E}">
        <p14:creationId xmlns:p14="http://schemas.microsoft.com/office/powerpoint/2010/main" val="2377942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mn-lt"/>
                <a:ea typeface="+mn-ea"/>
                <a:cs typeface="+mn-cs"/>
              </a:rPr>
              <a:t>В </a:t>
            </a:r>
            <a:r>
              <a:rPr lang="ru-RU" sz="1200" b="0" dirty="0" smtClean="0">
                <a:hlinkClick r:id="rId3"/>
              </a:rPr>
              <a:t>"дорожной карте" определены значения показателей доступности для инвалидов объектов и услуг </a:t>
            </a:r>
            <a:r>
              <a:rPr lang="ru-RU" sz="1200" b="0" dirty="0" smtClean="0"/>
              <a:t>до 2020 года и </a:t>
            </a:r>
            <a:r>
              <a:rPr lang="ru-RU" sz="1200" kern="1200" dirty="0" smtClean="0">
                <a:solidFill>
                  <a:schemeClr val="tx1"/>
                </a:solidFill>
                <a:latin typeface="+mn-lt"/>
                <a:ea typeface="+mn-ea"/>
                <a:cs typeface="+mn-cs"/>
              </a:rPr>
              <a:t>ПЕРЕЧЕНЬ МЕРОПРИЯТИЙ "ДОРОЖНОЙ КАРТЫ", РЕАЛИЗУЕМЫХ ДЛЯ ДОСТИЖЕНИЯ ЗАПЛАНИРОВАННЫХ ЗНАЧЕНИЙ ПОКАЗАТЕЛЕЙ ДОСТУПНОСТИ ДЛЯ ИНВАЛИДОВ ОБЪЕКТОВ И УСЛУГ </a:t>
            </a:r>
            <a:r>
              <a:rPr lang="ru-RU" sz="1200" b="0" dirty="0" smtClean="0"/>
              <a:t>.</a:t>
            </a:r>
          </a:p>
          <a:p>
            <a:endParaRPr lang="ru-RU" sz="1200" b="0" dirty="0" smtClean="0"/>
          </a:p>
          <a:p>
            <a:r>
              <a:rPr lang="ru-RU" sz="1200" b="0" dirty="0" smtClean="0"/>
              <a:t>Аналогичные дорожные карты должны быть приняты и</a:t>
            </a:r>
            <a:r>
              <a:rPr lang="ru-RU" sz="1200" b="0" baseline="0" dirty="0" smtClean="0"/>
              <a:t> на муниципальном уровне.</a:t>
            </a:r>
            <a:r>
              <a:rPr lang="ru-RU" sz="1200" b="0" dirty="0" smtClean="0"/>
              <a:t/>
            </a:r>
            <a:br>
              <a:rPr lang="ru-RU" sz="1200" b="0" dirty="0" smtClean="0"/>
            </a:br>
            <a:endParaRPr lang="ru-RU" sz="1200" b="0" i="0" u="none" strike="noStrike" kern="1200" baseline="0" dirty="0" smtClean="0">
              <a:solidFill>
                <a:schemeClr val="tx1"/>
              </a:solidFill>
              <a:latin typeface="+mn-lt"/>
              <a:ea typeface="+mn-ea"/>
              <a:cs typeface="+mn-cs"/>
              <a:hlinkClick r:id="rId4"/>
            </a:endParaRPr>
          </a:p>
        </p:txBody>
      </p:sp>
      <p:sp>
        <p:nvSpPr>
          <p:cNvPr id="4" name="Номер слайда 3"/>
          <p:cNvSpPr>
            <a:spLocks noGrp="1"/>
          </p:cNvSpPr>
          <p:nvPr>
            <p:ph type="sldNum" sz="quarter" idx="10"/>
          </p:nvPr>
        </p:nvSpPr>
        <p:spPr/>
        <p:txBody>
          <a:bodyPr/>
          <a:lstStyle/>
          <a:p>
            <a:pPr>
              <a:defRPr/>
            </a:pPr>
            <a:fld id="{03A62864-3C12-4826-BF28-01AB2812ADA2}" type="slidenum">
              <a:rPr lang="ru-RU" smtClean="0"/>
              <a:pPr>
                <a:defRPr/>
              </a:pPr>
              <a:t>15</a:t>
            </a:fld>
            <a:endParaRPr lang="ru-RU"/>
          </a:p>
        </p:txBody>
      </p:sp>
    </p:spTree>
    <p:extLst>
      <p:ext uri="{BB962C8B-B14F-4D97-AF65-F5344CB8AC3E}">
        <p14:creationId xmlns:p14="http://schemas.microsoft.com/office/powerpoint/2010/main" val="2377942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mn-lt"/>
                <a:ea typeface="+mn-ea"/>
                <a:cs typeface="+mn-cs"/>
              </a:rPr>
              <a:t>В </a:t>
            </a:r>
            <a:r>
              <a:rPr lang="ru-RU" sz="1200" b="0" dirty="0" smtClean="0">
                <a:hlinkClick r:id="rId3"/>
              </a:rPr>
              <a:t>"дорожной карте" определены значения показателей доступности для инвалидов объектов и услуг </a:t>
            </a:r>
            <a:r>
              <a:rPr lang="ru-RU" sz="1200" b="0" dirty="0" smtClean="0"/>
              <a:t>до 2020 года и </a:t>
            </a:r>
            <a:r>
              <a:rPr lang="ru-RU" sz="1200" kern="1200" dirty="0" smtClean="0">
                <a:solidFill>
                  <a:schemeClr val="tx1"/>
                </a:solidFill>
                <a:latin typeface="+mn-lt"/>
                <a:ea typeface="+mn-ea"/>
                <a:cs typeface="+mn-cs"/>
              </a:rPr>
              <a:t>ПЕРЕЧЕНЬ МЕРОПРИЯТИЙ "ДОРОЖНОЙ КАРТЫ", РЕАЛИЗУЕМЫХ ДЛЯ ДОСТИЖЕНИЯ ЗАПЛАНИРОВАННЫХ ЗНАЧЕНИЙ ПОКАЗАТЕЛЕЙ ДОСТУПНОСТИ ДЛЯ ИНВАЛИДОВ ОБЪЕКТОВ И УСЛУГ </a:t>
            </a:r>
            <a:r>
              <a:rPr lang="ru-RU" sz="1200" b="0" dirty="0" smtClean="0"/>
              <a:t>.</a:t>
            </a:r>
          </a:p>
          <a:p>
            <a:endParaRPr lang="ru-RU" sz="1200" b="0" dirty="0" smtClean="0"/>
          </a:p>
          <a:p>
            <a:r>
              <a:rPr lang="ru-RU" sz="1200" b="0" dirty="0" smtClean="0"/>
              <a:t>Аналогичные дорожные карты должны быть приняты и</a:t>
            </a:r>
            <a:r>
              <a:rPr lang="ru-RU" sz="1200" b="0" baseline="0" dirty="0" smtClean="0"/>
              <a:t> на муниципальном уровне.</a:t>
            </a:r>
            <a:r>
              <a:rPr lang="ru-RU" sz="1200" b="0" dirty="0" smtClean="0"/>
              <a:t/>
            </a:r>
            <a:br>
              <a:rPr lang="ru-RU" sz="1200" b="0" dirty="0" smtClean="0"/>
            </a:br>
            <a:endParaRPr lang="ru-RU" sz="1200" b="0" i="0" u="none" strike="noStrike" kern="1200" baseline="0" dirty="0" smtClean="0">
              <a:solidFill>
                <a:schemeClr val="tx1"/>
              </a:solidFill>
              <a:latin typeface="+mn-lt"/>
              <a:ea typeface="+mn-ea"/>
              <a:cs typeface="+mn-cs"/>
              <a:hlinkClick r:id="rId4"/>
            </a:endParaRPr>
          </a:p>
        </p:txBody>
      </p:sp>
      <p:sp>
        <p:nvSpPr>
          <p:cNvPr id="4" name="Номер слайда 3"/>
          <p:cNvSpPr>
            <a:spLocks noGrp="1"/>
          </p:cNvSpPr>
          <p:nvPr>
            <p:ph type="sldNum" sz="quarter" idx="10"/>
          </p:nvPr>
        </p:nvSpPr>
        <p:spPr/>
        <p:txBody>
          <a:bodyPr/>
          <a:lstStyle/>
          <a:p>
            <a:pPr>
              <a:defRPr/>
            </a:pPr>
            <a:fld id="{03A62864-3C12-4826-BF28-01AB2812ADA2}" type="slidenum">
              <a:rPr lang="ru-RU" smtClean="0"/>
              <a:pPr>
                <a:defRPr/>
              </a:pPr>
              <a:t>16</a:t>
            </a:fld>
            <a:endParaRPr lang="ru-RU"/>
          </a:p>
        </p:txBody>
      </p:sp>
    </p:spTree>
    <p:extLst>
      <p:ext uri="{BB962C8B-B14F-4D97-AF65-F5344CB8AC3E}">
        <p14:creationId xmlns:p14="http://schemas.microsoft.com/office/powerpoint/2010/main" val="2377942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mn-lt"/>
                <a:ea typeface="+mn-ea"/>
                <a:cs typeface="+mn-cs"/>
              </a:rPr>
              <a:t>В </a:t>
            </a:r>
            <a:r>
              <a:rPr lang="ru-RU" sz="1200" b="0" dirty="0" smtClean="0">
                <a:hlinkClick r:id="rId3"/>
              </a:rPr>
              <a:t>"дорожной карте" определены значения показателей доступности для инвалидов объектов и услуг </a:t>
            </a:r>
            <a:r>
              <a:rPr lang="ru-RU" sz="1200" b="0" dirty="0" smtClean="0"/>
              <a:t>до 2020 года и </a:t>
            </a:r>
            <a:r>
              <a:rPr lang="ru-RU" sz="1200" kern="1200" dirty="0" smtClean="0">
                <a:solidFill>
                  <a:schemeClr val="tx1"/>
                </a:solidFill>
                <a:latin typeface="+mn-lt"/>
                <a:ea typeface="+mn-ea"/>
                <a:cs typeface="+mn-cs"/>
              </a:rPr>
              <a:t>ПЕРЕЧЕНЬ МЕРОПРИЯТИЙ "ДОРОЖНОЙ КАРТЫ", РЕАЛИЗУЕМЫХ ДЛЯ ДОСТИЖЕНИЯ ЗАПЛАНИРОВАННЫХ ЗНАЧЕНИЙ ПОКАЗАТЕЛЕЙ ДОСТУПНОСТИ ДЛЯ ИНВАЛИДОВ ОБЪЕКТОВ И УСЛУГ </a:t>
            </a:r>
            <a:r>
              <a:rPr lang="ru-RU" sz="1200" b="0" dirty="0" smtClean="0"/>
              <a:t>.</a:t>
            </a:r>
          </a:p>
          <a:p>
            <a:endParaRPr lang="ru-RU" sz="1200" b="0" dirty="0" smtClean="0"/>
          </a:p>
          <a:p>
            <a:r>
              <a:rPr lang="ru-RU" sz="1200" b="0" dirty="0" smtClean="0"/>
              <a:t>Аналогичные дорожные карты должны быть приняты и</a:t>
            </a:r>
            <a:r>
              <a:rPr lang="ru-RU" sz="1200" b="0" baseline="0" dirty="0" smtClean="0"/>
              <a:t> на муниципальном уровне.</a:t>
            </a:r>
            <a:r>
              <a:rPr lang="ru-RU" sz="1200" b="0" dirty="0" smtClean="0"/>
              <a:t/>
            </a:r>
            <a:br>
              <a:rPr lang="ru-RU" sz="1200" b="0" dirty="0" smtClean="0"/>
            </a:br>
            <a:endParaRPr lang="ru-RU" sz="1200" b="0" i="0" u="none" strike="noStrike" kern="1200" baseline="0" dirty="0" smtClean="0">
              <a:solidFill>
                <a:schemeClr val="tx1"/>
              </a:solidFill>
              <a:latin typeface="+mn-lt"/>
              <a:ea typeface="+mn-ea"/>
              <a:cs typeface="+mn-cs"/>
              <a:hlinkClick r:id="rId4"/>
            </a:endParaRPr>
          </a:p>
        </p:txBody>
      </p:sp>
      <p:sp>
        <p:nvSpPr>
          <p:cNvPr id="4" name="Номер слайда 3"/>
          <p:cNvSpPr>
            <a:spLocks noGrp="1"/>
          </p:cNvSpPr>
          <p:nvPr>
            <p:ph type="sldNum" sz="quarter" idx="10"/>
          </p:nvPr>
        </p:nvSpPr>
        <p:spPr/>
        <p:txBody>
          <a:bodyPr/>
          <a:lstStyle/>
          <a:p>
            <a:pPr>
              <a:defRPr/>
            </a:pPr>
            <a:fld id="{03A62864-3C12-4826-BF28-01AB2812ADA2}" type="slidenum">
              <a:rPr lang="ru-RU" smtClean="0"/>
              <a:pPr>
                <a:defRPr/>
              </a:pPr>
              <a:t>17</a:t>
            </a:fld>
            <a:endParaRPr lang="ru-RU"/>
          </a:p>
        </p:txBody>
      </p:sp>
    </p:spTree>
    <p:extLst>
      <p:ext uri="{BB962C8B-B14F-4D97-AF65-F5344CB8AC3E}">
        <p14:creationId xmlns:p14="http://schemas.microsoft.com/office/powerpoint/2010/main" val="2377942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mn-lt"/>
                <a:ea typeface="+mn-ea"/>
                <a:cs typeface="+mn-cs"/>
              </a:rPr>
              <a:t>В </a:t>
            </a:r>
            <a:r>
              <a:rPr lang="ru-RU" sz="1200" b="0" dirty="0" smtClean="0">
                <a:hlinkClick r:id="rId3"/>
              </a:rPr>
              <a:t>"дорожной карте" определены значения показателей доступности для инвалидов объектов и услуг </a:t>
            </a:r>
            <a:r>
              <a:rPr lang="ru-RU" sz="1200" b="0" dirty="0" smtClean="0"/>
              <a:t>до 2020 года и </a:t>
            </a:r>
            <a:r>
              <a:rPr lang="ru-RU" sz="1200" kern="1200" dirty="0" smtClean="0">
                <a:solidFill>
                  <a:schemeClr val="tx1"/>
                </a:solidFill>
                <a:latin typeface="+mn-lt"/>
                <a:ea typeface="+mn-ea"/>
                <a:cs typeface="+mn-cs"/>
              </a:rPr>
              <a:t>ПЕРЕЧЕНЬ МЕРОПРИЯТИЙ "ДОРОЖНОЙ КАРТЫ", РЕАЛИЗУЕМЫХ ДЛЯ ДОСТИЖЕНИЯ ЗАПЛАНИРОВАННЫХ ЗНАЧЕНИЙ ПОКАЗАТЕЛЕЙ ДОСТУПНОСТИ ДЛЯ ИНВАЛИДОВ ОБЪЕКТОВ И УСЛУГ </a:t>
            </a:r>
            <a:r>
              <a:rPr lang="ru-RU" sz="1200" b="0" dirty="0" smtClean="0"/>
              <a:t>.</a:t>
            </a:r>
          </a:p>
          <a:p>
            <a:endParaRPr lang="ru-RU" sz="1200" b="0" dirty="0" smtClean="0"/>
          </a:p>
          <a:p>
            <a:r>
              <a:rPr lang="ru-RU" sz="1200" b="0" dirty="0" smtClean="0"/>
              <a:t>Аналогичные дорожные карты должны быть приняты и</a:t>
            </a:r>
            <a:r>
              <a:rPr lang="ru-RU" sz="1200" b="0" baseline="0" dirty="0" smtClean="0"/>
              <a:t> на муниципальном уровне.</a:t>
            </a:r>
            <a:r>
              <a:rPr lang="ru-RU" sz="1200" b="0" dirty="0" smtClean="0"/>
              <a:t/>
            </a:r>
            <a:br>
              <a:rPr lang="ru-RU" sz="1200" b="0" dirty="0" smtClean="0"/>
            </a:br>
            <a:endParaRPr lang="ru-RU" sz="1200" b="0" i="0" u="none" strike="noStrike" kern="1200" baseline="0" dirty="0" smtClean="0">
              <a:solidFill>
                <a:schemeClr val="tx1"/>
              </a:solidFill>
              <a:latin typeface="+mn-lt"/>
              <a:ea typeface="+mn-ea"/>
              <a:cs typeface="+mn-cs"/>
              <a:hlinkClick r:id="rId4"/>
            </a:endParaRPr>
          </a:p>
        </p:txBody>
      </p:sp>
      <p:sp>
        <p:nvSpPr>
          <p:cNvPr id="4" name="Номер слайда 3"/>
          <p:cNvSpPr>
            <a:spLocks noGrp="1"/>
          </p:cNvSpPr>
          <p:nvPr>
            <p:ph type="sldNum" sz="quarter" idx="10"/>
          </p:nvPr>
        </p:nvSpPr>
        <p:spPr/>
        <p:txBody>
          <a:bodyPr/>
          <a:lstStyle/>
          <a:p>
            <a:pPr>
              <a:defRPr/>
            </a:pPr>
            <a:fld id="{03A62864-3C12-4826-BF28-01AB2812ADA2}" type="slidenum">
              <a:rPr lang="ru-RU" smtClean="0"/>
              <a:pPr>
                <a:defRPr/>
              </a:pPr>
              <a:t>18</a:t>
            </a:fld>
            <a:endParaRPr lang="ru-RU"/>
          </a:p>
        </p:txBody>
      </p:sp>
    </p:spTree>
    <p:extLst>
      <p:ext uri="{BB962C8B-B14F-4D97-AF65-F5344CB8AC3E}">
        <p14:creationId xmlns:p14="http://schemas.microsoft.com/office/powerpoint/2010/main" val="2377942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mn-lt"/>
                <a:ea typeface="+mn-ea"/>
                <a:cs typeface="+mn-cs"/>
              </a:rPr>
              <a:t>В </a:t>
            </a:r>
            <a:r>
              <a:rPr lang="ru-RU" sz="1200" b="0" dirty="0" smtClean="0">
                <a:hlinkClick r:id="rId3"/>
              </a:rPr>
              <a:t>"дорожной карте" определены значения показателей доступности для инвалидов объектов и услуг </a:t>
            </a:r>
            <a:r>
              <a:rPr lang="ru-RU" sz="1200" b="0" dirty="0" smtClean="0"/>
              <a:t>до 2020 года и </a:t>
            </a:r>
            <a:r>
              <a:rPr lang="ru-RU" sz="1200" kern="1200" dirty="0" smtClean="0">
                <a:solidFill>
                  <a:schemeClr val="tx1"/>
                </a:solidFill>
                <a:latin typeface="+mn-lt"/>
                <a:ea typeface="+mn-ea"/>
                <a:cs typeface="+mn-cs"/>
              </a:rPr>
              <a:t>ПЕРЕЧЕНЬ МЕРОПРИЯТИЙ "ДОРОЖНОЙ КАРТЫ", РЕАЛИЗУЕМЫХ ДЛЯ ДОСТИЖЕНИЯ ЗАПЛАНИРОВАННЫХ ЗНАЧЕНИЙ ПОКАЗАТЕЛЕЙ ДОСТУПНОСТИ ДЛЯ ИНВАЛИДОВ ОБЪЕКТОВ И УСЛУГ </a:t>
            </a:r>
            <a:r>
              <a:rPr lang="ru-RU" sz="1200" b="0" dirty="0" smtClean="0"/>
              <a:t>.</a:t>
            </a:r>
          </a:p>
          <a:p>
            <a:endParaRPr lang="ru-RU" sz="1200" b="0" dirty="0" smtClean="0"/>
          </a:p>
          <a:p>
            <a:r>
              <a:rPr lang="ru-RU" sz="1200" b="0" dirty="0" smtClean="0"/>
              <a:t>Аналогичные дорожные карты должны быть приняты и</a:t>
            </a:r>
            <a:r>
              <a:rPr lang="ru-RU" sz="1200" b="0" baseline="0" dirty="0" smtClean="0"/>
              <a:t> на муниципальном уровне.</a:t>
            </a:r>
            <a:r>
              <a:rPr lang="ru-RU" sz="1200" b="0" dirty="0" smtClean="0"/>
              <a:t/>
            </a:r>
            <a:br>
              <a:rPr lang="ru-RU" sz="1200" b="0" dirty="0" smtClean="0"/>
            </a:br>
            <a:endParaRPr lang="ru-RU" sz="1200" b="0" i="0" u="none" strike="noStrike" kern="1200" baseline="0" dirty="0" smtClean="0">
              <a:solidFill>
                <a:schemeClr val="tx1"/>
              </a:solidFill>
              <a:latin typeface="+mn-lt"/>
              <a:ea typeface="+mn-ea"/>
              <a:cs typeface="+mn-cs"/>
              <a:hlinkClick r:id="rId4"/>
            </a:endParaRPr>
          </a:p>
        </p:txBody>
      </p:sp>
      <p:sp>
        <p:nvSpPr>
          <p:cNvPr id="4" name="Номер слайда 3"/>
          <p:cNvSpPr>
            <a:spLocks noGrp="1"/>
          </p:cNvSpPr>
          <p:nvPr>
            <p:ph type="sldNum" sz="quarter" idx="10"/>
          </p:nvPr>
        </p:nvSpPr>
        <p:spPr/>
        <p:txBody>
          <a:bodyPr/>
          <a:lstStyle/>
          <a:p>
            <a:pPr>
              <a:defRPr/>
            </a:pPr>
            <a:fld id="{03A62864-3C12-4826-BF28-01AB2812ADA2}" type="slidenum">
              <a:rPr lang="ru-RU" smtClean="0"/>
              <a:pPr>
                <a:defRPr/>
              </a:pPr>
              <a:t>19</a:t>
            </a:fld>
            <a:endParaRPr lang="ru-RU"/>
          </a:p>
        </p:txBody>
      </p:sp>
    </p:spTree>
    <p:extLst>
      <p:ext uri="{BB962C8B-B14F-4D97-AF65-F5344CB8AC3E}">
        <p14:creationId xmlns:p14="http://schemas.microsoft.com/office/powerpoint/2010/main" val="2377942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u="none" strike="noStrike" kern="1200" dirty="0" smtClean="0">
                <a:solidFill>
                  <a:schemeClr val="tx1"/>
                </a:solidFill>
                <a:latin typeface="+mn-lt"/>
                <a:ea typeface="+mn-ea"/>
                <a:cs typeface="+mn-cs"/>
              </a:rPr>
              <a:t/>
            </a:r>
            <a:br>
              <a:rPr lang="ru-RU" sz="1200" u="none" strike="noStrike" kern="1200" dirty="0" smtClean="0">
                <a:solidFill>
                  <a:schemeClr val="tx1"/>
                </a:solidFill>
                <a:latin typeface="+mn-lt"/>
                <a:ea typeface="+mn-ea"/>
                <a:cs typeface="+mn-cs"/>
              </a:rPr>
            </a:br>
            <a:r>
              <a:rPr lang="ru-RU" sz="1200" u="none" strike="noStrike" kern="1200" dirty="0" smtClean="0">
                <a:solidFill>
                  <a:schemeClr val="tx1"/>
                </a:solidFill>
                <a:latin typeface="+mn-lt"/>
                <a:ea typeface="+mn-ea"/>
                <a:cs typeface="+mn-cs"/>
              </a:rPr>
              <a:t/>
            </a:r>
            <a:br>
              <a:rPr lang="ru-RU" sz="1200" u="none" strike="noStrike" kern="1200" dirty="0" smtClean="0">
                <a:solidFill>
                  <a:schemeClr val="tx1"/>
                </a:solidFill>
                <a:latin typeface="+mn-lt"/>
                <a:ea typeface="+mn-ea"/>
                <a:cs typeface="+mn-cs"/>
              </a:rPr>
            </a:br>
            <a:endParaRPr lang="ru-RU" sz="1200" u="none" strike="noStrike" kern="1200" dirty="0" smtClean="0">
              <a:solidFill>
                <a:schemeClr val="tx1"/>
              </a:solidFill>
              <a:latin typeface="+mn-lt"/>
              <a:ea typeface="+mn-ea"/>
              <a:cs typeface="+mn-cs"/>
            </a:endParaRPr>
          </a:p>
          <a:p>
            <a:endParaRPr lang="ru-RU" baseline="0" dirty="0" smtClean="0"/>
          </a:p>
          <a:p>
            <a:endParaRPr lang="ru-RU" dirty="0"/>
          </a:p>
        </p:txBody>
      </p:sp>
      <p:sp>
        <p:nvSpPr>
          <p:cNvPr id="4" name="Номер слайда 3"/>
          <p:cNvSpPr>
            <a:spLocks noGrp="1"/>
          </p:cNvSpPr>
          <p:nvPr>
            <p:ph type="sldNum" sz="quarter" idx="10"/>
          </p:nvPr>
        </p:nvSpPr>
        <p:spPr/>
        <p:txBody>
          <a:bodyPr/>
          <a:lstStyle/>
          <a:p>
            <a:pPr>
              <a:defRPr/>
            </a:pPr>
            <a:fld id="{03A62864-3C12-4826-BF28-01AB2812ADA2}" type="slidenum">
              <a:rPr lang="ru-RU" smtClean="0"/>
              <a:pPr>
                <a:defRPr/>
              </a:pPr>
              <a:t>2</a:t>
            </a:fld>
            <a:endParaRPr lang="ru-RU"/>
          </a:p>
        </p:txBody>
      </p:sp>
    </p:spTree>
    <p:extLst>
      <p:ext uri="{BB962C8B-B14F-4D97-AF65-F5344CB8AC3E}">
        <p14:creationId xmlns:p14="http://schemas.microsoft.com/office/powerpoint/2010/main" val="2377942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mn-lt"/>
                <a:ea typeface="+mn-ea"/>
                <a:cs typeface="+mn-cs"/>
              </a:rPr>
              <a:t>В </a:t>
            </a:r>
            <a:r>
              <a:rPr lang="ru-RU" sz="1200" b="0" dirty="0" smtClean="0">
                <a:hlinkClick r:id="rId3"/>
              </a:rPr>
              <a:t>"дорожной карте" определены значения показателей доступности для инвалидов объектов и услуг </a:t>
            </a:r>
            <a:r>
              <a:rPr lang="ru-RU" sz="1200" b="0" dirty="0" smtClean="0"/>
              <a:t>до 2020 года и </a:t>
            </a:r>
            <a:r>
              <a:rPr lang="ru-RU" sz="1200" kern="1200" dirty="0" smtClean="0">
                <a:solidFill>
                  <a:schemeClr val="tx1"/>
                </a:solidFill>
                <a:latin typeface="+mn-lt"/>
                <a:ea typeface="+mn-ea"/>
                <a:cs typeface="+mn-cs"/>
              </a:rPr>
              <a:t>ПЕРЕЧЕНЬ МЕРОПРИЯТИЙ "ДОРОЖНОЙ КАРТЫ", РЕАЛИЗУЕМЫХ ДЛЯ ДОСТИЖЕНИЯ ЗАПЛАНИРОВАННЫХ ЗНАЧЕНИЙ ПОКАЗАТЕЛЕЙ ДОСТУПНОСТИ ДЛЯ ИНВАЛИДОВ ОБЪЕКТОВ И УСЛУГ </a:t>
            </a:r>
            <a:r>
              <a:rPr lang="ru-RU" sz="1200" b="0" dirty="0" smtClean="0"/>
              <a:t>.</a:t>
            </a:r>
          </a:p>
          <a:p>
            <a:endParaRPr lang="ru-RU" sz="1200" b="0" dirty="0" smtClean="0"/>
          </a:p>
          <a:p>
            <a:r>
              <a:rPr lang="ru-RU" sz="1200" b="0" dirty="0" smtClean="0"/>
              <a:t>Аналогичные дорожные карты должны быть приняты и</a:t>
            </a:r>
            <a:r>
              <a:rPr lang="ru-RU" sz="1200" b="0" baseline="0" dirty="0" smtClean="0"/>
              <a:t> на муниципальном уровне.</a:t>
            </a:r>
            <a:r>
              <a:rPr lang="ru-RU" sz="1200" b="0" dirty="0" smtClean="0"/>
              <a:t/>
            </a:r>
            <a:br>
              <a:rPr lang="ru-RU" sz="1200" b="0" dirty="0" smtClean="0"/>
            </a:br>
            <a:endParaRPr lang="ru-RU" sz="1200" b="0" i="0" u="none" strike="noStrike" kern="1200" baseline="0" dirty="0" smtClean="0">
              <a:solidFill>
                <a:schemeClr val="tx1"/>
              </a:solidFill>
              <a:latin typeface="+mn-lt"/>
              <a:ea typeface="+mn-ea"/>
              <a:cs typeface="+mn-cs"/>
              <a:hlinkClick r:id="rId4"/>
            </a:endParaRPr>
          </a:p>
        </p:txBody>
      </p:sp>
      <p:sp>
        <p:nvSpPr>
          <p:cNvPr id="4" name="Номер слайда 3"/>
          <p:cNvSpPr>
            <a:spLocks noGrp="1"/>
          </p:cNvSpPr>
          <p:nvPr>
            <p:ph type="sldNum" sz="quarter" idx="10"/>
          </p:nvPr>
        </p:nvSpPr>
        <p:spPr/>
        <p:txBody>
          <a:bodyPr/>
          <a:lstStyle/>
          <a:p>
            <a:pPr>
              <a:defRPr/>
            </a:pPr>
            <a:fld id="{03A62864-3C12-4826-BF28-01AB2812ADA2}" type="slidenum">
              <a:rPr lang="ru-RU" smtClean="0"/>
              <a:pPr>
                <a:defRPr/>
              </a:pPr>
              <a:t>20</a:t>
            </a:fld>
            <a:endParaRPr lang="ru-RU"/>
          </a:p>
        </p:txBody>
      </p:sp>
    </p:spTree>
    <p:extLst>
      <p:ext uri="{BB962C8B-B14F-4D97-AF65-F5344CB8AC3E}">
        <p14:creationId xmlns:p14="http://schemas.microsoft.com/office/powerpoint/2010/main" val="2377942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mn-lt"/>
                <a:ea typeface="+mn-ea"/>
                <a:cs typeface="+mn-cs"/>
              </a:rPr>
              <a:t>В </a:t>
            </a:r>
            <a:r>
              <a:rPr lang="ru-RU" sz="1200" b="0" dirty="0" smtClean="0">
                <a:hlinkClick r:id="rId3"/>
              </a:rPr>
              <a:t>"дорожной карте" определены значения показателей доступности для инвалидов объектов и услуг </a:t>
            </a:r>
            <a:r>
              <a:rPr lang="ru-RU" sz="1200" b="0" dirty="0" smtClean="0"/>
              <a:t>до 2020 года и </a:t>
            </a:r>
            <a:r>
              <a:rPr lang="ru-RU" sz="1200" kern="1200" dirty="0" smtClean="0">
                <a:solidFill>
                  <a:schemeClr val="tx1"/>
                </a:solidFill>
                <a:latin typeface="+mn-lt"/>
                <a:ea typeface="+mn-ea"/>
                <a:cs typeface="+mn-cs"/>
              </a:rPr>
              <a:t>ПЕРЕЧЕНЬ МЕРОПРИЯТИЙ "ДОРОЖНОЙ КАРТЫ", РЕАЛИЗУЕМЫХ ДЛЯ ДОСТИЖЕНИЯ ЗАПЛАНИРОВАННЫХ ЗНАЧЕНИЙ ПОКАЗАТЕЛЕЙ ДОСТУПНОСТИ ДЛЯ ИНВАЛИДОВ ОБЪЕКТОВ И УСЛУГ </a:t>
            </a:r>
            <a:r>
              <a:rPr lang="ru-RU" sz="1200" b="0" dirty="0" smtClean="0"/>
              <a:t>.</a:t>
            </a:r>
          </a:p>
          <a:p>
            <a:endParaRPr lang="ru-RU" sz="1200" b="0" dirty="0" smtClean="0"/>
          </a:p>
          <a:p>
            <a:r>
              <a:rPr lang="ru-RU" sz="1200" b="0" dirty="0" smtClean="0"/>
              <a:t>Аналогичные дорожные карты должны быть приняты и</a:t>
            </a:r>
            <a:r>
              <a:rPr lang="ru-RU" sz="1200" b="0" baseline="0" dirty="0" smtClean="0"/>
              <a:t> на муниципальном уровне.</a:t>
            </a:r>
            <a:r>
              <a:rPr lang="ru-RU" sz="1200" b="0" dirty="0" smtClean="0"/>
              <a:t/>
            </a:r>
            <a:br>
              <a:rPr lang="ru-RU" sz="1200" b="0" dirty="0" smtClean="0"/>
            </a:br>
            <a:endParaRPr lang="ru-RU" sz="1200" b="0" i="0" u="none" strike="noStrike" kern="1200" baseline="0" dirty="0" smtClean="0">
              <a:solidFill>
                <a:schemeClr val="tx1"/>
              </a:solidFill>
              <a:latin typeface="+mn-lt"/>
              <a:ea typeface="+mn-ea"/>
              <a:cs typeface="+mn-cs"/>
              <a:hlinkClick r:id="rId4"/>
            </a:endParaRPr>
          </a:p>
        </p:txBody>
      </p:sp>
      <p:sp>
        <p:nvSpPr>
          <p:cNvPr id="4" name="Номер слайда 3"/>
          <p:cNvSpPr>
            <a:spLocks noGrp="1"/>
          </p:cNvSpPr>
          <p:nvPr>
            <p:ph type="sldNum" sz="quarter" idx="10"/>
          </p:nvPr>
        </p:nvSpPr>
        <p:spPr/>
        <p:txBody>
          <a:bodyPr/>
          <a:lstStyle/>
          <a:p>
            <a:pPr>
              <a:defRPr/>
            </a:pPr>
            <a:fld id="{03A62864-3C12-4826-BF28-01AB2812ADA2}" type="slidenum">
              <a:rPr lang="ru-RU" smtClean="0"/>
              <a:pPr>
                <a:defRPr/>
              </a:pPr>
              <a:t>21</a:t>
            </a:fld>
            <a:endParaRPr lang="ru-RU"/>
          </a:p>
        </p:txBody>
      </p:sp>
    </p:spTree>
    <p:extLst>
      <p:ext uri="{BB962C8B-B14F-4D97-AF65-F5344CB8AC3E}">
        <p14:creationId xmlns:p14="http://schemas.microsoft.com/office/powerpoint/2010/main" val="2377942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mn-lt"/>
                <a:ea typeface="+mn-ea"/>
                <a:cs typeface="+mn-cs"/>
              </a:rPr>
              <a:t>В </a:t>
            </a:r>
            <a:r>
              <a:rPr lang="ru-RU" sz="1200" b="0" dirty="0" smtClean="0">
                <a:hlinkClick r:id="rId3"/>
              </a:rPr>
              <a:t>"дорожной карте" определены значения показателей доступности для инвалидов объектов и услуг </a:t>
            </a:r>
            <a:r>
              <a:rPr lang="ru-RU" sz="1200" b="0" dirty="0" smtClean="0"/>
              <a:t>до 2020 года и </a:t>
            </a:r>
            <a:r>
              <a:rPr lang="ru-RU" sz="1200" kern="1200" dirty="0" smtClean="0">
                <a:solidFill>
                  <a:schemeClr val="tx1"/>
                </a:solidFill>
                <a:latin typeface="+mn-lt"/>
                <a:ea typeface="+mn-ea"/>
                <a:cs typeface="+mn-cs"/>
              </a:rPr>
              <a:t>ПЕРЕЧЕНЬ МЕРОПРИЯТИЙ "ДОРОЖНОЙ КАРТЫ", РЕАЛИЗУЕМЫХ ДЛЯ ДОСТИЖЕНИЯ ЗАПЛАНИРОВАННЫХ ЗНАЧЕНИЙ ПОКАЗАТЕЛЕЙ ДОСТУПНОСТИ ДЛЯ ИНВАЛИДОВ ОБЪЕКТОВ И УСЛУГ </a:t>
            </a:r>
            <a:r>
              <a:rPr lang="ru-RU" sz="1200" b="0" dirty="0" smtClean="0"/>
              <a:t>.</a:t>
            </a:r>
          </a:p>
          <a:p>
            <a:endParaRPr lang="ru-RU" sz="1200" b="0" dirty="0" smtClean="0"/>
          </a:p>
          <a:p>
            <a:r>
              <a:rPr lang="ru-RU" sz="1200" b="0" dirty="0" smtClean="0"/>
              <a:t>Аналогичные дорожные карты должны быть приняты и</a:t>
            </a:r>
            <a:r>
              <a:rPr lang="ru-RU" sz="1200" b="0" baseline="0" dirty="0" smtClean="0"/>
              <a:t> на муниципальном уровне.</a:t>
            </a:r>
            <a:r>
              <a:rPr lang="ru-RU" sz="1200" b="0" dirty="0" smtClean="0"/>
              <a:t/>
            </a:r>
            <a:br>
              <a:rPr lang="ru-RU" sz="1200" b="0" dirty="0" smtClean="0"/>
            </a:br>
            <a:endParaRPr lang="ru-RU" sz="1200" b="0" i="0" u="none" strike="noStrike" kern="1200" baseline="0" dirty="0" smtClean="0">
              <a:solidFill>
                <a:schemeClr val="tx1"/>
              </a:solidFill>
              <a:latin typeface="+mn-lt"/>
              <a:ea typeface="+mn-ea"/>
              <a:cs typeface="+mn-cs"/>
              <a:hlinkClick r:id="rId4"/>
            </a:endParaRPr>
          </a:p>
        </p:txBody>
      </p:sp>
      <p:sp>
        <p:nvSpPr>
          <p:cNvPr id="4" name="Номер слайда 3"/>
          <p:cNvSpPr>
            <a:spLocks noGrp="1"/>
          </p:cNvSpPr>
          <p:nvPr>
            <p:ph type="sldNum" sz="quarter" idx="10"/>
          </p:nvPr>
        </p:nvSpPr>
        <p:spPr/>
        <p:txBody>
          <a:bodyPr/>
          <a:lstStyle/>
          <a:p>
            <a:pPr>
              <a:defRPr/>
            </a:pPr>
            <a:fld id="{03A62864-3C12-4826-BF28-01AB2812ADA2}" type="slidenum">
              <a:rPr lang="ru-RU" smtClean="0"/>
              <a:pPr>
                <a:defRPr/>
              </a:pPr>
              <a:t>22</a:t>
            </a:fld>
            <a:endParaRPr lang="ru-RU"/>
          </a:p>
        </p:txBody>
      </p:sp>
    </p:spTree>
    <p:extLst>
      <p:ext uri="{BB962C8B-B14F-4D97-AF65-F5344CB8AC3E}">
        <p14:creationId xmlns:p14="http://schemas.microsoft.com/office/powerpoint/2010/main" val="2377942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mn-lt"/>
                <a:ea typeface="+mn-ea"/>
                <a:cs typeface="+mn-cs"/>
              </a:rPr>
              <a:t>В </a:t>
            </a:r>
            <a:r>
              <a:rPr lang="ru-RU" sz="1200" b="0" dirty="0" smtClean="0">
                <a:hlinkClick r:id="rId3"/>
              </a:rPr>
              <a:t>"дорожной карте" определены значения показателей доступности для инвалидов объектов и услуг </a:t>
            </a:r>
            <a:r>
              <a:rPr lang="ru-RU" sz="1200" b="0" dirty="0" smtClean="0"/>
              <a:t>до 2020 года и </a:t>
            </a:r>
            <a:r>
              <a:rPr lang="ru-RU" sz="1200" kern="1200" dirty="0" smtClean="0">
                <a:solidFill>
                  <a:schemeClr val="tx1"/>
                </a:solidFill>
                <a:latin typeface="+mn-lt"/>
                <a:ea typeface="+mn-ea"/>
                <a:cs typeface="+mn-cs"/>
              </a:rPr>
              <a:t>ПЕРЕЧЕНЬ МЕРОПРИЯТИЙ "ДОРОЖНОЙ КАРТЫ", РЕАЛИЗУЕМЫХ ДЛЯ ДОСТИЖЕНИЯ ЗАПЛАНИРОВАННЫХ ЗНАЧЕНИЙ ПОКАЗАТЕЛЕЙ ДОСТУПНОСТИ ДЛЯ ИНВАЛИДОВ ОБЪЕКТОВ И УСЛУГ </a:t>
            </a:r>
            <a:r>
              <a:rPr lang="ru-RU" sz="1200" b="0" dirty="0" smtClean="0"/>
              <a:t>.</a:t>
            </a:r>
          </a:p>
          <a:p>
            <a:endParaRPr lang="ru-RU" sz="1200" b="0" dirty="0" smtClean="0"/>
          </a:p>
          <a:p>
            <a:r>
              <a:rPr lang="ru-RU" sz="1200" b="0" dirty="0" smtClean="0"/>
              <a:t>Аналогичные дорожные карты должны быть приняты и</a:t>
            </a:r>
            <a:r>
              <a:rPr lang="ru-RU" sz="1200" b="0" baseline="0" dirty="0" smtClean="0"/>
              <a:t> на муниципальном уровне.</a:t>
            </a:r>
            <a:r>
              <a:rPr lang="ru-RU" sz="1200" b="0" dirty="0" smtClean="0"/>
              <a:t/>
            </a:r>
            <a:br>
              <a:rPr lang="ru-RU" sz="1200" b="0" dirty="0" smtClean="0"/>
            </a:br>
            <a:endParaRPr lang="ru-RU" sz="1200" b="0" i="0" u="none" strike="noStrike" kern="1200" baseline="0" dirty="0" smtClean="0">
              <a:solidFill>
                <a:schemeClr val="tx1"/>
              </a:solidFill>
              <a:latin typeface="+mn-lt"/>
              <a:ea typeface="+mn-ea"/>
              <a:cs typeface="+mn-cs"/>
              <a:hlinkClick r:id="rId4"/>
            </a:endParaRPr>
          </a:p>
        </p:txBody>
      </p:sp>
      <p:sp>
        <p:nvSpPr>
          <p:cNvPr id="4" name="Номер слайда 3"/>
          <p:cNvSpPr>
            <a:spLocks noGrp="1"/>
          </p:cNvSpPr>
          <p:nvPr>
            <p:ph type="sldNum" sz="quarter" idx="10"/>
          </p:nvPr>
        </p:nvSpPr>
        <p:spPr/>
        <p:txBody>
          <a:bodyPr/>
          <a:lstStyle/>
          <a:p>
            <a:pPr>
              <a:defRPr/>
            </a:pPr>
            <a:fld id="{03A62864-3C12-4826-BF28-01AB2812ADA2}" type="slidenum">
              <a:rPr lang="ru-RU" smtClean="0"/>
              <a:pPr>
                <a:defRPr/>
              </a:pPr>
              <a:t>23</a:t>
            </a:fld>
            <a:endParaRPr lang="ru-RU"/>
          </a:p>
        </p:txBody>
      </p:sp>
    </p:spTree>
    <p:extLst>
      <p:ext uri="{BB962C8B-B14F-4D97-AF65-F5344CB8AC3E}">
        <p14:creationId xmlns:p14="http://schemas.microsoft.com/office/powerpoint/2010/main" val="2377942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mn-lt"/>
                <a:ea typeface="+mn-ea"/>
                <a:cs typeface="+mn-cs"/>
              </a:rPr>
              <a:t>В </a:t>
            </a:r>
            <a:r>
              <a:rPr lang="ru-RU" sz="1200" b="0" dirty="0" smtClean="0">
                <a:hlinkClick r:id="rId3"/>
              </a:rPr>
              <a:t>"дорожной карте" определены значения показателей доступности для инвалидов объектов и услуг </a:t>
            </a:r>
            <a:r>
              <a:rPr lang="ru-RU" sz="1200" b="0" dirty="0" smtClean="0"/>
              <a:t>до 2020 года и </a:t>
            </a:r>
            <a:r>
              <a:rPr lang="ru-RU" sz="1200" kern="1200" dirty="0" smtClean="0">
                <a:solidFill>
                  <a:schemeClr val="tx1"/>
                </a:solidFill>
                <a:latin typeface="+mn-lt"/>
                <a:ea typeface="+mn-ea"/>
                <a:cs typeface="+mn-cs"/>
              </a:rPr>
              <a:t>ПЕРЕЧЕНЬ МЕРОПРИЯТИЙ "ДОРОЖНОЙ КАРТЫ", РЕАЛИЗУЕМЫХ ДЛЯ ДОСТИЖЕНИЯ ЗАПЛАНИРОВАННЫХ ЗНАЧЕНИЙ ПОКАЗАТЕЛЕЙ ДОСТУПНОСТИ ДЛЯ ИНВАЛИДОВ ОБЪЕКТОВ И УСЛУГ </a:t>
            </a:r>
            <a:r>
              <a:rPr lang="ru-RU" sz="1200" b="0" dirty="0" smtClean="0"/>
              <a:t>.</a:t>
            </a:r>
          </a:p>
          <a:p>
            <a:endParaRPr lang="ru-RU" sz="1200" b="0" dirty="0" smtClean="0"/>
          </a:p>
          <a:p>
            <a:r>
              <a:rPr lang="ru-RU" sz="1200" b="0" dirty="0" smtClean="0"/>
              <a:t>Аналогичные дорожные карты должны быть приняты и</a:t>
            </a:r>
            <a:r>
              <a:rPr lang="ru-RU" sz="1200" b="0" baseline="0" dirty="0" smtClean="0"/>
              <a:t> на муниципальном уровне.</a:t>
            </a:r>
            <a:r>
              <a:rPr lang="ru-RU" sz="1200" b="0" dirty="0" smtClean="0"/>
              <a:t/>
            </a:r>
            <a:br>
              <a:rPr lang="ru-RU" sz="1200" b="0" dirty="0" smtClean="0"/>
            </a:br>
            <a:endParaRPr lang="ru-RU" sz="1200" b="0" i="0" u="none" strike="noStrike" kern="1200" baseline="0" dirty="0" smtClean="0">
              <a:solidFill>
                <a:schemeClr val="tx1"/>
              </a:solidFill>
              <a:latin typeface="+mn-lt"/>
              <a:ea typeface="+mn-ea"/>
              <a:cs typeface="+mn-cs"/>
              <a:hlinkClick r:id="rId4"/>
            </a:endParaRPr>
          </a:p>
        </p:txBody>
      </p:sp>
      <p:sp>
        <p:nvSpPr>
          <p:cNvPr id="4" name="Номер слайда 3"/>
          <p:cNvSpPr>
            <a:spLocks noGrp="1"/>
          </p:cNvSpPr>
          <p:nvPr>
            <p:ph type="sldNum" sz="quarter" idx="10"/>
          </p:nvPr>
        </p:nvSpPr>
        <p:spPr/>
        <p:txBody>
          <a:bodyPr/>
          <a:lstStyle/>
          <a:p>
            <a:pPr>
              <a:defRPr/>
            </a:pPr>
            <a:fld id="{03A62864-3C12-4826-BF28-01AB2812ADA2}" type="slidenum">
              <a:rPr lang="ru-RU" smtClean="0"/>
              <a:pPr>
                <a:defRPr/>
              </a:pPr>
              <a:t>24</a:t>
            </a:fld>
            <a:endParaRPr lang="ru-RU"/>
          </a:p>
        </p:txBody>
      </p:sp>
    </p:spTree>
    <p:extLst>
      <p:ext uri="{BB962C8B-B14F-4D97-AF65-F5344CB8AC3E}">
        <p14:creationId xmlns:p14="http://schemas.microsoft.com/office/powerpoint/2010/main" val="2377942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mn-lt"/>
                <a:ea typeface="+mn-ea"/>
                <a:cs typeface="+mn-cs"/>
              </a:rPr>
              <a:t>В </a:t>
            </a:r>
            <a:r>
              <a:rPr lang="ru-RU" sz="1200" b="0" dirty="0" smtClean="0">
                <a:hlinkClick r:id="rId3"/>
              </a:rPr>
              <a:t>"дорожной карте" определены значения показателей доступности для инвалидов объектов и услуг </a:t>
            </a:r>
            <a:r>
              <a:rPr lang="ru-RU" sz="1200" b="0" dirty="0" smtClean="0"/>
              <a:t>до 2020 года и </a:t>
            </a:r>
            <a:r>
              <a:rPr lang="ru-RU" sz="1200" kern="1200" dirty="0" smtClean="0">
                <a:solidFill>
                  <a:schemeClr val="tx1"/>
                </a:solidFill>
                <a:latin typeface="+mn-lt"/>
                <a:ea typeface="+mn-ea"/>
                <a:cs typeface="+mn-cs"/>
              </a:rPr>
              <a:t>ПЕРЕЧЕНЬ МЕРОПРИЯТИЙ "ДОРОЖНОЙ КАРТЫ", РЕАЛИЗУЕМЫХ ДЛЯ ДОСТИЖЕНИЯ ЗАПЛАНИРОВАННЫХ ЗНАЧЕНИЙ ПОКАЗАТЕЛЕЙ ДОСТУПНОСТИ ДЛЯ ИНВАЛИДОВ ОБЪЕКТОВ И УСЛУГ </a:t>
            </a:r>
            <a:r>
              <a:rPr lang="ru-RU" sz="1200" b="0" dirty="0" smtClean="0"/>
              <a:t>.</a:t>
            </a:r>
          </a:p>
          <a:p>
            <a:endParaRPr lang="ru-RU" sz="1200" b="0" dirty="0" smtClean="0"/>
          </a:p>
          <a:p>
            <a:r>
              <a:rPr lang="ru-RU" sz="1200" b="0" dirty="0" smtClean="0"/>
              <a:t>Аналогичные дорожные карты должны быть приняты и</a:t>
            </a:r>
            <a:r>
              <a:rPr lang="ru-RU" sz="1200" b="0" baseline="0" dirty="0" smtClean="0"/>
              <a:t> на муниципальном уровне.</a:t>
            </a:r>
            <a:r>
              <a:rPr lang="ru-RU" sz="1200" b="0" dirty="0" smtClean="0"/>
              <a:t/>
            </a:r>
            <a:br>
              <a:rPr lang="ru-RU" sz="1200" b="0" dirty="0" smtClean="0"/>
            </a:br>
            <a:endParaRPr lang="ru-RU" sz="1200" b="0" i="0" u="none" strike="noStrike" kern="1200" baseline="0" dirty="0" smtClean="0">
              <a:solidFill>
                <a:schemeClr val="tx1"/>
              </a:solidFill>
              <a:latin typeface="+mn-lt"/>
              <a:ea typeface="+mn-ea"/>
              <a:cs typeface="+mn-cs"/>
              <a:hlinkClick r:id="rId4"/>
            </a:endParaRPr>
          </a:p>
        </p:txBody>
      </p:sp>
      <p:sp>
        <p:nvSpPr>
          <p:cNvPr id="4" name="Номер слайда 3"/>
          <p:cNvSpPr>
            <a:spLocks noGrp="1"/>
          </p:cNvSpPr>
          <p:nvPr>
            <p:ph type="sldNum" sz="quarter" idx="10"/>
          </p:nvPr>
        </p:nvSpPr>
        <p:spPr/>
        <p:txBody>
          <a:bodyPr/>
          <a:lstStyle/>
          <a:p>
            <a:pPr>
              <a:defRPr/>
            </a:pPr>
            <a:fld id="{03A62864-3C12-4826-BF28-01AB2812ADA2}" type="slidenum">
              <a:rPr lang="ru-RU" smtClean="0"/>
              <a:pPr>
                <a:defRPr/>
              </a:pPr>
              <a:t>25</a:t>
            </a:fld>
            <a:endParaRPr lang="ru-RU"/>
          </a:p>
        </p:txBody>
      </p:sp>
    </p:spTree>
    <p:extLst>
      <p:ext uri="{BB962C8B-B14F-4D97-AF65-F5344CB8AC3E}">
        <p14:creationId xmlns:p14="http://schemas.microsoft.com/office/powerpoint/2010/main" val="2377942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u="none" strike="noStrike" kern="1200" dirty="0" smtClean="0">
                <a:solidFill>
                  <a:schemeClr val="tx1"/>
                </a:solidFill>
                <a:latin typeface="+mn-lt"/>
                <a:ea typeface="+mn-ea"/>
                <a:cs typeface="+mn-cs"/>
              </a:rPr>
              <a:t/>
            </a:r>
            <a:br>
              <a:rPr lang="ru-RU" sz="1200" u="none" strike="noStrike" kern="1200" dirty="0" smtClean="0">
                <a:solidFill>
                  <a:schemeClr val="tx1"/>
                </a:solidFill>
                <a:latin typeface="+mn-lt"/>
                <a:ea typeface="+mn-ea"/>
                <a:cs typeface="+mn-cs"/>
              </a:rPr>
            </a:br>
            <a:r>
              <a:rPr lang="ru-RU" sz="1200" u="none" strike="noStrike" kern="1200" dirty="0" smtClean="0">
                <a:solidFill>
                  <a:schemeClr val="tx1"/>
                </a:solidFill>
                <a:latin typeface="+mn-lt"/>
                <a:ea typeface="+mn-ea"/>
                <a:cs typeface="+mn-cs"/>
              </a:rPr>
              <a:t/>
            </a:r>
            <a:br>
              <a:rPr lang="ru-RU" sz="1200" u="none" strike="noStrike" kern="1200" dirty="0" smtClean="0">
                <a:solidFill>
                  <a:schemeClr val="tx1"/>
                </a:solidFill>
                <a:latin typeface="+mn-lt"/>
                <a:ea typeface="+mn-ea"/>
                <a:cs typeface="+mn-cs"/>
              </a:rPr>
            </a:br>
            <a:endParaRPr lang="ru-RU" sz="1200" u="none" strike="noStrike" kern="1200" dirty="0" smtClean="0">
              <a:solidFill>
                <a:schemeClr val="tx1"/>
              </a:solidFill>
              <a:latin typeface="+mn-lt"/>
              <a:ea typeface="+mn-ea"/>
              <a:cs typeface="+mn-cs"/>
            </a:endParaRPr>
          </a:p>
          <a:p>
            <a:endParaRPr lang="ru-RU" baseline="0" dirty="0" smtClean="0"/>
          </a:p>
          <a:p>
            <a:endParaRPr lang="ru-RU" dirty="0"/>
          </a:p>
        </p:txBody>
      </p:sp>
      <p:sp>
        <p:nvSpPr>
          <p:cNvPr id="4" name="Номер слайда 3"/>
          <p:cNvSpPr>
            <a:spLocks noGrp="1"/>
          </p:cNvSpPr>
          <p:nvPr>
            <p:ph type="sldNum" sz="quarter" idx="10"/>
          </p:nvPr>
        </p:nvSpPr>
        <p:spPr/>
        <p:txBody>
          <a:bodyPr/>
          <a:lstStyle/>
          <a:p>
            <a:pPr>
              <a:defRPr/>
            </a:pPr>
            <a:fld id="{03A62864-3C12-4826-BF28-01AB2812ADA2}" type="slidenum">
              <a:rPr lang="ru-RU" smtClean="0"/>
              <a:pPr>
                <a:defRPr/>
              </a:pPr>
              <a:t>3</a:t>
            </a:fld>
            <a:endParaRPr lang="ru-RU"/>
          </a:p>
        </p:txBody>
      </p:sp>
    </p:spTree>
    <p:extLst>
      <p:ext uri="{BB962C8B-B14F-4D97-AF65-F5344CB8AC3E}">
        <p14:creationId xmlns:p14="http://schemas.microsoft.com/office/powerpoint/2010/main" val="2377942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u="none" strike="noStrike" kern="1200" dirty="0" smtClean="0">
                <a:solidFill>
                  <a:schemeClr val="tx1"/>
                </a:solidFill>
                <a:latin typeface="+mn-lt"/>
                <a:ea typeface="+mn-ea"/>
                <a:cs typeface="+mn-cs"/>
              </a:rPr>
              <a:t/>
            </a:r>
            <a:br>
              <a:rPr lang="ru-RU" sz="1200" u="none" strike="noStrike" kern="1200" dirty="0" smtClean="0">
                <a:solidFill>
                  <a:schemeClr val="tx1"/>
                </a:solidFill>
                <a:latin typeface="+mn-lt"/>
                <a:ea typeface="+mn-ea"/>
                <a:cs typeface="+mn-cs"/>
              </a:rPr>
            </a:br>
            <a:r>
              <a:rPr lang="ru-RU" sz="1200" u="none" strike="noStrike" kern="1200" dirty="0" smtClean="0">
                <a:solidFill>
                  <a:schemeClr val="tx1"/>
                </a:solidFill>
                <a:latin typeface="+mn-lt"/>
                <a:ea typeface="+mn-ea"/>
                <a:cs typeface="+mn-cs"/>
              </a:rPr>
              <a:t/>
            </a:r>
            <a:br>
              <a:rPr lang="ru-RU" sz="1200" u="none" strike="noStrike" kern="1200" dirty="0" smtClean="0">
                <a:solidFill>
                  <a:schemeClr val="tx1"/>
                </a:solidFill>
                <a:latin typeface="+mn-lt"/>
                <a:ea typeface="+mn-ea"/>
                <a:cs typeface="+mn-cs"/>
              </a:rPr>
            </a:br>
            <a:endParaRPr lang="ru-RU" sz="1200" u="none" strike="noStrike" kern="1200" dirty="0" smtClean="0">
              <a:solidFill>
                <a:schemeClr val="tx1"/>
              </a:solidFill>
              <a:latin typeface="+mn-lt"/>
              <a:ea typeface="+mn-ea"/>
              <a:cs typeface="+mn-cs"/>
            </a:endParaRPr>
          </a:p>
          <a:p>
            <a:endParaRPr lang="ru-RU" baseline="0" dirty="0" smtClean="0"/>
          </a:p>
          <a:p>
            <a:endParaRPr lang="ru-RU" dirty="0"/>
          </a:p>
        </p:txBody>
      </p:sp>
      <p:sp>
        <p:nvSpPr>
          <p:cNvPr id="4" name="Номер слайда 3"/>
          <p:cNvSpPr>
            <a:spLocks noGrp="1"/>
          </p:cNvSpPr>
          <p:nvPr>
            <p:ph type="sldNum" sz="quarter" idx="10"/>
          </p:nvPr>
        </p:nvSpPr>
        <p:spPr/>
        <p:txBody>
          <a:bodyPr/>
          <a:lstStyle/>
          <a:p>
            <a:pPr>
              <a:defRPr/>
            </a:pPr>
            <a:fld id="{03A62864-3C12-4826-BF28-01AB2812ADA2}" type="slidenum">
              <a:rPr lang="ru-RU" smtClean="0"/>
              <a:pPr>
                <a:defRPr/>
              </a:pPr>
              <a:t>4</a:t>
            </a:fld>
            <a:endParaRPr lang="ru-RU"/>
          </a:p>
        </p:txBody>
      </p:sp>
    </p:spTree>
    <p:extLst>
      <p:ext uri="{BB962C8B-B14F-4D97-AF65-F5344CB8AC3E}">
        <p14:creationId xmlns:p14="http://schemas.microsoft.com/office/powerpoint/2010/main" val="2377942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u="none" strike="noStrike" kern="1200" dirty="0" smtClean="0">
                <a:solidFill>
                  <a:schemeClr val="tx1"/>
                </a:solidFill>
                <a:latin typeface="+mn-lt"/>
                <a:ea typeface="+mn-ea"/>
                <a:cs typeface="+mn-cs"/>
              </a:rPr>
              <a:t/>
            </a:r>
            <a:br>
              <a:rPr lang="ru-RU" sz="1200" u="none" strike="noStrike" kern="1200" dirty="0" smtClean="0">
                <a:solidFill>
                  <a:schemeClr val="tx1"/>
                </a:solidFill>
                <a:latin typeface="+mn-lt"/>
                <a:ea typeface="+mn-ea"/>
                <a:cs typeface="+mn-cs"/>
              </a:rPr>
            </a:br>
            <a:r>
              <a:rPr lang="ru-RU" sz="1200" u="none" strike="noStrike" kern="1200" dirty="0" smtClean="0">
                <a:solidFill>
                  <a:schemeClr val="tx1"/>
                </a:solidFill>
                <a:latin typeface="+mn-lt"/>
                <a:ea typeface="+mn-ea"/>
                <a:cs typeface="+mn-cs"/>
              </a:rPr>
              <a:t/>
            </a:r>
            <a:br>
              <a:rPr lang="ru-RU" sz="1200" u="none" strike="noStrike" kern="1200" dirty="0" smtClean="0">
                <a:solidFill>
                  <a:schemeClr val="tx1"/>
                </a:solidFill>
                <a:latin typeface="+mn-lt"/>
                <a:ea typeface="+mn-ea"/>
                <a:cs typeface="+mn-cs"/>
              </a:rPr>
            </a:br>
            <a:endParaRPr lang="ru-RU" sz="1200" u="none" strike="noStrike" kern="1200" dirty="0" smtClean="0">
              <a:solidFill>
                <a:schemeClr val="tx1"/>
              </a:solidFill>
              <a:latin typeface="+mn-lt"/>
              <a:ea typeface="+mn-ea"/>
              <a:cs typeface="+mn-cs"/>
            </a:endParaRPr>
          </a:p>
          <a:p>
            <a:endParaRPr lang="ru-RU" baseline="0" dirty="0" smtClean="0"/>
          </a:p>
          <a:p>
            <a:endParaRPr lang="ru-RU" dirty="0"/>
          </a:p>
        </p:txBody>
      </p:sp>
      <p:sp>
        <p:nvSpPr>
          <p:cNvPr id="4" name="Номер слайда 3"/>
          <p:cNvSpPr>
            <a:spLocks noGrp="1"/>
          </p:cNvSpPr>
          <p:nvPr>
            <p:ph type="sldNum" sz="quarter" idx="10"/>
          </p:nvPr>
        </p:nvSpPr>
        <p:spPr/>
        <p:txBody>
          <a:bodyPr/>
          <a:lstStyle/>
          <a:p>
            <a:pPr>
              <a:defRPr/>
            </a:pPr>
            <a:fld id="{03A62864-3C12-4826-BF28-01AB2812ADA2}" type="slidenum">
              <a:rPr lang="ru-RU" smtClean="0"/>
              <a:pPr>
                <a:defRPr/>
              </a:pPr>
              <a:t>5</a:t>
            </a:fld>
            <a:endParaRPr lang="ru-RU"/>
          </a:p>
        </p:txBody>
      </p:sp>
    </p:spTree>
    <p:extLst>
      <p:ext uri="{BB962C8B-B14F-4D97-AF65-F5344CB8AC3E}">
        <p14:creationId xmlns:p14="http://schemas.microsoft.com/office/powerpoint/2010/main" val="2377942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u="none" strike="noStrike" kern="1200" dirty="0" smtClean="0">
                <a:solidFill>
                  <a:schemeClr val="tx1"/>
                </a:solidFill>
                <a:latin typeface="+mn-lt"/>
                <a:ea typeface="+mn-ea"/>
                <a:cs typeface="+mn-cs"/>
              </a:rPr>
              <a:t/>
            </a:r>
            <a:br>
              <a:rPr lang="ru-RU" sz="1200" u="none" strike="noStrike" kern="1200" dirty="0" smtClean="0">
                <a:solidFill>
                  <a:schemeClr val="tx1"/>
                </a:solidFill>
                <a:latin typeface="+mn-lt"/>
                <a:ea typeface="+mn-ea"/>
                <a:cs typeface="+mn-cs"/>
              </a:rPr>
            </a:br>
            <a:r>
              <a:rPr lang="ru-RU" sz="1200" u="none" strike="noStrike" kern="1200" dirty="0" smtClean="0">
                <a:solidFill>
                  <a:schemeClr val="tx1"/>
                </a:solidFill>
                <a:latin typeface="+mn-lt"/>
                <a:ea typeface="+mn-ea"/>
                <a:cs typeface="+mn-cs"/>
              </a:rPr>
              <a:t/>
            </a:r>
            <a:br>
              <a:rPr lang="ru-RU" sz="1200" u="none" strike="noStrike" kern="1200" dirty="0" smtClean="0">
                <a:solidFill>
                  <a:schemeClr val="tx1"/>
                </a:solidFill>
                <a:latin typeface="+mn-lt"/>
                <a:ea typeface="+mn-ea"/>
                <a:cs typeface="+mn-cs"/>
              </a:rPr>
            </a:br>
            <a:endParaRPr lang="ru-RU" sz="1200" u="none" strike="noStrike" kern="1200" dirty="0" smtClean="0">
              <a:solidFill>
                <a:schemeClr val="tx1"/>
              </a:solidFill>
              <a:latin typeface="+mn-lt"/>
              <a:ea typeface="+mn-ea"/>
              <a:cs typeface="+mn-cs"/>
            </a:endParaRPr>
          </a:p>
          <a:p>
            <a:endParaRPr lang="ru-RU" baseline="0" dirty="0" smtClean="0"/>
          </a:p>
          <a:p>
            <a:endParaRPr lang="ru-RU" dirty="0"/>
          </a:p>
        </p:txBody>
      </p:sp>
      <p:sp>
        <p:nvSpPr>
          <p:cNvPr id="4" name="Номер слайда 3"/>
          <p:cNvSpPr>
            <a:spLocks noGrp="1"/>
          </p:cNvSpPr>
          <p:nvPr>
            <p:ph type="sldNum" sz="quarter" idx="10"/>
          </p:nvPr>
        </p:nvSpPr>
        <p:spPr/>
        <p:txBody>
          <a:bodyPr/>
          <a:lstStyle/>
          <a:p>
            <a:pPr>
              <a:defRPr/>
            </a:pPr>
            <a:fld id="{03A62864-3C12-4826-BF28-01AB2812ADA2}" type="slidenum">
              <a:rPr lang="ru-RU" smtClean="0"/>
              <a:pPr>
                <a:defRPr/>
              </a:pPr>
              <a:t>6</a:t>
            </a:fld>
            <a:endParaRPr lang="ru-RU"/>
          </a:p>
        </p:txBody>
      </p:sp>
    </p:spTree>
    <p:extLst>
      <p:ext uri="{BB962C8B-B14F-4D97-AF65-F5344CB8AC3E}">
        <p14:creationId xmlns:p14="http://schemas.microsoft.com/office/powerpoint/2010/main" val="2377942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i="1" kern="1200" dirty="0" smtClean="0">
                <a:solidFill>
                  <a:schemeClr val="tx1"/>
                </a:solidFill>
                <a:effectLst/>
                <a:latin typeface="+mn-lt"/>
                <a:ea typeface="+mn-ea"/>
                <a:cs typeface="+mn-cs"/>
              </a:rPr>
              <a:t>Постановлением Правительства РФ от 01.12.2015 № 1297  утверждена государственной программы Российской Федерации "Доступная среда" на 2011 - 2020 годы  (далее – государственная программа). </a:t>
            </a:r>
            <a:endParaRPr lang="ru-RU" sz="1200" b="0" i="0" u="none" strike="noStrike" kern="1200" baseline="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03A62864-3C12-4826-BF28-01AB2812ADA2}" type="slidenum">
              <a:rPr lang="ru-RU" smtClean="0"/>
              <a:pPr>
                <a:defRPr/>
              </a:pPr>
              <a:t>7</a:t>
            </a:fld>
            <a:endParaRPr lang="ru-RU"/>
          </a:p>
        </p:txBody>
      </p:sp>
    </p:spTree>
    <p:extLst>
      <p:ext uri="{BB962C8B-B14F-4D97-AF65-F5344CB8AC3E}">
        <p14:creationId xmlns:p14="http://schemas.microsoft.com/office/powerpoint/2010/main" val="2377942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03A62864-3C12-4826-BF28-01AB2812ADA2}" type="slidenum">
              <a:rPr lang="ru-RU" smtClean="0"/>
              <a:pPr>
                <a:defRPr/>
              </a:pPr>
              <a:t>8</a:t>
            </a:fld>
            <a:endParaRPr lang="ru-RU"/>
          </a:p>
        </p:txBody>
      </p:sp>
    </p:spTree>
    <p:extLst>
      <p:ext uri="{BB962C8B-B14F-4D97-AF65-F5344CB8AC3E}">
        <p14:creationId xmlns:p14="http://schemas.microsoft.com/office/powerpoint/2010/main" val="2377942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Подпрограммы 1</a:t>
            </a:r>
            <a:r>
              <a:rPr lang="ru-RU" baseline="0" dirty="0" smtClean="0"/>
              <a:t> и 2 относятся к сфере образования</a:t>
            </a:r>
            <a:endParaRPr lang="ru-RU" dirty="0"/>
          </a:p>
        </p:txBody>
      </p:sp>
      <p:sp>
        <p:nvSpPr>
          <p:cNvPr id="4" name="Номер слайда 3"/>
          <p:cNvSpPr>
            <a:spLocks noGrp="1"/>
          </p:cNvSpPr>
          <p:nvPr>
            <p:ph type="sldNum" sz="quarter" idx="10"/>
          </p:nvPr>
        </p:nvSpPr>
        <p:spPr/>
        <p:txBody>
          <a:bodyPr/>
          <a:lstStyle/>
          <a:p>
            <a:pPr>
              <a:defRPr/>
            </a:pPr>
            <a:fld id="{03A62864-3C12-4826-BF28-01AB2812ADA2}" type="slidenum">
              <a:rPr lang="ru-RU" smtClean="0"/>
              <a:pPr>
                <a:defRPr/>
              </a:pPr>
              <a:t>9</a:t>
            </a:fld>
            <a:endParaRPr lang="ru-RU"/>
          </a:p>
        </p:txBody>
      </p:sp>
    </p:spTree>
    <p:extLst>
      <p:ext uri="{BB962C8B-B14F-4D97-AF65-F5344CB8AC3E}">
        <p14:creationId xmlns:p14="http://schemas.microsoft.com/office/powerpoint/2010/main" val="2377942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348882"/>
            <a:ext cx="7772400" cy="2160239"/>
          </a:xfrm>
          <a:prstGeom prst="rect">
            <a:avLst/>
          </a:prstGeom>
        </p:spPr>
        <p:txBody>
          <a:bodyPr anchor="ctr"/>
          <a:lstStyle>
            <a:lvl1pPr algn="ctr">
              <a:defRPr sz="4400" b="1">
                <a:latin typeface="+mj-lt"/>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2483768" y="4797152"/>
            <a:ext cx="6400800" cy="1512168"/>
          </a:xfrm>
          <a:prstGeom prst="rect">
            <a:avLst/>
          </a:prstGeom>
        </p:spPr>
        <p:txBody>
          <a:bodyPr/>
          <a:lstStyle>
            <a:lvl1pPr marL="0" indent="0" algn="r">
              <a:buNone/>
              <a:defRPr sz="1800" b="0" i="1">
                <a:solidFill>
                  <a:schemeClr val="tx1">
                    <a:lumMod val="75000"/>
                    <a:lumOff val="25000"/>
                  </a:schemeClr>
                </a:solidFill>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dirty="0" smtClean="0"/>
              <a:t>Образец подзаголовка</a:t>
            </a:r>
            <a:endParaRPr lang="ru-RU" dirty="0"/>
          </a:p>
        </p:txBody>
      </p:sp>
      <p:sp>
        <p:nvSpPr>
          <p:cNvPr id="7" name="Объект 6"/>
          <p:cNvSpPr>
            <a:spLocks noGrp="1"/>
          </p:cNvSpPr>
          <p:nvPr>
            <p:ph sz="quarter" idx="11"/>
          </p:nvPr>
        </p:nvSpPr>
        <p:spPr>
          <a:xfrm>
            <a:off x="1547664" y="188641"/>
            <a:ext cx="7344817" cy="936104"/>
          </a:xfrm>
          <a:prstGeom prst="rect">
            <a:avLst/>
          </a:prstGeom>
        </p:spPr>
        <p:txBody>
          <a:bodyPr anchor="ctr"/>
          <a:lstStyle>
            <a:lvl1pPr marL="0" indent="0" algn="r" rtl="0" eaLnBrk="0" fontAlgn="base" hangingPunct="0">
              <a:spcBef>
                <a:spcPct val="0"/>
              </a:spcBef>
              <a:spcAft>
                <a:spcPct val="0"/>
              </a:spcAft>
              <a:buNone/>
              <a:defRPr lang="ru-RU" sz="2000" b="1" kern="0" dirty="0" smtClean="0">
                <a:solidFill>
                  <a:srgbClr val="336699"/>
                </a:solidFill>
                <a:latin typeface="+mj-lt"/>
                <a:ea typeface="+mj-ea"/>
                <a:cs typeface="+mj-cs"/>
              </a:defRPr>
            </a:lvl1pPr>
          </a:lstStyle>
          <a:p>
            <a:pPr lvl="0"/>
            <a:r>
              <a:rPr lang="ru-RU" dirty="0" smtClean="0"/>
              <a:t>Образец текста</a:t>
            </a:r>
          </a:p>
        </p:txBody>
      </p:sp>
      <p:sp>
        <p:nvSpPr>
          <p:cNvPr id="5" name="Rectangle 6"/>
          <p:cNvSpPr>
            <a:spLocks noGrp="1" noChangeArrowheads="1"/>
          </p:cNvSpPr>
          <p:nvPr>
            <p:ph type="sldNum" sz="quarter" idx="12"/>
          </p:nvPr>
        </p:nvSpPr>
        <p:spPr/>
        <p:txBody>
          <a:bodyPr/>
          <a:lstStyle>
            <a:lvl1pPr>
              <a:defRPr/>
            </a:lvl1pPr>
          </a:lstStyle>
          <a:p>
            <a:pPr>
              <a:defRPr/>
            </a:pPr>
            <a:fld id="{1558CBA7-0379-427E-B517-D1DF5DA0AB4E}" type="slidenum">
              <a:rPr lang="ru-RU"/>
              <a:pPr>
                <a:defRPr/>
              </a:pPr>
              <a:t>‹#›</a:t>
            </a:fld>
            <a:endParaRPr lang="ru-RU" dirty="0"/>
          </a:p>
        </p:txBody>
      </p:sp>
    </p:spTree>
    <p:extLst>
      <p:ext uri="{BB962C8B-B14F-4D97-AF65-F5344CB8AC3E}">
        <p14:creationId xmlns:p14="http://schemas.microsoft.com/office/powerpoint/2010/main" val="3753003467"/>
      </p:ext>
    </p:extLst>
  </p:cSld>
  <p:clrMapOvr>
    <a:masterClrMapping/>
  </p:clrMapOvr>
  <p:transition>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Заголовок и вертикальный текст">
    <p:spTree>
      <p:nvGrpSpPr>
        <p:cNvPr id="1" name=""/>
        <p:cNvGrpSpPr/>
        <p:nvPr/>
      </p:nvGrpSpPr>
      <p:grpSpPr>
        <a:xfrm>
          <a:off x="0" y="0"/>
          <a:ext cx="0" cy="0"/>
          <a:chOff x="0" y="0"/>
          <a:chExt cx="0" cy="0"/>
        </a:xfrm>
      </p:grpSpPr>
      <p:sp>
        <p:nvSpPr>
          <p:cNvPr id="3" name="Вертикальный текст 2"/>
          <p:cNvSpPr>
            <a:spLocks noGrp="1"/>
          </p:cNvSpPr>
          <p:nvPr>
            <p:ph type="body" orient="vert" idx="1"/>
          </p:nvPr>
        </p:nvSpPr>
        <p:spPr>
          <a:xfrm>
            <a:off x="251520" y="1600201"/>
            <a:ext cx="8640960" cy="4709120"/>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Заголовок 1"/>
          <p:cNvSpPr>
            <a:spLocks noGrp="1"/>
          </p:cNvSpPr>
          <p:nvPr>
            <p:ph type="title"/>
          </p:nvPr>
        </p:nvSpPr>
        <p:spPr>
          <a:xfrm>
            <a:off x="1547664" y="188641"/>
            <a:ext cx="7344816" cy="936104"/>
          </a:xfrm>
          <a:prstGeom prst="rect">
            <a:avLst/>
          </a:prstGeom>
        </p:spPr>
        <p:txBody>
          <a:bodyPr anchor="ctr"/>
          <a:lstStyle>
            <a:lvl1pPr>
              <a:defRPr lang="ru-RU" sz="2000" b="1" kern="0" dirty="0"/>
            </a:lvl1pPr>
          </a:lstStyle>
          <a:p>
            <a:pPr lvl="0"/>
            <a:r>
              <a:rPr lang="ru-RU" dirty="0" smtClean="0"/>
              <a:t>Образец заголовка</a:t>
            </a:r>
            <a:endParaRPr lang="ru-RU" dirty="0"/>
          </a:p>
        </p:txBody>
      </p:sp>
      <p:sp>
        <p:nvSpPr>
          <p:cNvPr id="4" name="Rectangle 6"/>
          <p:cNvSpPr>
            <a:spLocks noGrp="1" noChangeArrowheads="1"/>
          </p:cNvSpPr>
          <p:nvPr>
            <p:ph type="sldNum" sz="quarter" idx="10"/>
          </p:nvPr>
        </p:nvSpPr>
        <p:spPr>
          <a:ln/>
        </p:spPr>
        <p:txBody>
          <a:bodyPr/>
          <a:lstStyle>
            <a:lvl1pPr>
              <a:defRPr/>
            </a:lvl1pPr>
          </a:lstStyle>
          <a:p>
            <a:pPr>
              <a:defRPr/>
            </a:pPr>
            <a:fld id="{53116008-3A42-4EBC-BC3B-A3C0C6661DE9}" type="slidenum">
              <a:rPr lang="ru-RU"/>
              <a:pPr>
                <a:defRPr/>
              </a:pPr>
              <a:t>‹#›</a:t>
            </a:fld>
            <a:endParaRPr lang="ru-RU" dirty="0"/>
          </a:p>
        </p:txBody>
      </p:sp>
    </p:spTree>
    <p:extLst>
      <p:ext uri="{BB962C8B-B14F-4D97-AF65-F5344CB8AC3E}">
        <p14:creationId xmlns:p14="http://schemas.microsoft.com/office/powerpoint/2010/main" val="1506457265"/>
      </p:ext>
    </p:extLst>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72301" y="1628800"/>
            <a:ext cx="1920179" cy="4680520"/>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1520" y="1628800"/>
            <a:ext cx="6568381" cy="4680520"/>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fld id="{05051D8C-B872-4064-A35F-BB19B638430C}" type="slidenum">
              <a:rPr lang="ru-RU"/>
              <a:pPr>
                <a:defRPr/>
              </a:pPr>
              <a:t>‹#›</a:t>
            </a:fld>
            <a:endParaRPr lang="ru-RU" dirty="0"/>
          </a:p>
        </p:txBody>
      </p:sp>
    </p:spTree>
    <p:extLst>
      <p:ext uri="{BB962C8B-B14F-4D97-AF65-F5344CB8AC3E}">
        <p14:creationId xmlns:p14="http://schemas.microsoft.com/office/powerpoint/2010/main" val="2667097598"/>
      </p:ext>
    </p:extLst>
  </p:cSld>
  <p:clrMapOvr>
    <a:masterClrMapping/>
  </p:clrMapOvr>
  <p:transition>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Благодарю за внимание!">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2"/>
          <p:cNvSpPr txBox="1">
            <a:spLocks/>
          </p:cNvSpPr>
          <p:nvPr userDrawn="1"/>
        </p:nvSpPr>
        <p:spPr>
          <a:xfrm>
            <a:off x="685800" y="2747963"/>
            <a:ext cx="7772400" cy="1362075"/>
          </a:xfrm>
          <a:prstGeom prst="rect">
            <a:avLst/>
          </a:prstGeom>
        </p:spPr>
        <p:txBody>
          <a:bodyPr anchor="ctr"/>
          <a:lstStyle>
            <a:lvl1pPr algn="r" rtl="0" eaLnBrk="0" fontAlgn="base" hangingPunct="0">
              <a:spcBef>
                <a:spcPct val="0"/>
              </a:spcBef>
              <a:spcAft>
                <a:spcPct val="0"/>
              </a:spcAft>
              <a:defRPr sz="2600">
                <a:solidFill>
                  <a:srgbClr val="336699"/>
                </a:solidFill>
                <a:latin typeface="+mj-lt"/>
                <a:ea typeface="+mj-ea"/>
                <a:cs typeface="+mj-cs"/>
              </a:defRPr>
            </a:lvl1pPr>
            <a:lvl2pPr algn="r" rtl="0" eaLnBrk="0" fontAlgn="base" hangingPunct="0">
              <a:spcBef>
                <a:spcPct val="0"/>
              </a:spcBef>
              <a:spcAft>
                <a:spcPct val="0"/>
              </a:spcAft>
              <a:defRPr sz="2600">
                <a:solidFill>
                  <a:srgbClr val="336699"/>
                </a:solidFill>
                <a:latin typeface="Tahoma" pitchFamily="34" charset="0"/>
              </a:defRPr>
            </a:lvl2pPr>
            <a:lvl3pPr algn="r" rtl="0" eaLnBrk="0" fontAlgn="base" hangingPunct="0">
              <a:spcBef>
                <a:spcPct val="0"/>
              </a:spcBef>
              <a:spcAft>
                <a:spcPct val="0"/>
              </a:spcAft>
              <a:defRPr sz="2600">
                <a:solidFill>
                  <a:srgbClr val="336699"/>
                </a:solidFill>
                <a:latin typeface="Tahoma" pitchFamily="34" charset="0"/>
              </a:defRPr>
            </a:lvl3pPr>
            <a:lvl4pPr algn="r" rtl="0" eaLnBrk="0" fontAlgn="base" hangingPunct="0">
              <a:spcBef>
                <a:spcPct val="0"/>
              </a:spcBef>
              <a:spcAft>
                <a:spcPct val="0"/>
              </a:spcAft>
              <a:defRPr sz="2600">
                <a:solidFill>
                  <a:srgbClr val="336699"/>
                </a:solidFill>
                <a:latin typeface="Tahoma" pitchFamily="34" charset="0"/>
              </a:defRPr>
            </a:lvl4pPr>
            <a:lvl5pPr algn="r" rtl="0" eaLnBrk="0" fontAlgn="base" hangingPunct="0">
              <a:spcBef>
                <a:spcPct val="0"/>
              </a:spcBef>
              <a:spcAft>
                <a:spcPct val="0"/>
              </a:spcAft>
              <a:defRPr sz="2600">
                <a:solidFill>
                  <a:srgbClr val="336699"/>
                </a:solidFill>
                <a:latin typeface="Tahoma" pitchFamily="34" charset="0"/>
              </a:defRPr>
            </a:lvl5pPr>
            <a:lvl6pPr marL="457200" algn="r" rtl="0" eaLnBrk="1" fontAlgn="base" hangingPunct="1">
              <a:spcBef>
                <a:spcPct val="0"/>
              </a:spcBef>
              <a:spcAft>
                <a:spcPct val="0"/>
              </a:spcAft>
              <a:defRPr sz="2600">
                <a:solidFill>
                  <a:srgbClr val="336699"/>
                </a:solidFill>
                <a:latin typeface="Tahoma" pitchFamily="34" charset="0"/>
              </a:defRPr>
            </a:lvl6pPr>
            <a:lvl7pPr marL="914400" algn="r" rtl="0" eaLnBrk="1" fontAlgn="base" hangingPunct="1">
              <a:spcBef>
                <a:spcPct val="0"/>
              </a:spcBef>
              <a:spcAft>
                <a:spcPct val="0"/>
              </a:spcAft>
              <a:defRPr sz="2600">
                <a:solidFill>
                  <a:srgbClr val="336699"/>
                </a:solidFill>
                <a:latin typeface="Tahoma" pitchFamily="34" charset="0"/>
              </a:defRPr>
            </a:lvl7pPr>
            <a:lvl8pPr marL="1371600" algn="r" rtl="0" eaLnBrk="1" fontAlgn="base" hangingPunct="1">
              <a:spcBef>
                <a:spcPct val="0"/>
              </a:spcBef>
              <a:spcAft>
                <a:spcPct val="0"/>
              </a:spcAft>
              <a:defRPr sz="2600">
                <a:solidFill>
                  <a:srgbClr val="336699"/>
                </a:solidFill>
                <a:latin typeface="Tahoma" pitchFamily="34" charset="0"/>
              </a:defRPr>
            </a:lvl8pPr>
            <a:lvl9pPr marL="1828800" algn="r" rtl="0" eaLnBrk="1" fontAlgn="base" hangingPunct="1">
              <a:spcBef>
                <a:spcPct val="0"/>
              </a:spcBef>
              <a:spcAft>
                <a:spcPct val="0"/>
              </a:spcAft>
              <a:defRPr sz="2600">
                <a:solidFill>
                  <a:srgbClr val="336699"/>
                </a:solidFill>
                <a:latin typeface="Tahoma" pitchFamily="34" charset="0"/>
              </a:defRPr>
            </a:lvl9pPr>
          </a:lstStyle>
          <a:p>
            <a:pPr algn="ctr">
              <a:defRPr/>
            </a:pPr>
            <a:r>
              <a:rPr lang="ru-RU" sz="3600" b="1" dirty="0" smtClean="0"/>
              <a:t>Благодарю за внимание!</a:t>
            </a:r>
            <a:endParaRPr lang="ru-RU" sz="3600" b="1" dirty="0"/>
          </a:p>
        </p:txBody>
      </p:sp>
      <p:sp>
        <p:nvSpPr>
          <p:cNvPr id="3" name="Номер слайда 2"/>
          <p:cNvSpPr>
            <a:spLocks noGrp="1"/>
          </p:cNvSpPr>
          <p:nvPr>
            <p:ph type="sldNum" sz="quarter" idx="10"/>
          </p:nvPr>
        </p:nvSpPr>
        <p:spPr/>
        <p:txBody>
          <a:bodyPr/>
          <a:lstStyle>
            <a:lvl1pPr>
              <a:defRPr/>
            </a:lvl1pPr>
          </a:lstStyle>
          <a:p>
            <a:pPr>
              <a:defRPr/>
            </a:pPr>
            <a:fld id="{D2C43723-0C67-4968-9C7F-CC3371B57BEE}" type="slidenum">
              <a:rPr lang="ru-RU"/>
              <a:pPr>
                <a:defRPr/>
              </a:pPr>
              <a:t>‹#›</a:t>
            </a:fld>
            <a:endParaRPr lang="ru-RU" dirty="0"/>
          </a:p>
        </p:txBody>
      </p:sp>
    </p:spTree>
    <p:extLst>
      <p:ext uri="{BB962C8B-B14F-4D97-AF65-F5344CB8AC3E}">
        <p14:creationId xmlns:p14="http://schemas.microsoft.com/office/powerpoint/2010/main" val="3663580159"/>
      </p:ext>
    </p:extLst>
  </p:cSld>
  <p:clrMapOvr>
    <a:masterClrMapping/>
  </p:clrMapOvr>
  <p:transition>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fld id="{E7DC5573-7123-4330-8D7B-66131832F6B0}" type="slidenum">
              <a:rPr lang="ru-RU"/>
              <a:pPr>
                <a:defRPr/>
              </a:pPr>
              <a:t>‹#›</a:t>
            </a:fld>
            <a:endParaRPr lang="ru-RU" dirty="0"/>
          </a:p>
        </p:txBody>
      </p:sp>
    </p:spTree>
    <p:extLst>
      <p:ext uri="{BB962C8B-B14F-4D97-AF65-F5344CB8AC3E}">
        <p14:creationId xmlns:p14="http://schemas.microsoft.com/office/powerpoint/2010/main" val="3744619073"/>
      </p:ext>
    </p:extLst>
  </p:cSld>
  <p:clrMapOvr>
    <a:masterClrMapping/>
  </p:clrMapOvr>
  <p:transition>
    <p:strips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a:prstGeom prst="rect">
            <a:avLst/>
          </a:prstGeom>
        </p:spPr>
        <p:txBody>
          <a:bodyPr/>
          <a:lstStyle/>
          <a:p>
            <a:pPr lvl="0"/>
            <a:endParaRPr lang="ru-RU" noProof="0"/>
          </a:p>
        </p:txBody>
      </p:sp>
      <p:sp>
        <p:nvSpPr>
          <p:cNvPr id="4" name="Rectangle 6"/>
          <p:cNvSpPr>
            <a:spLocks noGrp="1" noChangeArrowheads="1"/>
          </p:cNvSpPr>
          <p:nvPr>
            <p:ph type="sldNum" sz="quarter" idx="10"/>
          </p:nvPr>
        </p:nvSpPr>
        <p:spPr>
          <a:ln/>
        </p:spPr>
        <p:txBody>
          <a:bodyPr/>
          <a:lstStyle>
            <a:lvl1pPr>
              <a:defRPr/>
            </a:lvl1pPr>
          </a:lstStyle>
          <a:p>
            <a:pPr>
              <a:defRPr/>
            </a:pPr>
            <a:fld id="{11CD885B-AA85-4DC8-A200-764CD1FE10B4}" type="slidenum">
              <a:rPr lang="ru-RU"/>
              <a:pPr>
                <a:defRPr/>
              </a:pPr>
              <a:t>‹#›</a:t>
            </a:fld>
            <a:endParaRPr lang="ru-RU" dirty="0"/>
          </a:p>
        </p:txBody>
      </p:sp>
    </p:spTree>
    <p:extLst>
      <p:ext uri="{BB962C8B-B14F-4D97-AF65-F5344CB8AC3E}">
        <p14:creationId xmlns:p14="http://schemas.microsoft.com/office/powerpoint/2010/main" val="1395476835"/>
      </p:ext>
    </p:extLst>
  </p:cSld>
  <p:clrMapOvr>
    <a:masterClrMapping/>
  </p:clrMapOvr>
  <p:transition>
    <p:strips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304800" y="457200"/>
            <a:ext cx="8686800" cy="5622925"/>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10"/>
          <p:cNvSpPr>
            <a:spLocks noGrp="1"/>
          </p:cNvSpPr>
          <p:nvPr>
            <p:ph type="dt" sz="half" idx="10"/>
          </p:nvPr>
        </p:nvSpPr>
        <p:spPr>
          <a:xfrm>
            <a:off x="6477000" y="76200"/>
            <a:ext cx="2514600" cy="288925"/>
          </a:xfrm>
          <a:prstGeom prst="rect">
            <a:avLst/>
          </a:prstGeom>
        </p:spPr>
        <p:txBody>
          <a:bodyPr/>
          <a:lstStyle>
            <a:lvl1pPr>
              <a:defRPr/>
            </a:lvl1pPr>
          </a:lstStyle>
          <a:p>
            <a:pPr>
              <a:defRPr/>
            </a:pPr>
            <a:fld id="{EF271CA4-233B-473D-8DE8-318EBDC071CA}" type="datetime1">
              <a:rPr lang="en-US"/>
              <a:pPr>
                <a:defRPr/>
              </a:pPr>
              <a:t>12/2/2016</a:t>
            </a:fld>
            <a:endParaRPr lang="en-US" sz="1400" dirty="0">
              <a:solidFill>
                <a:schemeClr val="tx2"/>
              </a:solidFill>
            </a:endParaRPr>
          </a:p>
        </p:txBody>
      </p:sp>
      <p:sp>
        <p:nvSpPr>
          <p:cNvPr id="4" name="Нижний колонтитул 27"/>
          <p:cNvSpPr>
            <a:spLocks noGrp="1"/>
          </p:cNvSpPr>
          <p:nvPr>
            <p:ph type="ftr" sz="quarter" idx="11"/>
          </p:nvPr>
        </p:nvSpPr>
        <p:spPr>
          <a:xfrm>
            <a:off x="3124200" y="76200"/>
            <a:ext cx="3352800" cy="288925"/>
          </a:xfrm>
          <a:prstGeom prst="rect">
            <a:avLst/>
          </a:prstGeom>
        </p:spPr>
        <p:txBody>
          <a:bodyPr/>
          <a:lstStyle>
            <a:lvl1pPr>
              <a:defRPr/>
            </a:lvl1pPr>
          </a:lstStyle>
          <a:p>
            <a:pPr>
              <a:defRPr/>
            </a:pPr>
            <a:endParaRPr lang="en-US"/>
          </a:p>
        </p:txBody>
      </p:sp>
      <p:sp>
        <p:nvSpPr>
          <p:cNvPr id="5" name="Rectangle 19"/>
          <p:cNvSpPr>
            <a:spLocks noGrp="1" noChangeArrowheads="1"/>
          </p:cNvSpPr>
          <p:nvPr>
            <p:ph type="sldNum" sz="quarter" idx="12"/>
          </p:nvPr>
        </p:nvSpPr>
        <p:spPr/>
        <p:txBody>
          <a:bodyPr/>
          <a:lstStyle>
            <a:lvl1pPr>
              <a:defRPr/>
            </a:lvl1pPr>
          </a:lstStyle>
          <a:p>
            <a:pPr>
              <a:defRPr/>
            </a:pPr>
            <a:fld id="{12DB3880-C3D2-433B-9F41-A05A314FB943}" type="slidenum">
              <a:rPr lang="ru-RU"/>
              <a:pPr>
                <a:defRPr/>
              </a:pPr>
              <a:t>‹#›</a:t>
            </a:fld>
            <a:endParaRPr lang="ru-RU"/>
          </a:p>
        </p:txBody>
      </p:sp>
    </p:spTree>
    <p:extLst>
      <p:ext uri="{BB962C8B-B14F-4D97-AF65-F5344CB8AC3E}">
        <p14:creationId xmlns:p14="http://schemas.microsoft.com/office/powerpoint/2010/main" val="2990921641"/>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a:xfrm>
            <a:off x="251520" y="1484784"/>
            <a:ext cx="8640960" cy="4968552"/>
          </a:xfrm>
          <a:prstGeom prst="rect">
            <a:avLst/>
          </a:prstGeo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6" name="Заголовок 1"/>
          <p:cNvSpPr>
            <a:spLocks noGrp="1"/>
          </p:cNvSpPr>
          <p:nvPr>
            <p:ph type="title"/>
          </p:nvPr>
        </p:nvSpPr>
        <p:spPr>
          <a:xfrm>
            <a:off x="1547664" y="188641"/>
            <a:ext cx="7344816" cy="936104"/>
          </a:xfrm>
          <a:prstGeom prst="rect">
            <a:avLst/>
          </a:prstGeom>
        </p:spPr>
        <p:txBody>
          <a:bodyPr anchor="ctr"/>
          <a:lstStyle>
            <a:lvl1pPr>
              <a:defRPr lang="ru-RU" sz="2000" b="1" kern="0" dirty="0"/>
            </a:lvl1pPr>
          </a:lstStyle>
          <a:p>
            <a:pPr lvl="0"/>
            <a:r>
              <a:rPr lang="ru-RU" dirty="0" smtClean="0"/>
              <a:t>Образец заголовка</a:t>
            </a:r>
            <a:endParaRPr lang="ru-RU" dirty="0"/>
          </a:p>
        </p:txBody>
      </p:sp>
      <p:sp>
        <p:nvSpPr>
          <p:cNvPr id="4" name="Rectangle 6"/>
          <p:cNvSpPr>
            <a:spLocks noGrp="1" noChangeArrowheads="1"/>
          </p:cNvSpPr>
          <p:nvPr>
            <p:ph type="sldNum" sz="quarter" idx="10"/>
          </p:nvPr>
        </p:nvSpPr>
        <p:spPr>
          <a:ln/>
        </p:spPr>
        <p:txBody>
          <a:bodyPr/>
          <a:lstStyle>
            <a:lvl1pPr>
              <a:defRPr/>
            </a:lvl1pPr>
          </a:lstStyle>
          <a:p>
            <a:pPr>
              <a:defRPr/>
            </a:pPr>
            <a:fld id="{91E75D70-E23F-491D-AEEB-982DE006CCB3}" type="slidenum">
              <a:rPr lang="ru-RU"/>
              <a:pPr>
                <a:defRPr/>
              </a:pPr>
              <a:t>‹#›</a:t>
            </a:fld>
            <a:endParaRPr lang="ru-RU" dirty="0"/>
          </a:p>
        </p:txBody>
      </p:sp>
    </p:spTree>
    <p:extLst>
      <p:ext uri="{BB962C8B-B14F-4D97-AF65-F5344CB8AC3E}">
        <p14:creationId xmlns:p14="http://schemas.microsoft.com/office/powerpoint/2010/main" val="2929534889"/>
      </p:ext>
    </p:extLst>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2348880"/>
            <a:ext cx="7772400" cy="1362075"/>
          </a:xfrm>
          <a:prstGeom prst="rect">
            <a:avLst/>
          </a:prstGeom>
        </p:spPr>
        <p:txBody>
          <a:bodyPr anchor="b"/>
          <a:lstStyle>
            <a:lvl1pPr algn="ctr">
              <a:defRPr sz="3600" b="1" cap="none"/>
            </a:lvl1pPr>
          </a:lstStyle>
          <a:p>
            <a:r>
              <a:rPr lang="ru-RU" dirty="0" smtClean="0"/>
              <a:t>Образец заголовка</a:t>
            </a:r>
            <a:endParaRPr lang="ru-RU" dirty="0"/>
          </a:p>
        </p:txBody>
      </p:sp>
      <p:sp>
        <p:nvSpPr>
          <p:cNvPr id="3" name="Текст 2"/>
          <p:cNvSpPr>
            <a:spLocks noGrp="1"/>
          </p:cNvSpPr>
          <p:nvPr>
            <p:ph type="body" idx="1"/>
          </p:nvPr>
        </p:nvSpPr>
        <p:spPr>
          <a:xfrm>
            <a:off x="722313" y="3717032"/>
            <a:ext cx="7772400" cy="1500187"/>
          </a:xfrm>
          <a:prstGeom prst="rect">
            <a:avLst/>
          </a:prstGeom>
        </p:spPr>
        <p:txBody>
          <a:bodyPr anchor="ctr"/>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dirty="0" smtClean="0"/>
              <a:t>Образец текста</a:t>
            </a:r>
          </a:p>
        </p:txBody>
      </p:sp>
      <p:sp>
        <p:nvSpPr>
          <p:cNvPr id="4" name="Rectangle 6"/>
          <p:cNvSpPr>
            <a:spLocks noGrp="1" noChangeArrowheads="1"/>
          </p:cNvSpPr>
          <p:nvPr>
            <p:ph type="sldNum" sz="quarter" idx="10"/>
          </p:nvPr>
        </p:nvSpPr>
        <p:spPr/>
        <p:txBody>
          <a:bodyPr/>
          <a:lstStyle>
            <a:lvl1pPr>
              <a:defRPr/>
            </a:lvl1pPr>
          </a:lstStyle>
          <a:p>
            <a:pPr>
              <a:defRPr/>
            </a:pPr>
            <a:fld id="{C49DF4AA-224A-46FE-A9B2-FEA15E76FB75}" type="slidenum">
              <a:rPr lang="ru-RU"/>
              <a:pPr>
                <a:defRPr/>
              </a:pPr>
              <a:t>‹#›</a:t>
            </a:fld>
            <a:endParaRPr lang="ru-RU" dirty="0"/>
          </a:p>
        </p:txBody>
      </p:sp>
    </p:spTree>
    <p:extLst>
      <p:ext uri="{BB962C8B-B14F-4D97-AF65-F5344CB8AC3E}">
        <p14:creationId xmlns:p14="http://schemas.microsoft.com/office/powerpoint/2010/main" val="3833616859"/>
      </p:ext>
    </p:extLst>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Заголовок 1"/>
          <p:cNvSpPr>
            <a:spLocks noGrp="1"/>
          </p:cNvSpPr>
          <p:nvPr>
            <p:ph type="title"/>
          </p:nvPr>
        </p:nvSpPr>
        <p:spPr>
          <a:xfrm>
            <a:off x="1547664" y="188641"/>
            <a:ext cx="7344816" cy="936104"/>
          </a:xfrm>
          <a:prstGeom prst="rect">
            <a:avLst/>
          </a:prstGeom>
        </p:spPr>
        <p:txBody>
          <a:bodyPr anchor="ctr"/>
          <a:lstStyle>
            <a:lvl1pPr>
              <a:defRPr lang="ru-RU" sz="2000" b="1" kern="0" dirty="0"/>
            </a:lvl1pPr>
          </a:lstStyle>
          <a:p>
            <a:pPr lvl="0"/>
            <a:r>
              <a:rPr lang="ru-RU" dirty="0" smtClean="0"/>
              <a:t>Образец заголовка</a:t>
            </a:r>
            <a:endParaRPr lang="ru-RU" dirty="0"/>
          </a:p>
        </p:txBody>
      </p:sp>
      <p:sp>
        <p:nvSpPr>
          <p:cNvPr id="5" name="Rectangle 6"/>
          <p:cNvSpPr>
            <a:spLocks noGrp="1" noChangeArrowheads="1"/>
          </p:cNvSpPr>
          <p:nvPr>
            <p:ph type="sldNum" sz="quarter" idx="10"/>
          </p:nvPr>
        </p:nvSpPr>
        <p:spPr>
          <a:ln/>
        </p:spPr>
        <p:txBody>
          <a:bodyPr/>
          <a:lstStyle>
            <a:lvl1pPr>
              <a:defRPr/>
            </a:lvl1pPr>
          </a:lstStyle>
          <a:p>
            <a:pPr>
              <a:defRPr/>
            </a:pPr>
            <a:fld id="{045D3078-7B5D-48DD-BCCF-4023AD187A63}" type="slidenum">
              <a:rPr lang="ru-RU"/>
              <a:pPr>
                <a:defRPr/>
              </a:pPr>
              <a:t>‹#›</a:t>
            </a:fld>
            <a:endParaRPr lang="ru-RU" dirty="0"/>
          </a:p>
        </p:txBody>
      </p:sp>
    </p:spTree>
    <p:extLst>
      <p:ext uri="{BB962C8B-B14F-4D97-AF65-F5344CB8AC3E}">
        <p14:creationId xmlns:p14="http://schemas.microsoft.com/office/powerpoint/2010/main" val="888705884"/>
      </p:ext>
    </p:extLst>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Заголовок 1"/>
          <p:cNvSpPr>
            <a:spLocks noGrp="1"/>
          </p:cNvSpPr>
          <p:nvPr>
            <p:ph type="title"/>
          </p:nvPr>
        </p:nvSpPr>
        <p:spPr>
          <a:xfrm>
            <a:off x="1547664" y="188641"/>
            <a:ext cx="7344816" cy="936104"/>
          </a:xfrm>
          <a:prstGeom prst="rect">
            <a:avLst/>
          </a:prstGeom>
        </p:spPr>
        <p:txBody>
          <a:bodyPr anchor="ctr"/>
          <a:lstStyle>
            <a:lvl1pPr>
              <a:defRPr lang="ru-RU" sz="2000" b="1" kern="0" dirty="0"/>
            </a:lvl1pPr>
          </a:lstStyle>
          <a:p>
            <a:pPr lvl="0"/>
            <a:r>
              <a:rPr lang="ru-RU" dirty="0" smtClean="0"/>
              <a:t>Образец заголовка</a:t>
            </a:r>
            <a:endParaRPr lang="ru-RU" dirty="0"/>
          </a:p>
        </p:txBody>
      </p:sp>
      <p:sp>
        <p:nvSpPr>
          <p:cNvPr id="7" name="Rectangle 6"/>
          <p:cNvSpPr>
            <a:spLocks noGrp="1" noChangeArrowheads="1"/>
          </p:cNvSpPr>
          <p:nvPr>
            <p:ph type="sldNum" sz="quarter" idx="10"/>
          </p:nvPr>
        </p:nvSpPr>
        <p:spPr>
          <a:ln/>
        </p:spPr>
        <p:txBody>
          <a:bodyPr/>
          <a:lstStyle>
            <a:lvl1pPr>
              <a:defRPr/>
            </a:lvl1pPr>
          </a:lstStyle>
          <a:p>
            <a:pPr>
              <a:defRPr/>
            </a:pPr>
            <a:fld id="{5EF8D0CA-304C-4F43-8517-D8F23745DA31}" type="slidenum">
              <a:rPr lang="ru-RU"/>
              <a:pPr>
                <a:defRPr/>
              </a:pPr>
              <a:t>‹#›</a:t>
            </a:fld>
            <a:endParaRPr lang="ru-RU" dirty="0"/>
          </a:p>
        </p:txBody>
      </p:sp>
    </p:spTree>
    <p:extLst>
      <p:ext uri="{BB962C8B-B14F-4D97-AF65-F5344CB8AC3E}">
        <p14:creationId xmlns:p14="http://schemas.microsoft.com/office/powerpoint/2010/main" val="3777561041"/>
      </p:ext>
    </p:extLst>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547664" y="188641"/>
            <a:ext cx="7344816" cy="936104"/>
          </a:xfrm>
          <a:prstGeom prst="rect">
            <a:avLst/>
          </a:prstGeom>
        </p:spPr>
        <p:txBody>
          <a:bodyPr anchor="ctr"/>
          <a:lstStyle>
            <a:lvl1pPr>
              <a:defRPr lang="ru-RU" sz="2000" b="1" kern="0" dirty="0"/>
            </a:lvl1pPr>
          </a:lstStyle>
          <a:p>
            <a:pPr lvl="0"/>
            <a:r>
              <a:rPr lang="ru-RU" dirty="0" smtClean="0"/>
              <a:t>Образец заголовка</a:t>
            </a:r>
            <a:endParaRPr lang="ru-RU" dirty="0"/>
          </a:p>
        </p:txBody>
      </p:sp>
      <p:sp>
        <p:nvSpPr>
          <p:cNvPr id="3" name="Rectangle 6"/>
          <p:cNvSpPr>
            <a:spLocks noGrp="1" noChangeArrowheads="1"/>
          </p:cNvSpPr>
          <p:nvPr>
            <p:ph type="sldNum" sz="quarter" idx="10"/>
          </p:nvPr>
        </p:nvSpPr>
        <p:spPr>
          <a:ln/>
        </p:spPr>
        <p:txBody>
          <a:bodyPr/>
          <a:lstStyle>
            <a:lvl1pPr>
              <a:defRPr/>
            </a:lvl1pPr>
          </a:lstStyle>
          <a:p>
            <a:pPr>
              <a:defRPr/>
            </a:pPr>
            <a:fld id="{253BF29E-9BE1-4658-852B-9D3A7AEECAFD}" type="slidenum">
              <a:rPr lang="ru-RU"/>
              <a:pPr>
                <a:defRPr/>
              </a:pPr>
              <a:t>‹#›</a:t>
            </a:fld>
            <a:endParaRPr lang="ru-RU" dirty="0"/>
          </a:p>
        </p:txBody>
      </p:sp>
    </p:spTree>
    <p:extLst>
      <p:ext uri="{BB962C8B-B14F-4D97-AF65-F5344CB8AC3E}">
        <p14:creationId xmlns:p14="http://schemas.microsoft.com/office/powerpoint/2010/main" val="3899516194"/>
      </p:ext>
    </p:extLst>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9B24CD2-701A-4A26-8B93-5AA5D796684D}" type="slidenum">
              <a:rPr lang="ru-RU"/>
              <a:pPr>
                <a:defRPr/>
              </a:pPr>
              <a:t>‹#›</a:t>
            </a:fld>
            <a:endParaRPr lang="ru-RU" dirty="0"/>
          </a:p>
        </p:txBody>
      </p:sp>
    </p:spTree>
    <p:extLst>
      <p:ext uri="{BB962C8B-B14F-4D97-AF65-F5344CB8AC3E}">
        <p14:creationId xmlns:p14="http://schemas.microsoft.com/office/powerpoint/2010/main" val="2055598214"/>
      </p:ext>
    </p:extLst>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3" name="Объект 2"/>
          <p:cNvSpPr>
            <a:spLocks noGrp="1"/>
          </p:cNvSpPr>
          <p:nvPr>
            <p:ph idx="1"/>
          </p:nvPr>
        </p:nvSpPr>
        <p:spPr>
          <a:xfrm>
            <a:off x="3575050" y="1412777"/>
            <a:ext cx="5111751" cy="47133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Заголовок 1"/>
          <p:cNvSpPr>
            <a:spLocks noGrp="1"/>
          </p:cNvSpPr>
          <p:nvPr>
            <p:ph type="title"/>
          </p:nvPr>
        </p:nvSpPr>
        <p:spPr>
          <a:xfrm>
            <a:off x="1547664" y="188641"/>
            <a:ext cx="7344816" cy="936104"/>
          </a:xfrm>
          <a:prstGeom prst="rect">
            <a:avLst/>
          </a:prstGeom>
        </p:spPr>
        <p:txBody>
          <a:bodyPr anchor="ctr"/>
          <a:lstStyle>
            <a:lvl1pPr>
              <a:defRPr lang="ru-RU" sz="2000" b="1" kern="0" dirty="0"/>
            </a:lvl1pPr>
          </a:lstStyle>
          <a:p>
            <a:pPr lvl="0"/>
            <a:r>
              <a:rPr lang="ru-RU" dirty="0" smtClean="0"/>
              <a:t>Образец заголовка</a:t>
            </a:r>
            <a:endParaRPr lang="ru-RU" dirty="0"/>
          </a:p>
        </p:txBody>
      </p:sp>
      <p:sp>
        <p:nvSpPr>
          <p:cNvPr id="5" name="Rectangle 6"/>
          <p:cNvSpPr>
            <a:spLocks noGrp="1" noChangeArrowheads="1"/>
          </p:cNvSpPr>
          <p:nvPr>
            <p:ph type="sldNum" sz="quarter" idx="10"/>
          </p:nvPr>
        </p:nvSpPr>
        <p:spPr>
          <a:ln/>
        </p:spPr>
        <p:txBody>
          <a:bodyPr/>
          <a:lstStyle>
            <a:lvl1pPr>
              <a:defRPr/>
            </a:lvl1pPr>
          </a:lstStyle>
          <a:p>
            <a:pPr>
              <a:defRPr/>
            </a:pPr>
            <a:fld id="{B7453D7F-DE1A-4D22-9250-CA84D0F3E818}" type="slidenum">
              <a:rPr lang="ru-RU"/>
              <a:pPr>
                <a:defRPr/>
              </a:pPr>
              <a:t>‹#›</a:t>
            </a:fld>
            <a:endParaRPr lang="ru-RU" dirty="0"/>
          </a:p>
        </p:txBody>
      </p:sp>
    </p:spTree>
    <p:extLst>
      <p:ext uri="{BB962C8B-B14F-4D97-AF65-F5344CB8AC3E}">
        <p14:creationId xmlns:p14="http://schemas.microsoft.com/office/powerpoint/2010/main" val="4162325049"/>
      </p:ext>
    </p:extLst>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251520" y="1484784"/>
            <a:ext cx="864096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251520" y="5589241"/>
            <a:ext cx="8640960" cy="72008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Заголовок 1"/>
          <p:cNvSpPr>
            <a:spLocks noGrp="1"/>
          </p:cNvSpPr>
          <p:nvPr>
            <p:ph type="title"/>
          </p:nvPr>
        </p:nvSpPr>
        <p:spPr>
          <a:xfrm>
            <a:off x="1547664" y="188641"/>
            <a:ext cx="7344816" cy="936104"/>
          </a:xfrm>
          <a:prstGeom prst="rect">
            <a:avLst/>
          </a:prstGeom>
        </p:spPr>
        <p:txBody>
          <a:bodyPr anchor="ctr"/>
          <a:lstStyle>
            <a:lvl1pPr>
              <a:defRPr lang="ru-RU" sz="2000" b="1" kern="0" dirty="0"/>
            </a:lvl1pPr>
          </a:lstStyle>
          <a:p>
            <a:pPr lvl="0"/>
            <a:r>
              <a:rPr lang="ru-RU" dirty="0" smtClean="0"/>
              <a:t>Образец заголовка</a:t>
            </a:r>
            <a:endParaRPr lang="ru-RU" dirty="0"/>
          </a:p>
        </p:txBody>
      </p:sp>
      <p:sp>
        <p:nvSpPr>
          <p:cNvPr id="5" name="Rectangle 6"/>
          <p:cNvSpPr>
            <a:spLocks noGrp="1" noChangeArrowheads="1"/>
          </p:cNvSpPr>
          <p:nvPr>
            <p:ph type="sldNum" sz="quarter" idx="10"/>
          </p:nvPr>
        </p:nvSpPr>
        <p:spPr>
          <a:ln/>
        </p:spPr>
        <p:txBody>
          <a:bodyPr/>
          <a:lstStyle>
            <a:lvl1pPr>
              <a:defRPr/>
            </a:lvl1pPr>
          </a:lstStyle>
          <a:p>
            <a:pPr>
              <a:defRPr/>
            </a:pPr>
            <a:fld id="{D0F90B8C-F9DC-4AA2-8F20-213A3BE93AA6}" type="slidenum">
              <a:rPr lang="ru-RU"/>
              <a:pPr>
                <a:defRPr/>
              </a:pPr>
              <a:t>‹#›</a:t>
            </a:fld>
            <a:endParaRPr lang="ru-RU" dirty="0"/>
          </a:p>
        </p:txBody>
      </p:sp>
    </p:spTree>
    <p:extLst>
      <p:ext uri="{BB962C8B-B14F-4D97-AF65-F5344CB8AC3E}">
        <p14:creationId xmlns:p14="http://schemas.microsoft.com/office/powerpoint/2010/main" val="1435319310"/>
      </p:ext>
    </p:extLst>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48"/>
          <p:cNvSpPr>
            <a:spLocks noChangeArrowheads="1"/>
          </p:cNvSpPr>
          <p:nvPr/>
        </p:nvSpPr>
        <p:spPr bwMode="auto">
          <a:xfrm>
            <a:off x="0" y="6497638"/>
            <a:ext cx="9144000" cy="360362"/>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ru-RU" altLang="ru-RU" smtClean="0"/>
          </a:p>
        </p:txBody>
      </p:sp>
      <p:sp>
        <p:nvSpPr>
          <p:cNvPr id="2" name="Rectangle 6"/>
          <p:cNvSpPr>
            <a:spLocks noGrp="1" noChangeArrowheads="1"/>
          </p:cNvSpPr>
          <p:nvPr>
            <p:ph type="sldNum" sz="quarter" idx="4"/>
          </p:nvPr>
        </p:nvSpPr>
        <p:spPr bwMode="auto">
          <a:xfrm>
            <a:off x="8675688" y="6497638"/>
            <a:ext cx="395287" cy="360362"/>
          </a:xfrm>
          <a:prstGeom prst="rect">
            <a:avLst/>
          </a:prstGeom>
          <a:noFill/>
          <a:ln>
            <a:noFill/>
          </a:ln>
          <a:effectLst/>
          <a:extLst/>
        </p:spPr>
        <p:txBody>
          <a:bodyPr vert="horz" wrap="square" lIns="0" tIns="0" rIns="0" bIns="0" numCol="1" anchor="ctr" anchorCtr="0" compatLnSpc="1">
            <a:prstTxWarp prst="textNoShape">
              <a:avLst/>
            </a:prstTxWarp>
          </a:bodyPr>
          <a:lstStyle>
            <a:lvl1pPr algn="r" fontAlgn="auto">
              <a:spcBef>
                <a:spcPts val="0"/>
              </a:spcBef>
              <a:spcAft>
                <a:spcPts val="0"/>
              </a:spcAft>
              <a:defRPr sz="1400" b="1">
                <a:solidFill>
                  <a:srgbClr val="FFFFCC"/>
                </a:solidFill>
                <a:effectLst/>
                <a:latin typeface="+mn-lt"/>
              </a:defRPr>
            </a:lvl1pPr>
          </a:lstStyle>
          <a:p>
            <a:pPr>
              <a:defRPr/>
            </a:pPr>
            <a:fld id="{697C3B6B-4E36-4BB1-8F2B-11866ED30EF2}" type="slidenum">
              <a:rPr lang="ru-RU"/>
              <a:pPr>
                <a:defRPr/>
              </a:pPr>
              <a:t>‹#›</a:t>
            </a:fld>
            <a:endParaRPr lang="ru-RU" dirty="0"/>
          </a:p>
        </p:txBody>
      </p:sp>
      <p:sp>
        <p:nvSpPr>
          <p:cNvPr id="1032" name="Прямоугольник 4"/>
          <p:cNvSpPr>
            <a:spLocks noChangeArrowheads="1"/>
          </p:cNvSpPr>
          <p:nvPr userDrawn="1"/>
        </p:nvSpPr>
        <p:spPr bwMode="auto">
          <a:xfrm>
            <a:off x="0" y="1196975"/>
            <a:ext cx="9144000" cy="71438"/>
          </a:xfrm>
          <a:prstGeom prst="rect">
            <a:avLst/>
          </a:prstGeom>
          <a:gradFill rotWithShape="1">
            <a:gsLst>
              <a:gs pos="0">
                <a:srgbClr val="FF3399"/>
              </a:gs>
              <a:gs pos="25000">
                <a:srgbClr val="FF6633"/>
              </a:gs>
              <a:gs pos="50000">
                <a:srgbClr val="FFFF00"/>
              </a:gs>
              <a:gs pos="75000">
                <a:srgbClr val="01A78F"/>
              </a:gs>
              <a:gs pos="100000">
                <a:srgbClr val="3366FF"/>
              </a:gs>
            </a:gsLst>
            <a:lin ang="0"/>
          </a:grad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ru-RU" altLang="ru-RU" smtClean="0">
              <a:latin typeface="Arial Black" pitchFamily="34" charset="0"/>
            </a:endParaRPr>
          </a:p>
        </p:txBody>
      </p:sp>
      <p:pic>
        <p:nvPicPr>
          <p:cNvPr id="1035" name="Picture 11" descr="F:\Наработки\Графические проекты\Герб Новгородской области\Герб Новгородской области.png"/>
          <p:cNvPicPr>
            <a:picLocks noChangeAspect="1" noChangeArrowheads="1"/>
          </p:cNvPicPr>
          <p:nvPr userDrawn="1"/>
        </p:nvPicPr>
        <p:blipFill>
          <a:blip r:embed="rId17" cstate="print">
            <a:extLst/>
          </a:blip>
          <a:srcRect/>
          <a:stretch>
            <a:fillRect/>
          </a:stretch>
        </p:blipFill>
        <p:spPr bwMode="auto">
          <a:xfrm>
            <a:off x="289029" y="180975"/>
            <a:ext cx="1042611" cy="1231802"/>
          </a:xfrm>
          <a:prstGeom prst="rect">
            <a:avLst/>
          </a:prstGeom>
          <a:noFill/>
          <a:effectLst>
            <a:glow rad="139700">
              <a:schemeClr val="bg1"/>
            </a:glow>
          </a:effectLst>
          <a:extLst/>
        </p:spPr>
      </p:pic>
    </p:spTree>
  </p:cSld>
  <p:clrMap bg1="lt1" tx1="dk1" bg2="lt2" tx2="dk2" accent1="accent1" accent2="accent2" accent3="accent3" accent4="accent4" accent5="accent5" accent6="accent6" hlink="hlink" folHlink="folHlink"/>
  <p:sldLayoutIdLst>
    <p:sldLayoutId id="2147484146" r:id="rId1"/>
    <p:sldLayoutId id="2147484124" r:id="rId2"/>
    <p:sldLayoutId id="2147484147"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48" r:id="rId12"/>
    <p:sldLayoutId id="2147484133" r:id="rId13"/>
    <p:sldLayoutId id="2147484134" r:id="rId14"/>
    <p:sldLayoutId id="2147484149" r:id="rId15"/>
  </p:sldLayoutIdLst>
  <p:transition>
    <p:strips dir="rd"/>
  </p:transition>
  <p:timing>
    <p:tnLst>
      <p:par>
        <p:cTn id="1" dur="indefinite" restart="never" nodeType="tmRoot"/>
      </p:par>
    </p:tnLst>
  </p:timing>
  <p:hf hdr="0" ftr="0" dt="0"/>
  <p:txStyles>
    <p:titleStyle>
      <a:lvl1pPr algn="r" rtl="0" eaLnBrk="0" fontAlgn="base" hangingPunct="0">
        <a:spcBef>
          <a:spcPct val="0"/>
        </a:spcBef>
        <a:spcAft>
          <a:spcPct val="0"/>
        </a:spcAft>
        <a:defRPr sz="2600">
          <a:solidFill>
            <a:srgbClr val="336699"/>
          </a:solidFill>
          <a:latin typeface="+mj-lt"/>
          <a:ea typeface="+mj-ea"/>
          <a:cs typeface="+mj-cs"/>
        </a:defRPr>
      </a:lvl1pPr>
      <a:lvl2pPr algn="r" rtl="0" eaLnBrk="0" fontAlgn="base" hangingPunct="0">
        <a:spcBef>
          <a:spcPct val="0"/>
        </a:spcBef>
        <a:spcAft>
          <a:spcPct val="0"/>
        </a:spcAft>
        <a:defRPr sz="2600">
          <a:solidFill>
            <a:srgbClr val="336699"/>
          </a:solidFill>
          <a:latin typeface="Tahoma" pitchFamily="34" charset="0"/>
        </a:defRPr>
      </a:lvl2pPr>
      <a:lvl3pPr algn="r" rtl="0" eaLnBrk="0" fontAlgn="base" hangingPunct="0">
        <a:spcBef>
          <a:spcPct val="0"/>
        </a:spcBef>
        <a:spcAft>
          <a:spcPct val="0"/>
        </a:spcAft>
        <a:defRPr sz="2600">
          <a:solidFill>
            <a:srgbClr val="336699"/>
          </a:solidFill>
          <a:latin typeface="Tahoma" pitchFamily="34" charset="0"/>
        </a:defRPr>
      </a:lvl3pPr>
      <a:lvl4pPr algn="r" rtl="0" eaLnBrk="0" fontAlgn="base" hangingPunct="0">
        <a:spcBef>
          <a:spcPct val="0"/>
        </a:spcBef>
        <a:spcAft>
          <a:spcPct val="0"/>
        </a:spcAft>
        <a:defRPr sz="2600">
          <a:solidFill>
            <a:srgbClr val="336699"/>
          </a:solidFill>
          <a:latin typeface="Tahoma" pitchFamily="34" charset="0"/>
        </a:defRPr>
      </a:lvl4pPr>
      <a:lvl5pPr algn="r" rtl="0" eaLnBrk="0" fontAlgn="base" hangingPunct="0">
        <a:spcBef>
          <a:spcPct val="0"/>
        </a:spcBef>
        <a:spcAft>
          <a:spcPct val="0"/>
        </a:spcAft>
        <a:defRPr sz="2600">
          <a:solidFill>
            <a:srgbClr val="336699"/>
          </a:solidFill>
          <a:latin typeface="Tahoma" pitchFamily="34" charset="0"/>
        </a:defRPr>
      </a:lvl5pPr>
      <a:lvl6pPr marL="457200" algn="r" rtl="0" eaLnBrk="1" fontAlgn="base" hangingPunct="1">
        <a:spcBef>
          <a:spcPct val="0"/>
        </a:spcBef>
        <a:spcAft>
          <a:spcPct val="0"/>
        </a:spcAft>
        <a:defRPr sz="2600">
          <a:solidFill>
            <a:srgbClr val="336699"/>
          </a:solidFill>
          <a:latin typeface="Tahoma" pitchFamily="34" charset="0"/>
        </a:defRPr>
      </a:lvl6pPr>
      <a:lvl7pPr marL="914400" algn="r" rtl="0" eaLnBrk="1" fontAlgn="base" hangingPunct="1">
        <a:spcBef>
          <a:spcPct val="0"/>
        </a:spcBef>
        <a:spcAft>
          <a:spcPct val="0"/>
        </a:spcAft>
        <a:defRPr sz="2600">
          <a:solidFill>
            <a:srgbClr val="336699"/>
          </a:solidFill>
          <a:latin typeface="Tahoma" pitchFamily="34" charset="0"/>
        </a:defRPr>
      </a:lvl7pPr>
      <a:lvl8pPr marL="1371600" algn="r" rtl="0" eaLnBrk="1" fontAlgn="base" hangingPunct="1">
        <a:spcBef>
          <a:spcPct val="0"/>
        </a:spcBef>
        <a:spcAft>
          <a:spcPct val="0"/>
        </a:spcAft>
        <a:defRPr sz="2600">
          <a:solidFill>
            <a:srgbClr val="336699"/>
          </a:solidFill>
          <a:latin typeface="Tahoma" pitchFamily="34" charset="0"/>
        </a:defRPr>
      </a:lvl8pPr>
      <a:lvl9pPr marL="1828800" algn="r" rtl="0" eaLnBrk="1" fontAlgn="base" hangingPunct="1">
        <a:spcBef>
          <a:spcPct val="0"/>
        </a:spcBef>
        <a:spcAft>
          <a:spcPct val="0"/>
        </a:spcAft>
        <a:defRPr sz="2600">
          <a:solidFill>
            <a:srgbClr val="336699"/>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emf"/><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consultantplus://offline/ref=99D683087B4986A4DD4F23DC5D366692535213391E2831F8A2B055B03260E9600A3F151EF26C2CBB006020v2i3H"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consultantplus://offline/ref=C91D7BADB6CEB617A90943A4AC9379705946D26618602D8CA34B9431801A5755923C1B9C8B5C54992Ah0O"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consultantplus://offline/ref=C91D7BADB6CEB617A90943A4AC9379705946D16614672D8CA34B9431801A5755923C1B9828hFO"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base.garant.ru/7114514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base.garant.ru/7124481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base.garant.ru/12125267/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consultantplus://offline/ref=81119611399E717A784B222D03FD8CE977913AFD357D203E8F3EE5BDD9527BBBD4459CDE23E89B62i0L0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consultantplus://offline/ref=81119611399E717A784B222D03FD8CE977913AFD357D203E8F3EE5BDD9527BBBD4459CDE23E89A66i0L0G" TargetMode="External"/><Relationship Id="rId4" Type="http://schemas.openxmlformats.org/officeDocument/2006/relationships/hyperlink" Target="consultantplus://offline/ref=81119611399E717A784B222D03FD8CE977913AFD357D203E8F3EE5BDD9527BBBD4459CDE23E89B61i0L0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85800" y="1628800"/>
            <a:ext cx="7772400" cy="3800464"/>
          </a:xfrm>
        </p:spPr>
        <p:txBody>
          <a:bodyPr vert="horz" wrap="square" lIns="91440" tIns="45720" rIns="91440" bIns="45720" numCol="1" anchorCtr="0" compatLnSpc="1">
            <a:prstTxWarp prst="textNoShape">
              <a:avLst/>
            </a:prstTxWarp>
          </a:bodyPr>
          <a:lstStyle/>
          <a:p>
            <a:r>
              <a:rPr lang="ru-RU" sz="3200" dirty="0" smtClean="0">
                <a:latin typeface="Times New Roman" pitchFamily="18" charset="0"/>
                <a:cs typeface="Times New Roman" pitchFamily="18" charset="0"/>
              </a:rPr>
              <a:t>Формирование готовности учителя к работе с ребенком с особыми образовательными потребностями</a:t>
            </a:r>
            <a:endParaRPr lang="ru-RU" sz="3200" dirty="0">
              <a:latin typeface="Times New Roman" pitchFamily="18" charset="0"/>
              <a:cs typeface="Times New Roman" pitchFamily="18" charset="0"/>
            </a:endParaRPr>
          </a:p>
        </p:txBody>
      </p:sp>
      <p:sp>
        <p:nvSpPr>
          <p:cNvPr id="4" name="Подзаголовок 3"/>
          <p:cNvSpPr>
            <a:spLocks noGrp="1"/>
          </p:cNvSpPr>
          <p:nvPr>
            <p:ph type="subTitle" idx="1"/>
          </p:nvPr>
        </p:nvSpPr>
        <p:spPr>
          <a:xfrm>
            <a:off x="3924300" y="4797425"/>
            <a:ext cx="4960938" cy="1511300"/>
          </a:xfrm>
        </p:spPr>
        <p:txBody>
          <a:bodyPr vert="horz" wrap="square" lIns="91440" tIns="45720" rIns="91440" bIns="45720" numCol="1" anchor="b" anchorCtr="0" compatLnSpc="1">
            <a:prstTxWarp prst="textNoShape">
              <a:avLst/>
            </a:prstTxWarp>
          </a:bodyPr>
          <a:lstStyle/>
          <a:p>
            <a:pPr marL="342900" indent="-342900">
              <a:lnSpc>
                <a:spcPct val="80000"/>
              </a:lnSpc>
              <a:defRPr/>
            </a:pPr>
            <a:r>
              <a:rPr lang="en-US" sz="2000" b="1" dirty="0" err="1" smtClean="0">
                <a:latin typeface="Times New Roman" pitchFamily="18" charset="0"/>
                <a:cs typeface="Times New Roman" pitchFamily="18" charset="0"/>
              </a:rPr>
              <a:t>Ширин</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Александр</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Глебович</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руководитель</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департамента</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образования</a:t>
            </a:r>
            <a:r>
              <a:rPr lang="en-US" sz="2000" b="1" dirty="0" smtClean="0">
                <a:latin typeface="Times New Roman" pitchFamily="18" charset="0"/>
                <a:cs typeface="Times New Roman" pitchFamily="18" charset="0"/>
              </a:rPr>
              <a:t> и </a:t>
            </a:r>
            <a:r>
              <a:rPr lang="en-US" sz="2000" b="1" dirty="0" err="1" smtClean="0">
                <a:latin typeface="Times New Roman" pitchFamily="18" charset="0"/>
                <a:cs typeface="Times New Roman" pitchFamily="18" charset="0"/>
              </a:rPr>
              <a:t>молодежной</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политики</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Новгородской</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области</a:t>
            </a:r>
            <a:endParaRPr lang="ru-RU" altLang="ru-RU" sz="2000" b="1" dirty="0">
              <a:solidFill>
                <a:srgbClr val="336699"/>
              </a:solidFill>
              <a:latin typeface="Times New Roman" pitchFamily="18" charset="0"/>
              <a:ea typeface="+mj-ea"/>
              <a:cs typeface="Times New Roman" pitchFamily="18" charset="0"/>
            </a:endParaRPr>
          </a:p>
        </p:txBody>
      </p:sp>
      <p:sp>
        <p:nvSpPr>
          <p:cNvPr id="2" name="Объект 1"/>
          <p:cNvSpPr>
            <a:spLocks noGrp="1"/>
          </p:cNvSpPr>
          <p:nvPr>
            <p:ph sz="quarter" idx="11"/>
          </p:nvPr>
        </p:nvSpPr>
        <p:spPr>
          <a:xfrm>
            <a:off x="1331640" y="188913"/>
            <a:ext cx="7561535" cy="936625"/>
          </a:xfrm>
        </p:spPr>
        <p:txBody>
          <a:bodyPr/>
          <a:lstStyle/>
          <a:p>
            <a:pPr algn="ctr">
              <a:defRPr/>
            </a:pPr>
            <a:r>
              <a:rPr smtClean="0">
                <a:latin typeface="Cambria" panose="02040503050406030204" pitchFamily="18" charset="0"/>
              </a:rPr>
              <a:t>Программа научно-практической конференции </a:t>
            </a:r>
            <a:endParaRPr dirty="0">
              <a:latin typeface="Cambria" panose="02040503050406030204" pitchFamily="18" charset="0"/>
            </a:endParaRPr>
          </a:p>
        </p:txBody>
      </p:sp>
      <p:sp>
        <p:nvSpPr>
          <p:cNvPr id="57376" name="Rectangle 32"/>
          <p:cNvSpPr>
            <a:spLocks noChangeArrowheads="1"/>
          </p:cNvSpPr>
          <p:nvPr/>
        </p:nvSpPr>
        <p:spPr bwMode="auto">
          <a:xfrm>
            <a:off x="4139952" y="4868863"/>
            <a:ext cx="4889748" cy="1440458"/>
          </a:xfrm>
          <a:prstGeom prst="rect">
            <a:avLst/>
          </a:prstGeom>
          <a:noFill/>
          <a:ln>
            <a:noFill/>
          </a:ln>
          <a:effectLst/>
          <a:extLst/>
        </p:spPr>
        <p:txBody>
          <a:bodyPr/>
          <a:lstStyle/>
          <a:p>
            <a:pPr marL="342900" indent="-342900" algn="r" fontAlgn="auto">
              <a:lnSpc>
                <a:spcPct val="80000"/>
              </a:lnSpc>
              <a:spcBef>
                <a:spcPct val="20000"/>
              </a:spcBef>
              <a:spcAft>
                <a:spcPts val="0"/>
              </a:spcAft>
              <a:defRPr/>
            </a:pPr>
            <a:endParaRPr lang="ru-RU" sz="1600" i="1" dirty="0">
              <a:solidFill>
                <a:srgbClr val="4D4D4D"/>
              </a:solidFill>
              <a:effectLst>
                <a:outerShdw blurRad="38100" dist="38100" dir="2700000" algn="tl">
                  <a:srgbClr val="C0C0C0"/>
                </a:outerShdw>
              </a:effectLst>
              <a:latin typeface="Arial" pitchFamily="34" charset="0"/>
            </a:endParaRPr>
          </a:p>
        </p:txBody>
      </p:sp>
    </p:spTree>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just"/>
            <a:r>
              <a:rPr lang="ru-RU" sz="1400" dirty="0" smtClean="0">
                <a:latin typeface="+mj-lt"/>
              </a:rPr>
              <a:t> </a:t>
            </a:r>
            <a:r>
              <a:rPr lang="ru-RU" sz="1500" dirty="0">
                <a:latin typeface="Times New Roman" pitchFamily="18" charset="0"/>
                <a:cs typeface="Times New Roman" pitchFamily="18" charset="0"/>
              </a:rPr>
              <a:t>показатель 1.1 "Доля субъектов Российской Федерации, имеющих сформированные и обновляемые карты доступности объектов и услуг, в общем количестве субъектов Российской </a:t>
            </a:r>
            <a:r>
              <a:rPr lang="ru-RU" sz="1500" dirty="0" smtClean="0">
                <a:latin typeface="Times New Roman" pitchFamily="18" charset="0"/>
                <a:cs typeface="Times New Roman" pitchFamily="18" charset="0"/>
              </a:rPr>
              <a:t>Федерации» ( 98% к 2020 году);</a:t>
            </a:r>
            <a:endParaRPr lang="ru-RU" sz="1500" dirty="0">
              <a:latin typeface="Times New Roman" pitchFamily="18" charset="0"/>
              <a:cs typeface="Times New Roman" pitchFamily="18" charset="0"/>
            </a:endParaRPr>
          </a:p>
          <a:p>
            <a:pPr algn="just"/>
            <a:r>
              <a:rPr lang="ru-RU" sz="1500" dirty="0" smtClean="0">
                <a:latin typeface="Times New Roman" pitchFamily="18" charset="0"/>
                <a:cs typeface="Times New Roman" pitchFamily="18" charset="0"/>
              </a:rPr>
              <a:t>показатель </a:t>
            </a:r>
            <a:r>
              <a:rPr lang="ru-RU" sz="1500" dirty="0">
                <a:latin typeface="Times New Roman" pitchFamily="18" charset="0"/>
                <a:cs typeface="Times New Roman" pitchFamily="18" charset="0"/>
              </a:rPr>
              <a:t>1.3 "Доля детей-инвалидов, которым созданы условия для получения качественного начального общего, основного общего, среднего общего образования, в общей численности детей-инвалидов школьного </a:t>
            </a:r>
            <a:r>
              <a:rPr lang="ru-RU" sz="1500" dirty="0" smtClean="0">
                <a:latin typeface="Times New Roman" pitchFamily="18" charset="0"/>
                <a:cs typeface="Times New Roman" pitchFamily="18" charset="0"/>
              </a:rPr>
              <a:t>возраста» (100% к 2020 году);</a:t>
            </a:r>
            <a:endParaRPr lang="ru-RU" sz="1500" dirty="0">
              <a:latin typeface="Times New Roman" pitchFamily="18" charset="0"/>
              <a:cs typeface="Times New Roman" pitchFamily="18" charset="0"/>
            </a:endParaRPr>
          </a:p>
          <a:p>
            <a:pPr algn="just"/>
            <a:r>
              <a:rPr lang="ru-RU" sz="1500" dirty="0">
                <a:latin typeface="Times New Roman" pitchFamily="18" charset="0"/>
                <a:cs typeface="Times New Roman" pitchFamily="18" charset="0"/>
              </a:rPr>
              <a:t>показатель 1.4 "Доля детей-инвалидов в возрасте от 5 до 18 лет, получающих дополнительное образование, в общей численности детей-инвалидов данного </a:t>
            </a:r>
            <a:r>
              <a:rPr lang="ru-RU" sz="1500" dirty="0" smtClean="0">
                <a:latin typeface="Times New Roman" pitchFamily="18" charset="0"/>
                <a:cs typeface="Times New Roman" pitchFamily="18" charset="0"/>
              </a:rPr>
              <a:t>возраста« (50% к 2020 году);</a:t>
            </a:r>
          </a:p>
          <a:p>
            <a:pPr algn="just"/>
            <a:r>
              <a:rPr lang="ru-RU" sz="1500" dirty="0">
                <a:latin typeface="Times New Roman" pitchFamily="18" charset="0"/>
                <a:cs typeface="Times New Roman" pitchFamily="18" charset="0"/>
              </a:rPr>
              <a:t>показатель 1.7 "Доля дошкольных образовательных организаций, в которых создана универсальная безбарьерная среда для инклюзивного образования детей-инвалидов, в общем количестве дошкольных образовательных </a:t>
            </a:r>
            <a:r>
              <a:rPr lang="ru-RU" sz="1500" dirty="0" smtClean="0">
                <a:latin typeface="Times New Roman" pitchFamily="18" charset="0"/>
                <a:cs typeface="Times New Roman" pitchFamily="18" charset="0"/>
              </a:rPr>
              <a:t>организаций« (20 % к 2020 году);</a:t>
            </a:r>
            <a:endParaRPr lang="ru-RU" sz="1500" dirty="0">
              <a:latin typeface="Times New Roman" pitchFamily="18" charset="0"/>
              <a:cs typeface="Times New Roman" pitchFamily="18" charset="0"/>
            </a:endParaRPr>
          </a:p>
          <a:p>
            <a:pPr algn="just"/>
            <a:r>
              <a:rPr lang="ru-RU" sz="1500" dirty="0">
                <a:latin typeface="Times New Roman" pitchFamily="18" charset="0"/>
                <a:cs typeface="Times New Roman" pitchFamily="18" charset="0"/>
              </a:rPr>
              <a:t>показатель 1.8 "Доля детей-инвалидов в возрасте от 1,5 до 7 лет, охваченных дошкольным образованием, в общей численности детей-инвалидов данного </a:t>
            </a:r>
            <a:r>
              <a:rPr lang="ru-RU" sz="1500" dirty="0" smtClean="0">
                <a:latin typeface="Times New Roman" pitchFamily="18" charset="0"/>
                <a:cs typeface="Times New Roman" pitchFamily="18" charset="0"/>
              </a:rPr>
              <a:t>возраста« (100</a:t>
            </a:r>
            <a:r>
              <a:rPr lang="ru-RU" sz="1500" dirty="0">
                <a:latin typeface="Times New Roman" pitchFamily="18" charset="0"/>
                <a:cs typeface="Times New Roman" pitchFamily="18" charset="0"/>
              </a:rPr>
              <a:t>% к 2020 году)</a:t>
            </a:r>
            <a:r>
              <a:rPr lang="ru-RU" sz="1500" dirty="0" smtClean="0">
                <a:latin typeface="Times New Roman" pitchFamily="18" charset="0"/>
                <a:cs typeface="Times New Roman" pitchFamily="18" charset="0"/>
              </a:rPr>
              <a:t>;</a:t>
            </a:r>
            <a:endParaRPr lang="ru-RU" sz="1500" dirty="0">
              <a:latin typeface="Times New Roman" pitchFamily="18" charset="0"/>
              <a:cs typeface="Times New Roman" pitchFamily="18" charset="0"/>
            </a:endParaRPr>
          </a:p>
          <a:p>
            <a:pPr algn="just"/>
            <a:r>
              <a:rPr lang="ru-RU" sz="1500" dirty="0">
                <a:latin typeface="Times New Roman" pitchFamily="18" charset="0"/>
                <a:cs typeface="Times New Roman" pitchFamily="18" charset="0"/>
              </a:rPr>
              <a:t>показатель 1.9 "Доля общеобразовательных организаций, в которых создана универсальная безбарьерная среда для инклюзивного образования детей-инвалидов, в общем количестве общеобразовательных </a:t>
            </a:r>
            <a:r>
              <a:rPr lang="ru-RU" sz="1500" dirty="0" smtClean="0">
                <a:latin typeface="Times New Roman" pitchFamily="18" charset="0"/>
                <a:cs typeface="Times New Roman" pitchFamily="18" charset="0"/>
              </a:rPr>
              <a:t>организаций«  (25 % к 2020 году);</a:t>
            </a:r>
            <a:endParaRPr lang="ru-RU" sz="1500" dirty="0">
              <a:latin typeface="Times New Roman" pitchFamily="18" charset="0"/>
              <a:cs typeface="Times New Roman" pitchFamily="18" charset="0"/>
            </a:endParaRPr>
          </a:p>
          <a:p>
            <a:pPr algn="just"/>
            <a:r>
              <a:rPr lang="ru-RU" sz="1500" dirty="0">
                <a:latin typeface="Times New Roman" pitchFamily="18" charset="0"/>
                <a:cs typeface="Times New Roman" pitchFamily="18" charset="0"/>
              </a:rPr>
              <a:t>показатель 1.20 "Удельный вес числа профессиональных образовательных организаций и образовательных организаций высшего образования, здания которых приспособлены для обучения лиц с ограниченными возможностями </a:t>
            </a:r>
            <a:r>
              <a:rPr lang="ru-RU" sz="1500" dirty="0" smtClean="0">
                <a:latin typeface="Times New Roman" pitchFamily="18" charset="0"/>
                <a:cs typeface="Times New Roman" pitchFamily="18" charset="0"/>
              </a:rPr>
              <a:t>здоровья« (25 </a:t>
            </a:r>
            <a:r>
              <a:rPr lang="ru-RU" sz="1500" dirty="0">
                <a:latin typeface="Times New Roman" pitchFamily="18" charset="0"/>
                <a:cs typeface="Times New Roman" pitchFamily="18" charset="0"/>
              </a:rPr>
              <a:t>% к 2020 году)</a:t>
            </a:r>
            <a:r>
              <a:rPr lang="ru-RU" sz="1500" dirty="0" smtClean="0">
                <a:latin typeface="Times New Roman" pitchFamily="18" charset="0"/>
                <a:cs typeface="Times New Roman" pitchFamily="18" charset="0"/>
              </a:rPr>
              <a:t>;</a:t>
            </a:r>
            <a:endParaRPr lang="ru-RU" sz="1500" dirty="0">
              <a:latin typeface="Times New Roman" pitchFamily="18" charset="0"/>
              <a:cs typeface="Times New Roman" pitchFamily="18" charset="0"/>
            </a:endParaRPr>
          </a:p>
          <a:p>
            <a:endParaRPr lang="ru-RU" sz="1400" dirty="0"/>
          </a:p>
          <a:p>
            <a:pPr marL="0" indent="0">
              <a:buNone/>
              <a:defRPr/>
            </a:pPr>
            <a:endParaRPr sz="1400" dirty="0">
              <a:latin typeface="+mj-lt"/>
            </a:endParaRPr>
          </a:p>
        </p:txBody>
      </p:sp>
      <p:sp>
        <p:nvSpPr>
          <p:cNvPr id="3" name="Заголовок 2"/>
          <p:cNvSpPr>
            <a:spLocks noGrp="1"/>
          </p:cNvSpPr>
          <p:nvPr>
            <p:ph type="title"/>
          </p:nvPr>
        </p:nvSpPr>
        <p:spPr/>
        <p:txBody>
          <a:bodyPr vert="horz" wrap="square" lIns="91440" tIns="45720" rIns="91440" bIns="45720" numCol="1" anchorCtr="0" compatLnSpc="1">
            <a:prstTxWarp prst="textNoShape">
              <a:avLst/>
            </a:prstTxWarp>
          </a:bodyPr>
          <a:lstStyle/>
          <a:p>
            <a:pPr algn="ctr"/>
            <a:r>
              <a:rPr lang="ru-RU" sz="1800" b="0" dirty="0" smtClean="0"/>
              <a:t/>
            </a:r>
            <a:br>
              <a:rPr lang="ru-RU" sz="1800" b="0" dirty="0" smtClean="0"/>
            </a:br>
            <a:r>
              <a:rPr lang="ru-RU" sz="1800" dirty="0" smtClean="0">
                <a:latin typeface="Times New Roman" pitchFamily="18" charset="0"/>
                <a:cs typeface="Times New Roman" pitchFamily="18" charset="0"/>
              </a:rPr>
              <a:t>Целевые показатели и индикаторы Подпрограммы 1 государственной программы Российской Федерации </a:t>
            </a:r>
            <a:r>
              <a:rPr lang="ru-RU" sz="1800" dirty="0">
                <a:latin typeface="Times New Roman" pitchFamily="18" charset="0"/>
                <a:cs typeface="Times New Roman" pitchFamily="18" charset="0"/>
              </a:rPr>
              <a:t>«Доступная среда» на 2011-2020 </a:t>
            </a:r>
            <a:r>
              <a:rPr lang="ru-RU" sz="1800" dirty="0" smtClean="0">
                <a:latin typeface="Times New Roman" pitchFamily="18" charset="0"/>
                <a:cs typeface="Times New Roman" pitchFamily="18" charset="0"/>
              </a:rPr>
              <a:t>годы в сфере образования</a:t>
            </a:r>
            <a:r>
              <a:rPr lang="ru-RU" sz="1800" i="1"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 </a:t>
            </a:r>
            <a:r>
              <a:rPr lang="ru-RU" sz="1800" dirty="0" smtClean="0">
                <a:latin typeface="Cambria" panose="02040503050406030204" pitchFamily="18" charset="0"/>
              </a:rPr>
              <a:t/>
            </a:r>
            <a:br>
              <a:rPr lang="ru-RU" sz="1800" dirty="0" smtClean="0">
                <a:latin typeface="Cambria" panose="02040503050406030204" pitchFamily="18" charset="0"/>
              </a:rPr>
            </a:br>
            <a:endParaRPr lang="ru-RU" altLang="ru-RU" sz="1800" dirty="0"/>
          </a:p>
        </p:txBody>
      </p:sp>
      <p:sp>
        <p:nvSpPr>
          <p:cNvPr id="57376" name="Rectangle 32"/>
          <p:cNvSpPr>
            <a:spLocks noChangeArrowheads="1"/>
          </p:cNvSpPr>
          <p:nvPr/>
        </p:nvSpPr>
        <p:spPr bwMode="auto">
          <a:xfrm>
            <a:off x="4139952" y="4868863"/>
            <a:ext cx="4889748" cy="1440458"/>
          </a:xfrm>
          <a:prstGeom prst="rect">
            <a:avLst/>
          </a:prstGeom>
          <a:noFill/>
          <a:ln>
            <a:noFill/>
          </a:ln>
          <a:effectLst/>
          <a:extLst/>
        </p:spPr>
        <p:txBody>
          <a:bodyPr/>
          <a:lstStyle/>
          <a:p>
            <a:pPr marL="342900" indent="-342900" algn="r" fontAlgn="auto">
              <a:lnSpc>
                <a:spcPct val="80000"/>
              </a:lnSpc>
              <a:spcBef>
                <a:spcPct val="20000"/>
              </a:spcBef>
              <a:spcAft>
                <a:spcPts val="0"/>
              </a:spcAft>
              <a:defRPr/>
            </a:pPr>
            <a:endParaRPr lang="ru-RU" sz="1600" i="1" dirty="0">
              <a:solidFill>
                <a:srgbClr val="4D4D4D"/>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1018092967"/>
      </p:ext>
    </p:extLst>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just"/>
            <a:r>
              <a:rPr lang="ru-RU" sz="1400" dirty="0" smtClean="0">
                <a:latin typeface="+mj-lt"/>
              </a:rPr>
              <a:t> </a:t>
            </a:r>
            <a:r>
              <a:rPr lang="ru-RU" sz="1600" dirty="0">
                <a:latin typeface="Times New Roman" pitchFamily="18" charset="0"/>
                <a:cs typeface="Times New Roman" pitchFamily="18" charset="0"/>
              </a:rPr>
              <a:t>Показатель 2.8 "Доля выпускников-инвалидов 9 и 11 классов, охваченных профориентационной работой, в общей численности </a:t>
            </a:r>
            <a:r>
              <a:rPr lang="ru-RU" sz="1600" dirty="0" smtClean="0">
                <a:latin typeface="Times New Roman" pitchFamily="18" charset="0"/>
                <a:cs typeface="Times New Roman" pitchFamily="18" charset="0"/>
              </a:rPr>
              <a:t>выпускников-инвалидов " (100 % к 2020 году)</a:t>
            </a:r>
          </a:p>
          <a:p>
            <a:pPr algn="just"/>
            <a:r>
              <a:rPr lang="ru-RU" sz="1600" dirty="0">
                <a:latin typeface="Times New Roman" pitchFamily="18" charset="0"/>
                <a:cs typeface="Times New Roman" pitchFamily="18" charset="0"/>
              </a:rPr>
              <a:t>Показатель 2.12 "Доля инвалидов, принятых на обучение по программам среднего профессионального образования (по отношению к предыдущему году</a:t>
            </a:r>
            <a:r>
              <a:rPr lang="ru-RU" sz="1600" dirty="0" smtClean="0">
                <a:latin typeface="Times New Roman" pitchFamily="18" charset="0"/>
                <a:cs typeface="Times New Roman" pitchFamily="18" charset="0"/>
              </a:rPr>
              <a:t>) " (107 % к 2020 году)</a:t>
            </a:r>
          </a:p>
          <a:p>
            <a:pPr algn="just"/>
            <a:r>
              <a:rPr lang="ru-RU" sz="1600" dirty="0">
                <a:latin typeface="Times New Roman" pitchFamily="18" charset="0"/>
                <a:cs typeface="Times New Roman" pitchFamily="18" charset="0"/>
              </a:rPr>
              <a:t>Показатель 2.13 "Доля студентов из числа инвалидов, обучавшихся по программам среднего профессионального образования, выбывших по причине академической </a:t>
            </a:r>
            <a:r>
              <a:rPr lang="ru-RU" sz="1600" dirty="0" smtClean="0">
                <a:latin typeface="Times New Roman" pitchFamily="18" charset="0"/>
                <a:cs typeface="Times New Roman" pitchFamily="18" charset="0"/>
              </a:rPr>
              <a:t>неуспеваемости " (7% к 2020 году)</a:t>
            </a:r>
            <a:endParaRPr lang="ru-RU" sz="1600" dirty="0">
              <a:latin typeface="Times New Roman" pitchFamily="18" charset="0"/>
              <a:cs typeface="Times New Roman" pitchFamily="18" charset="0"/>
            </a:endParaRPr>
          </a:p>
          <a:p>
            <a:endParaRPr lang="ru-RU" sz="1400" dirty="0"/>
          </a:p>
          <a:p>
            <a:endParaRPr lang="ru-RU" sz="1400" dirty="0"/>
          </a:p>
          <a:p>
            <a:endParaRPr lang="ru-RU" sz="1400" dirty="0"/>
          </a:p>
          <a:p>
            <a:pPr marL="0" indent="0">
              <a:buNone/>
              <a:defRPr/>
            </a:pPr>
            <a:endParaRPr sz="1400" dirty="0">
              <a:latin typeface="+mj-lt"/>
            </a:endParaRPr>
          </a:p>
        </p:txBody>
      </p:sp>
      <p:sp>
        <p:nvSpPr>
          <p:cNvPr id="3" name="Заголовок 2"/>
          <p:cNvSpPr>
            <a:spLocks noGrp="1"/>
          </p:cNvSpPr>
          <p:nvPr>
            <p:ph type="title"/>
          </p:nvPr>
        </p:nvSpPr>
        <p:spPr/>
        <p:txBody>
          <a:bodyPr vert="horz" wrap="square" lIns="91440" tIns="45720" rIns="91440" bIns="45720" numCol="1" anchorCtr="0" compatLnSpc="1">
            <a:prstTxWarp prst="textNoShape">
              <a:avLst/>
            </a:prstTxWarp>
          </a:bodyPr>
          <a:lstStyle/>
          <a:p>
            <a:pPr algn="ctr"/>
            <a:r>
              <a:rPr lang="ru-RU" sz="1800" b="0" dirty="0" smtClean="0"/>
              <a:t/>
            </a:r>
            <a:br>
              <a:rPr lang="ru-RU" sz="1800" b="0" dirty="0" smtClean="0"/>
            </a:br>
            <a:r>
              <a:rPr lang="ru-RU" sz="1800" dirty="0" smtClean="0">
                <a:latin typeface="Times New Roman" pitchFamily="18" charset="0"/>
                <a:cs typeface="Times New Roman" pitchFamily="18" charset="0"/>
              </a:rPr>
              <a:t>Целевые показатели и индикаторы Подпрограммы 2 государственной программы Российской Федерации </a:t>
            </a:r>
            <a:r>
              <a:rPr lang="ru-RU" sz="1800" dirty="0">
                <a:latin typeface="Times New Roman" pitchFamily="18" charset="0"/>
                <a:cs typeface="Times New Roman" pitchFamily="18" charset="0"/>
              </a:rPr>
              <a:t>«Доступная среда» на 2011-2020 </a:t>
            </a:r>
            <a:r>
              <a:rPr lang="ru-RU" sz="1800" dirty="0" smtClean="0">
                <a:latin typeface="Times New Roman" pitchFamily="18" charset="0"/>
                <a:cs typeface="Times New Roman" pitchFamily="18" charset="0"/>
              </a:rPr>
              <a:t>годы в сфере образования</a:t>
            </a:r>
            <a:r>
              <a:rPr lang="ru-RU" sz="1800" i="1"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 </a:t>
            </a:r>
            <a:r>
              <a:rPr lang="ru-RU" sz="1800" dirty="0" smtClean="0">
                <a:latin typeface="Cambria" panose="02040503050406030204" pitchFamily="18" charset="0"/>
              </a:rPr>
              <a:t/>
            </a:r>
            <a:br>
              <a:rPr lang="ru-RU" sz="1800" dirty="0" smtClean="0">
                <a:latin typeface="Cambria" panose="02040503050406030204" pitchFamily="18" charset="0"/>
              </a:rPr>
            </a:br>
            <a:endParaRPr lang="ru-RU" altLang="ru-RU" sz="1800" dirty="0"/>
          </a:p>
        </p:txBody>
      </p:sp>
      <p:sp>
        <p:nvSpPr>
          <p:cNvPr id="57376" name="Rectangle 32"/>
          <p:cNvSpPr>
            <a:spLocks noChangeArrowheads="1"/>
          </p:cNvSpPr>
          <p:nvPr/>
        </p:nvSpPr>
        <p:spPr bwMode="auto">
          <a:xfrm>
            <a:off x="4139952" y="4868863"/>
            <a:ext cx="4889748" cy="1440458"/>
          </a:xfrm>
          <a:prstGeom prst="rect">
            <a:avLst/>
          </a:prstGeom>
          <a:noFill/>
          <a:ln>
            <a:noFill/>
          </a:ln>
          <a:effectLst/>
          <a:extLst/>
        </p:spPr>
        <p:txBody>
          <a:bodyPr/>
          <a:lstStyle/>
          <a:p>
            <a:pPr marL="342900" indent="-342900" algn="r" fontAlgn="auto">
              <a:lnSpc>
                <a:spcPct val="80000"/>
              </a:lnSpc>
              <a:spcBef>
                <a:spcPct val="20000"/>
              </a:spcBef>
              <a:spcAft>
                <a:spcPts val="0"/>
              </a:spcAft>
              <a:defRPr/>
            </a:pPr>
            <a:endParaRPr lang="ru-RU" sz="1600" i="1" dirty="0">
              <a:solidFill>
                <a:srgbClr val="4D4D4D"/>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978518105"/>
      </p:ext>
    </p:extLst>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5"/>
          <p:cNvSpPr txBox="1">
            <a:spLocks noGrp="1"/>
          </p:cNvSpPr>
          <p:nvPr/>
        </p:nvSpPr>
        <p:spPr bwMode="auto">
          <a:xfrm>
            <a:off x="6553200" y="6245225"/>
            <a:ext cx="2133600" cy="476250"/>
          </a:xfrm>
          <a:prstGeom prst="rect">
            <a:avLst/>
          </a:prstGeom>
          <a:noFill/>
          <a:extLst/>
        </p:spPr>
        <p:txBody>
          <a:bodyPr/>
          <a:lstStyle/>
          <a:p>
            <a:pPr algn="r">
              <a:defRPr/>
            </a:pPr>
            <a:fld id="{D9F24823-C4C4-48FC-A1DE-EB1CEC779C64}" type="slidenum">
              <a:rPr lang="ru-RU" sz="1200" b="1">
                <a:solidFill>
                  <a:schemeClr val="bg2"/>
                </a:solidFill>
                <a:effectLst>
                  <a:outerShdw blurRad="38100" dist="38100" dir="2700000" algn="tl">
                    <a:srgbClr val="C0C0C0"/>
                  </a:outerShdw>
                </a:effectLst>
              </a:rPr>
              <a:pPr algn="r">
                <a:defRPr/>
              </a:pPr>
              <a:t>12</a:t>
            </a:fld>
            <a:endParaRPr lang="ru-RU" sz="1200" b="1">
              <a:solidFill>
                <a:schemeClr val="bg2"/>
              </a:solidFill>
              <a:effectLst>
                <a:outerShdw blurRad="38100" dist="38100" dir="2700000" algn="tl">
                  <a:srgbClr val="C0C0C0"/>
                </a:outerShdw>
              </a:effectLst>
            </a:endParaRPr>
          </a:p>
        </p:txBody>
      </p:sp>
      <p:sp>
        <p:nvSpPr>
          <p:cNvPr id="1028" name="Text Box 5"/>
          <p:cNvSpPr txBox="1">
            <a:spLocks noChangeArrowheads="1"/>
          </p:cNvSpPr>
          <p:nvPr/>
        </p:nvSpPr>
        <p:spPr bwMode="auto">
          <a:xfrm>
            <a:off x="1547813" y="115888"/>
            <a:ext cx="71278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ru-RU" altLang="ru-RU" sz="1400" b="1">
                <a:solidFill>
                  <a:srgbClr val="336699"/>
                </a:solidFill>
                <a:cs typeface="Times New Roman" pitchFamily="18" charset="0"/>
              </a:rPr>
              <a:t>Реализация мероприятий по формированию сети базовых образовательных учреждений, обеспечивающих совместное обучение детей-инвалидов и лиц, не имеющих нарушений развития в 2011 году</a:t>
            </a:r>
            <a:endParaRPr lang="ru-RU" altLang="ru-RU" sz="1400" b="1">
              <a:solidFill>
                <a:srgbClr val="336699"/>
              </a:solidFill>
            </a:endParaRPr>
          </a:p>
        </p:txBody>
      </p:sp>
      <p:pic>
        <p:nvPicPr>
          <p:cNvPr id="1029" name="Объект 5"/>
          <p:cNvPicPr>
            <a:picLocks noGrp="1" noChangeAspect="1"/>
          </p:cNvPicPr>
          <p:nvPr>
            <p:ph/>
          </p:nvPr>
        </p:nvPicPr>
        <p:blipFill>
          <a:blip r:embed="rId4">
            <a:extLst>
              <a:ext uri="{28A0092B-C50C-407E-A947-70E740481C1C}">
                <a14:useLocalDpi xmlns:a14="http://schemas.microsoft.com/office/drawing/2010/main" val="0"/>
              </a:ext>
            </a:extLst>
          </a:blip>
          <a:srcRect/>
          <a:stretch>
            <a:fillRect/>
          </a:stretch>
        </p:blipFill>
        <p:spPr bwMode="auto">
          <a:xfrm>
            <a:off x="539750" y="1557338"/>
            <a:ext cx="4640263" cy="3341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Содержимое 9"/>
          <p:cNvGraphicFramePr>
            <a:graphicFrameLocks noGrp="1"/>
          </p:cNvGraphicFramePr>
          <p:nvPr/>
        </p:nvGraphicFramePr>
        <p:xfrm>
          <a:off x="3563938" y="3789363"/>
          <a:ext cx="5399087" cy="2303462"/>
        </p:xfrm>
        <a:graphic>
          <a:graphicData uri="http://schemas.openxmlformats.org/presentationml/2006/ole">
            <mc:AlternateContent xmlns:mc="http://schemas.openxmlformats.org/markup-compatibility/2006">
              <mc:Choice xmlns:v="urn:schemas-microsoft-com:vml" Requires="v">
                <p:oleObj spid="_x0000_s1054" name="Worksheet" r:id="rId6" imgW="7753398" imgH="5448252" progId="Excel.Sheet.8">
                  <p:embed/>
                </p:oleObj>
              </mc:Choice>
              <mc:Fallback>
                <p:oleObj name="Worksheet" r:id="rId6" imgW="7753398" imgH="5448252" progId="Excel.Sheet.8">
                  <p:embed/>
                  <p:pic>
                    <p:nvPicPr>
                      <p:cNvPr id="0" name="Picture 25"/>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938" y="3789363"/>
                        <a:ext cx="5399087" cy="2303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44530018"/>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5"/>
          <p:cNvSpPr txBox="1">
            <a:spLocks noGrp="1"/>
          </p:cNvSpPr>
          <p:nvPr/>
        </p:nvSpPr>
        <p:spPr bwMode="auto">
          <a:xfrm>
            <a:off x="6553200" y="6245225"/>
            <a:ext cx="2133600" cy="476250"/>
          </a:xfrm>
          <a:prstGeom prst="rect">
            <a:avLst/>
          </a:prstGeom>
          <a:noFill/>
          <a:extLst/>
        </p:spPr>
        <p:txBody>
          <a:bodyPr/>
          <a:lstStyle/>
          <a:p>
            <a:pPr algn="r">
              <a:defRPr/>
            </a:pPr>
            <a:fld id="{D9F24823-C4C4-48FC-A1DE-EB1CEC779C64}" type="slidenum">
              <a:rPr lang="ru-RU" sz="1200" b="1">
                <a:solidFill>
                  <a:schemeClr val="bg2"/>
                </a:solidFill>
                <a:effectLst>
                  <a:outerShdw blurRad="38100" dist="38100" dir="2700000" algn="tl">
                    <a:srgbClr val="C0C0C0"/>
                  </a:outerShdw>
                </a:effectLst>
              </a:rPr>
              <a:pPr algn="r">
                <a:defRPr/>
              </a:pPr>
              <a:t>13</a:t>
            </a:fld>
            <a:endParaRPr lang="ru-RU" sz="1200" b="1">
              <a:solidFill>
                <a:schemeClr val="bg2"/>
              </a:solidFill>
              <a:effectLst>
                <a:outerShdw blurRad="38100" dist="38100" dir="2700000" algn="tl">
                  <a:srgbClr val="C0C0C0"/>
                </a:outerShdw>
              </a:effectLst>
            </a:endParaRPr>
          </a:p>
        </p:txBody>
      </p:sp>
      <p:sp>
        <p:nvSpPr>
          <p:cNvPr id="1028" name="Text Box 5"/>
          <p:cNvSpPr txBox="1">
            <a:spLocks noChangeArrowheads="1"/>
          </p:cNvSpPr>
          <p:nvPr/>
        </p:nvSpPr>
        <p:spPr bwMode="auto">
          <a:xfrm>
            <a:off x="1547813" y="115888"/>
            <a:ext cx="71278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ru-RU" altLang="ru-RU" sz="1400" b="1">
                <a:solidFill>
                  <a:srgbClr val="336699"/>
                </a:solidFill>
                <a:cs typeface="Times New Roman" pitchFamily="18" charset="0"/>
              </a:rPr>
              <a:t>Реализация мероприятий по формированию сети базовых образовательных учреждений, обеспечивающих совместное обучение детей-инвалидов и лиц, не имеющих нарушений развития в 2011 году</a:t>
            </a:r>
            <a:endParaRPr lang="ru-RU" altLang="ru-RU" sz="1400" b="1">
              <a:solidFill>
                <a:srgbClr val="336699"/>
              </a:solidFill>
            </a:endParaRPr>
          </a:p>
        </p:txBody>
      </p:sp>
      <p:sp>
        <p:nvSpPr>
          <p:cNvPr id="6" name="Содержимое 5"/>
          <p:cNvSpPr>
            <a:spLocks noGrp="1"/>
          </p:cNvSpPr>
          <p:nvPr>
            <p:ph/>
          </p:nvPr>
        </p:nvSpPr>
        <p:spPr>
          <a:xfrm>
            <a:off x="785786" y="1500174"/>
            <a:ext cx="8072494" cy="4572032"/>
          </a:xfrm>
        </p:spPr>
        <p:txBody>
          <a:bodyPr/>
          <a:lstStyle/>
          <a:p>
            <a:pPr algn="ctr">
              <a:buNone/>
              <a:defRPr/>
            </a:pPr>
            <a:r>
              <a:rPr lang="ru-RU" sz="1600" dirty="0" smtClean="0">
                <a:latin typeface="Times New Roman" pitchFamily="18" charset="0"/>
                <a:cs typeface="Times New Roman" pitchFamily="18" charset="0"/>
              </a:rPr>
              <a:t>Доля общеобразовательных организаций, в которых создана универсальная </a:t>
            </a:r>
            <a:r>
              <a:rPr lang="ru-RU" sz="1600" dirty="0" err="1" smtClean="0">
                <a:latin typeface="Times New Roman" pitchFamily="18" charset="0"/>
                <a:cs typeface="Times New Roman" pitchFamily="18" charset="0"/>
              </a:rPr>
              <a:t>безбарьерная</a:t>
            </a:r>
            <a:r>
              <a:rPr lang="ru-RU" sz="1600" dirty="0" smtClean="0">
                <a:latin typeface="Times New Roman" pitchFamily="18" charset="0"/>
                <a:cs typeface="Times New Roman" pitchFamily="18" charset="0"/>
              </a:rPr>
              <a:t> среда, позволяющая обеспечить совместное обучение инвалидов и лиц, не имеющих нарушений развития, в общем количестве общеобразовательных учреждений </a:t>
            </a:r>
          </a:p>
          <a:p>
            <a:pPr algn="ctr">
              <a:buNone/>
              <a:defRPr/>
            </a:pPr>
            <a:endParaRPr lang="ru-RU" sz="1600" dirty="0">
              <a:latin typeface="Times New Roman" pitchFamily="18" charset="0"/>
              <a:cs typeface="Times New Roman" pitchFamily="18" charset="0"/>
            </a:endParaRPr>
          </a:p>
        </p:txBody>
      </p:sp>
      <p:graphicFrame>
        <p:nvGraphicFramePr>
          <p:cNvPr id="7" name="Диаграмма 6"/>
          <p:cNvGraphicFramePr/>
          <p:nvPr>
            <p:extLst>
              <p:ext uri="{D42A27DB-BD31-4B8C-83A1-F6EECF244321}">
                <p14:modId xmlns:p14="http://schemas.microsoft.com/office/powerpoint/2010/main" val="1358859817"/>
              </p:ext>
            </p:extLst>
          </p:nvPr>
        </p:nvGraphicFramePr>
        <p:xfrm>
          <a:off x="500034" y="2357430"/>
          <a:ext cx="8143932" cy="37862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4530018"/>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just">
              <a:buNone/>
            </a:pPr>
            <a:r>
              <a:rPr lang="ru-RU" sz="1600" dirty="0">
                <a:latin typeface="Times New Roman" pitchFamily="18" charset="0"/>
                <a:cs typeface="Times New Roman" pitchFamily="18" charset="0"/>
              </a:rPr>
              <a:t>Реализация "дорожной карты" направлена на обеспечение поэтапного повышения уровня доступности для инвалидов объектов социальной, инженерной, транспортной инфраструктур и условий для беспрепятственного пользования услугами.</a:t>
            </a:r>
          </a:p>
          <a:p>
            <a:pPr>
              <a:buNone/>
            </a:pPr>
            <a:r>
              <a:rPr lang="ru-RU" sz="1600" dirty="0">
                <a:latin typeface="Times New Roman" pitchFamily="18" charset="0"/>
                <a:cs typeface="Times New Roman" pitchFamily="18" charset="0"/>
              </a:rPr>
              <a:t>Задачи "дорожной карты":</a:t>
            </a:r>
          </a:p>
          <a:p>
            <a:pPr algn="just">
              <a:buNone/>
            </a:pPr>
            <a:r>
              <a:rPr lang="ru-RU" sz="1600" dirty="0">
                <a:latin typeface="Times New Roman" pitchFamily="18" charset="0"/>
                <a:cs typeface="Times New Roman" pitchFamily="18" charset="0"/>
              </a:rPr>
              <a:t>1. Совершенствование нормативно-правовой и организационной основы формирования доступной среды жизнедеятельности инвалидов и других маломобильных групп населения в Новгородской области;</a:t>
            </a:r>
          </a:p>
          <a:p>
            <a:pPr algn="just">
              <a:buNone/>
            </a:pPr>
            <a:r>
              <a:rPr lang="ru-RU" sz="1600" dirty="0">
                <a:latin typeface="Times New Roman" pitchFamily="18" charset="0"/>
                <a:cs typeface="Times New Roman" pitchFamily="18" charset="0"/>
              </a:rPr>
              <a:t>2. Повышение значений показателей доступности предоставляемых инвалидам услуг с учетом имеющихся у них нарушений функций организма, а также по оказанию им помощи в преодолении барьеров, препятствующих пользованию объектами и услугами;</a:t>
            </a:r>
          </a:p>
          <a:p>
            <a:pPr algn="just">
              <a:buNone/>
            </a:pPr>
            <a:r>
              <a:rPr lang="ru-RU" sz="1600" dirty="0">
                <a:latin typeface="Times New Roman" pitchFamily="18" charset="0"/>
                <a:cs typeface="Times New Roman" pitchFamily="18" charset="0"/>
              </a:rPr>
              <a:t>3. Организация обучения (инструктирования) специалистов, работающих с инвалидами, по вопросам, связанным с обеспечением доступности для них объектов, услуг и оказанием помощи в их использовании или получении (доступу к ним</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endParaRPr lang="ru-RU" sz="1400" dirty="0"/>
          </a:p>
          <a:p>
            <a:endParaRPr lang="ru-RU" sz="1400" dirty="0"/>
          </a:p>
          <a:p>
            <a:pPr marL="0" indent="0">
              <a:buNone/>
              <a:defRPr/>
            </a:pPr>
            <a:endParaRPr sz="1400" dirty="0">
              <a:latin typeface="+mj-lt"/>
            </a:endParaRPr>
          </a:p>
        </p:txBody>
      </p:sp>
      <p:sp>
        <p:nvSpPr>
          <p:cNvPr id="3" name="Заголовок 2"/>
          <p:cNvSpPr>
            <a:spLocks noGrp="1"/>
          </p:cNvSpPr>
          <p:nvPr>
            <p:ph type="title"/>
          </p:nvPr>
        </p:nvSpPr>
        <p:spPr/>
        <p:txBody>
          <a:bodyPr vert="horz" wrap="square" lIns="91440" tIns="45720" rIns="91440" bIns="45720" numCol="1" anchorCtr="0" compatLnSpc="1">
            <a:prstTxWarp prst="textNoShape">
              <a:avLst/>
            </a:prstTxWarp>
          </a:bodyPr>
          <a:lstStyle/>
          <a:p>
            <a:pPr algn="ctr"/>
            <a:r>
              <a:rPr lang="ru-RU" sz="1800" b="0" dirty="0" smtClean="0"/>
              <a:t/>
            </a:r>
            <a:br>
              <a:rPr lang="ru-RU" sz="1800" b="0" dirty="0" smtClean="0"/>
            </a:br>
            <a:r>
              <a:rPr lang="ru-RU" sz="1800" b="0" dirty="0"/>
              <a:t> </a:t>
            </a:r>
            <a:r>
              <a:rPr lang="ru-RU" sz="1800" b="0" dirty="0" smtClean="0"/>
              <a:t/>
            </a:r>
            <a:br>
              <a:rPr lang="ru-RU" sz="1800" b="0" dirty="0" smtClean="0"/>
            </a:br>
            <a:r>
              <a:rPr lang="ru-RU" b="0" dirty="0" smtClean="0">
                <a:latin typeface="Times New Roman" pitchFamily="18" charset="0"/>
                <a:cs typeface="Times New Roman" pitchFamily="18" charset="0"/>
                <a:hlinkClick r:id="rId3"/>
              </a:rPr>
              <a:t>План </a:t>
            </a:r>
            <a:r>
              <a:rPr lang="ru-RU" b="0" dirty="0">
                <a:latin typeface="Times New Roman" pitchFamily="18" charset="0"/>
                <a:cs typeface="Times New Roman" pitchFamily="18" charset="0"/>
                <a:hlinkClick r:id="rId3"/>
              </a:rPr>
              <a:t>мероприятий ("</a:t>
            </a:r>
            <a:r>
              <a:rPr lang="ru-RU" b="0" dirty="0" smtClean="0">
                <a:latin typeface="Times New Roman" pitchFamily="18" charset="0"/>
                <a:cs typeface="Times New Roman" pitchFamily="18" charset="0"/>
                <a:hlinkClick r:id="rId3"/>
              </a:rPr>
              <a:t>дорожная карта") </a:t>
            </a:r>
            <a:r>
              <a:rPr lang="ru-RU" b="0" dirty="0">
                <a:latin typeface="Times New Roman" pitchFamily="18" charset="0"/>
                <a:cs typeface="Times New Roman" pitchFamily="18" charset="0"/>
                <a:hlinkClick r:id="rId3"/>
              </a:rPr>
              <a:t>по повышению значений показателей доступности для инвалидов объектов и услуг на 2015 - 2020 годы</a:t>
            </a:r>
            <a:r>
              <a:rPr lang="ru-RU" sz="1800" b="0" dirty="0"/>
              <a:t/>
            </a:r>
            <a:br>
              <a:rPr lang="ru-RU" sz="1800" b="0" dirty="0"/>
            </a:br>
            <a:r>
              <a:rPr lang="ru-RU" sz="1800" i="1" dirty="0" smtClean="0">
                <a:latin typeface="Cambria" panose="02040503050406030204" pitchFamily="18" charset="0"/>
              </a:rPr>
              <a:t> </a:t>
            </a:r>
            <a:r>
              <a:rPr lang="ru-RU" sz="1800" dirty="0" smtClean="0">
                <a:latin typeface="Cambria" panose="02040503050406030204" pitchFamily="18" charset="0"/>
              </a:rPr>
              <a:t> </a:t>
            </a:r>
            <a:br>
              <a:rPr lang="ru-RU" sz="1800" dirty="0" smtClean="0">
                <a:latin typeface="Cambria" panose="02040503050406030204" pitchFamily="18" charset="0"/>
              </a:rPr>
            </a:br>
            <a:endParaRPr lang="ru-RU" altLang="ru-RU" sz="1800" dirty="0"/>
          </a:p>
        </p:txBody>
      </p:sp>
      <p:sp>
        <p:nvSpPr>
          <p:cNvPr id="57376" name="Rectangle 32"/>
          <p:cNvSpPr>
            <a:spLocks noChangeArrowheads="1"/>
          </p:cNvSpPr>
          <p:nvPr/>
        </p:nvSpPr>
        <p:spPr bwMode="auto">
          <a:xfrm>
            <a:off x="4139952" y="4868863"/>
            <a:ext cx="4889748" cy="1440458"/>
          </a:xfrm>
          <a:prstGeom prst="rect">
            <a:avLst/>
          </a:prstGeom>
          <a:noFill/>
          <a:ln>
            <a:noFill/>
          </a:ln>
          <a:effectLst/>
          <a:extLst/>
        </p:spPr>
        <p:txBody>
          <a:bodyPr/>
          <a:lstStyle/>
          <a:p>
            <a:pPr marL="342900" indent="-342900" algn="r" fontAlgn="auto">
              <a:lnSpc>
                <a:spcPct val="80000"/>
              </a:lnSpc>
              <a:spcBef>
                <a:spcPct val="20000"/>
              </a:spcBef>
              <a:spcAft>
                <a:spcPts val="0"/>
              </a:spcAft>
              <a:defRPr/>
            </a:pPr>
            <a:endParaRPr lang="ru-RU" sz="1600" i="1" dirty="0">
              <a:solidFill>
                <a:srgbClr val="4D4D4D"/>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219829248"/>
      </p:ext>
    </p:extLst>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sz="1400" dirty="0"/>
          </a:p>
          <a:p>
            <a:endParaRPr lang="ru-RU" sz="1400" dirty="0"/>
          </a:p>
          <a:p>
            <a:pPr marL="0" indent="0">
              <a:buNone/>
              <a:defRPr/>
            </a:pPr>
            <a:endParaRPr sz="1400" dirty="0">
              <a:latin typeface="+mj-lt"/>
            </a:endParaRPr>
          </a:p>
        </p:txBody>
      </p:sp>
      <p:sp>
        <p:nvSpPr>
          <p:cNvPr id="3" name="Заголовок 2"/>
          <p:cNvSpPr>
            <a:spLocks noGrp="1"/>
          </p:cNvSpPr>
          <p:nvPr>
            <p:ph type="title"/>
          </p:nvPr>
        </p:nvSpPr>
        <p:spPr/>
        <p:txBody>
          <a:bodyPr vert="horz" wrap="square" lIns="91440" tIns="45720" rIns="91440" bIns="45720" numCol="1" anchorCtr="0" compatLnSpc="1">
            <a:prstTxWarp prst="textNoShape">
              <a:avLst/>
            </a:prstTxWarp>
          </a:bodyPr>
          <a:lstStyle/>
          <a:p>
            <a:pPr algn="ctr"/>
            <a:r>
              <a:rPr lang="ru-RU" sz="1800" b="0" dirty="0" smtClean="0"/>
              <a:t/>
            </a:r>
            <a:br>
              <a:rPr lang="ru-RU" sz="1800" b="0" dirty="0" smtClean="0"/>
            </a:br>
            <a:r>
              <a:rPr lang="ru-RU" sz="1800" b="0" dirty="0" smtClean="0"/>
              <a:t/>
            </a:r>
            <a:br>
              <a:rPr lang="ru-RU" sz="1800" b="0" dirty="0" smtClean="0"/>
            </a:br>
            <a:r>
              <a:rPr lang="ru-RU" sz="1800" b="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ПОКАЗАТЕЛИ ДОСТУПНОСТИ ДЛЯ ИНВАЛИДОВ ОБЪЕКТОВ И </a:t>
            </a:r>
            <a:r>
              <a:rPr lang="ru-RU" dirty="0">
                <a:latin typeface="Times New Roman" pitchFamily="18" charset="0"/>
                <a:cs typeface="Times New Roman" pitchFamily="18" charset="0"/>
              </a:rPr>
              <a:t>УСЛУГ</a:t>
            </a:r>
            <a:r>
              <a:rPr lang="ru-RU" sz="1800" dirty="0"/>
              <a:t> </a:t>
            </a:r>
            <a:r>
              <a:rPr lang="ru-RU" sz="1800" b="0" dirty="0"/>
              <a:t/>
            </a:r>
            <a:br>
              <a:rPr lang="ru-RU" sz="1800" b="0" dirty="0"/>
            </a:br>
            <a:r>
              <a:rPr lang="ru-RU" sz="1800" i="1" dirty="0" smtClean="0">
                <a:latin typeface="Cambria" panose="02040503050406030204" pitchFamily="18" charset="0"/>
              </a:rPr>
              <a:t> </a:t>
            </a:r>
            <a:r>
              <a:rPr lang="ru-RU" sz="1800" dirty="0" smtClean="0">
                <a:latin typeface="Cambria" panose="02040503050406030204" pitchFamily="18" charset="0"/>
              </a:rPr>
              <a:t> </a:t>
            </a:r>
            <a:br>
              <a:rPr lang="ru-RU" sz="1800" dirty="0" smtClean="0">
                <a:latin typeface="Cambria" panose="02040503050406030204" pitchFamily="18" charset="0"/>
              </a:rPr>
            </a:br>
            <a:endParaRPr lang="ru-RU" altLang="ru-RU" sz="1800" dirty="0"/>
          </a:p>
        </p:txBody>
      </p:sp>
      <p:sp>
        <p:nvSpPr>
          <p:cNvPr id="57376" name="Rectangle 32"/>
          <p:cNvSpPr>
            <a:spLocks noChangeArrowheads="1"/>
          </p:cNvSpPr>
          <p:nvPr/>
        </p:nvSpPr>
        <p:spPr bwMode="auto">
          <a:xfrm>
            <a:off x="4139952" y="4868863"/>
            <a:ext cx="4889748" cy="1440458"/>
          </a:xfrm>
          <a:prstGeom prst="rect">
            <a:avLst/>
          </a:prstGeom>
          <a:noFill/>
          <a:ln>
            <a:noFill/>
          </a:ln>
          <a:effectLst/>
          <a:extLst/>
        </p:spPr>
        <p:txBody>
          <a:bodyPr/>
          <a:lstStyle/>
          <a:p>
            <a:pPr marL="342900" indent="-342900" algn="r" fontAlgn="auto">
              <a:lnSpc>
                <a:spcPct val="80000"/>
              </a:lnSpc>
              <a:spcBef>
                <a:spcPct val="20000"/>
              </a:spcBef>
              <a:spcAft>
                <a:spcPts val="0"/>
              </a:spcAft>
              <a:defRPr/>
            </a:pPr>
            <a:endParaRPr lang="ru-RU" sz="1600" i="1" dirty="0">
              <a:solidFill>
                <a:srgbClr val="4D4D4D"/>
              </a:solidFill>
              <a:effectLst>
                <a:outerShdw blurRad="38100" dist="38100" dir="2700000" algn="tl">
                  <a:srgbClr val="C0C0C0"/>
                </a:outerShdw>
              </a:effectLst>
              <a:latin typeface="Arial" pitchFamily="34" charset="0"/>
            </a:endParaRPr>
          </a:p>
        </p:txBody>
      </p:sp>
      <p:sp>
        <p:nvSpPr>
          <p:cNvPr id="5" name="Прямоугольник 4"/>
          <p:cNvSpPr/>
          <p:nvPr/>
        </p:nvSpPr>
        <p:spPr>
          <a:xfrm>
            <a:off x="285720" y="1428736"/>
            <a:ext cx="8643998" cy="4770537"/>
          </a:xfrm>
          <a:prstGeom prst="rect">
            <a:avLst/>
          </a:prstGeom>
        </p:spPr>
        <p:txBody>
          <a:bodyPr wrap="square">
            <a:spAutoFit/>
          </a:bodyPr>
          <a:lstStyle/>
          <a:p>
            <a:pPr algn="just"/>
            <a:r>
              <a:rPr lang="ru-RU" sz="1600" dirty="0" smtClean="0">
                <a:latin typeface="Times New Roman" pitchFamily="18" charset="0"/>
                <a:cs typeface="Times New Roman" pitchFamily="18" charset="0"/>
              </a:rPr>
              <a:t>3. Удельный вес инфраструктурных объектов (в сферах здравоохранения, образования, социальной защиты населения, физической культуры и спорта, культуры, информации и связи, жилищно-коммунального хозяйства и строительства, торговли), на которых для инвалидов по зрению обеспечиваются:</a:t>
            </a:r>
          </a:p>
          <a:p>
            <a:pPr algn="just"/>
            <a:r>
              <a:rPr lang="ru-RU" sz="1600" dirty="0" smtClean="0">
                <a:latin typeface="Times New Roman" pitchFamily="18" charset="0"/>
                <a:cs typeface="Times New Roman" pitchFamily="18" charset="0"/>
              </a:rPr>
              <a:t>3.1. Дублирование необходимой для ознакомления зрительной информации, а также надписей, знаков и иной текстовой и графической информации знаками, выполненными рельефно-точечным шрифтом Брайля;</a:t>
            </a:r>
          </a:p>
          <a:p>
            <a:pPr algn="just"/>
            <a:r>
              <a:rPr lang="ru-RU" sz="1600" dirty="0" smtClean="0">
                <a:latin typeface="Times New Roman" pitchFamily="18" charset="0"/>
                <a:cs typeface="Times New Roman" pitchFamily="18" charset="0"/>
              </a:rPr>
              <a:t>3.2. Размещение оборудования и носителей информации, необходимых для обеспечения беспрепятственного доступа инвалидов по зрению к объектам;</a:t>
            </a:r>
          </a:p>
          <a:p>
            <a:pPr algn="just"/>
            <a:r>
              <a:rPr lang="ru-RU" sz="1600" dirty="0" smtClean="0">
                <a:latin typeface="Times New Roman" pitchFamily="18" charset="0"/>
                <a:cs typeface="Times New Roman" pitchFamily="18" charset="0"/>
              </a:rPr>
              <a:t>3.3. Допуск собаки-поводыря</a:t>
            </a:r>
          </a:p>
          <a:p>
            <a:pPr algn="just"/>
            <a:r>
              <a:rPr lang="ru-RU" sz="1600" dirty="0" smtClean="0">
                <a:latin typeface="Times New Roman" pitchFamily="18" charset="0"/>
                <a:cs typeface="Times New Roman" pitchFamily="18" charset="0"/>
              </a:rPr>
              <a:t>4. Удельный вес инфраструктурных объектов (в сферах здравоохранения, образования, социальной защиты населения, физической культуры и спорта, культуры, информации и связи, жилищно-коммунального хозяйства и строительства, торговли), на которых для инвалидов по слуху обеспечивается допуск </a:t>
            </a:r>
            <a:r>
              <a:rPr lang="ru-RU" sz="1600" dirty="0" err="1" smtClean="0">
                <a:latin typeface="Times New Roman" pitchFamily="18" charset="0"/>
                <a:cs typeface="Times New Roman" pitchFamily="18" charset="0"/>
              </a:rPr>
              <a:t>сурдопереводчика</a:t>
            </a:r>
            <a:r>
              <a:rPr lang="ru-RU" sz="1600" dirty="0" smtClean="0">
                <a:latin typeface="Times New Roman" pitchFamily="18" charset="0"/>
                <a:cs typeface="Times New Roman" pitchFamily="18" charset="0"/>
              </a:rPr>
              <a:t> и </a:t>
            </a:r>
            <a:r>
              <a:rPr lang="ru-RU" sz="1600" dirty="0" err="1" smtClean="0">
                <a:latin typeface="Times New Roman" pitchFamily="18" charset="0"/>
                <a:cs typeface="Times New Roman" pitchFamily="18" charset="0"/>
              </a:rPr>
              <a:t>тифлосурдопереводчикаУдельный</a:t>
            </a:r>
            <a:r>
              <a:rPr lang="ru-RU" sz="1600" dirty="0" smtClean="0">
                <a:latin typeface="Times New Roman" pitchFamily="18" charset="0"/>
                <a:cs typeface="Times New Roman" pitchFamily="18" charset="0"/>
              </a:rPr>
              <a:t> вес инфраструктурных объектов (в сферах здравоохранения, образования, социальной защиты населения, физической культуры и спорта, культуры, информации и связи, жилищно-коммунального хозяйства и строительства, торговли), на которых для инвалидов по слуху обеспечивается допуск </a:t>
            </a:r>
            <a:r>
              <a:rPr lang="ru-RU" sz="1600" dirty="0" err="1" smtClean="0">
                <a:latin typeface="Times New Roman" pitchFamily="18" charset="0"/>
                <a:cs typeface="Times New Roman" pitchFamily="18" charset="0"/>
              </a:rPr>
              <a:t>сурдопереводчика</a:t>
            </a:r>
            <a:r>
              <a:rPr lang="ru-RU" sz="1600" dirty="0" smtClean="0">
                <a:latin typeface="Times New Roman" pitchFamily="18" charset="0"/>
                <a:cs typeface="Times New Roman" pitchFamily="18" charset="0"/>
              </a:rPr>
              <a:t> и </a:t>
            </a:r>
            <a:r>
              <a:rPr lang="ru-RU" sz="1600" dirty="0" err="1" smtClean="0">
                <a:latin typeface="Times New Roman" pitchFamily="18" charset="0"/>
                <a:cs typeface="Times New Roman" pitchFamily="18" charset="0"/>
              </a:rPr>
              <a:t>тифлосурдопереводчика</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982521466"/>
      </p:ext>
    </p:extLst>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sz="1400" dirty="0"/>
          </a:p>
          <a:p>
            <a:endParaRPr lang="ru-RU" sz="1400" dirty="0"/>
          </a:p>
          <a:p>
            <a:pPr marL="0" indent="0">
              <a:buNone/>
              <a:defRPr/>
            </a:pPr>
            <a:endParaRPr sz="1400" dirty="0">
              <a:latin typeface="+mj-lt"/>
            </a:endParaRPr>
          </a:p>
        </p:txBody>
      </p:sp>
      <p:sp>
        <p:nvSpPr>
          <p:cNvPr id="3" name="Заголовок 2"/>
          <p:cNvSpPr>
            <a:spLocks noGrp="1"/>
          </p:cNvSpPr>
          <p:nvPr>
            <p:ph type="title"/>
          </p:nvPr>
        </p:nvSpPr>
        <p:spPr/>
        <p:txBody>
          <a:bodyPr vert="horz" wrap="square" lIns="91440" tIns="45720" rIns="91440" bIns="45720" numCol="1" anchorCtr="0" compatLnSpc="1">
            <a:prstTxWarp prst="textNoShape">
              <a:avLst/>
            </a:prstTxWarp>
          </a:bodyPr>
          <a:lstStyle/>
          <a:p>
            <a:pPr algn="ctr"/>
            <a:r>
              <a:rPr lang="ru-RU" sz="1800" b="0" dirty="0" smtClean="0"/>
              <a:t/>
            </a:r>
            <a:br>
              <a:rPr lang="ru-RU" sz="1800" b="0" dirty="0" smtClean="0"/>
            </a:br>
            <a:r>
              <a:rPr lang="ru-RU" sz="1800" b="0" dirty="0" smtClean="0"/>
              <a:t/>
            </a:r>
            <a:br>
              <a:rPr lang="ru-RU" sz="1800" b="0" dirty="0" smtClean="0"/>
            </a:br>
            <a:r>
              <a:rPr lang="ru-RU" sz="1800" b="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ПОКАЗАТЕЛИ ДОСТУПНОСТИ ДЛЯ ИНВАЛИДОВ ОБЪЕКТОВ И </a:t>
            </a:r>
            <a:r>
              <a:rPr lang="ru-RU" dirty="0">
                <a:latin typeface="Times New Roman" pitchFamily="18" charset="0"/>
                <a:cs typeface="Times New Roman" pitchFamily="18" charset="0"/>
              </a:rPr>
              <a:t>УСЛУГ</a:t>
            </a:r>
            <a:r>
              <a:rPr lang="ru-RU" sz="1800" dirty="0"/>
              <a:t> </a:t>
            </a:r>
            <a:r>
              <a:rPr lang="ru-RU" sz="1800" b="0" dirty="0"/>
              <a:t/>
            </a:r>
            <a:br>
              <a:rPr lang="ru-RU" sz="1800" b="0" dirty="0"/>
            </a:br>
            <a:r>
              <a:rPr lang="ru-RU" sz="1800" i="1" dirty="0" smtClean="0">
                <a:latin typeface="Cambria" panose="02040503050406030204" pitchFamily="18" charset="0"/>
              </a:rPr>
              <a:t> </a:t>
            </a:r>
            <a:r>
              <a:rPr lang="ru-RU" sz="1800" dirty="0" smtClean="0">
                <a:latin typeface="Cambria" panose="02040503050406030204" pitchFamily="18" charset="0"/>
              </a:rPr>
              <a:t> </a:t>
            </a:r>
            <a:br>
              <a:rPr lang="ru-RU" sz="1800" dirty="0" smtClean="0">
                <a:latin typeface="Cambria" panose="02040503050406030204" pitchFamily="18" charset="0"/>
              </a:rPr>
            </a:br>
            <a:endParaRPr lang="ru-RU" altLang="ru-RU" sz="1800" dirty="0"/>
          </a:p>
        </p:txBody>
      </p:sp>
      <p:sp>
        <p:nvSpPr>
          <p:cNvPr id="57376" name="Rectangle 32"/>
          <p:cNvSpPr>
            <a:spLocks noChangeArrowheads="1"/>
          </p:cNvSpPr>
          <p:nvPr/>
        </p:nvSpPr>
        <p:spPr bwMode="auto">
          <a:xfrm>
            <a:off x="4139952" y="4868863"/>
            <a:ext cx="4889748" cy="1440458"/>
          </a:xfrm>
          <a:prstGeom prst="rect">
            <a:avLst/>
          </a:prstGeom>
          <a:noFill/>
          <a:ln>
            <a:noFill/>
          </a:ln>
          <a:effectLst/>
          <a:extLst/>
        </p:spPr>
        <p:txBody>
          <a:bodyPr/>
          <a:lstStyle/>
          <a:p>
            <a:pPr marL="342900" indent="-342900" algn="r" fontAlgn="auto">
              <a:lnSpc>
                <a:spcPct val="80000"/>
              </a:lnSpc>
              <a:spcBef>
                <a:spcPct val="20000"/>
              </a:spcBef>
              <a:spcAft>
                <a:spcPts val="0"/>
              </a:spcAft>
              <a:defRPr/>
            </a:pPr>
            <a:endParaRPr lang="ru-RU" sz="1600" i="1" dirty="0">
              <a:solidFill>
                <a:srgbClr val="4D4D4D"/>
              </a:solidFill>
              <a:effectLst>
                <a:outerShdw blurRad="38100" dist="38100" dir="2700000" algn="tl">
                  <a:srgbClr val="C0C0C0"/>
                </a:outerShdw>
              </a:effectLst>
              <a:latin typeface="Arial" pitchFamily="34" charset="0"/>
            </a:endParaRPr>
          </a:p>
        </p:txBody>
      </p:sp>
      <p:sp>
        <p:nvSpPr>
          <p:cNvPr id="5" name="Прямоугольник 4"/>
          <p:cNvSpPr/>
          <p:nvPr/>
        </p:nvSpPr>
        <p:spPr>
          <a:xfrm>
            <a:off x="285720" y="1428736"/>
            <a:ext cx="8643998" cy="3046988"/>
          </a:xfrm>
          <a:prstGeom prst="rect">
            <a:avLst/>
          </a:prstGeom>
        </p:spPr>
        <p:txBody>
          <a:bodyPr wrap="square">
            <a:spAutoFit/>
          </a:bodyPr>
          <a:lstStyle/>
          <a:p>
            <a:pPr algn="just"/>
            <a:r>
              <a:rPr lang="ru-RU" sz="1600" dirty="0" smtClean="0">
                <a:latin typeface="Times New Roman" pitchFamily="18" charset="0"/>
                <a:cs typeface="Times New Roman" pitchFamily="18" charset="0"/>
              </a:rPr>
              <a:t>5. Удельный вес инфраструктурных объектов (в сферах здравоохранения, образования, социальной защиты населения, физической культуры и спорта, культуры, информации и связи, жилищно-коммунального хозяйства и строительства, торговли), на которых для инвалидов по слуху обеспечивается дублирование необходимой звуковой информации</a:t>
            </a:r>
          </a:p>
          <a:p>
            <a:pPr algn="just"/>
            <a:r>
              <a:rPr lang="ru-RU" sz="1600" dirty="0" smtClean="0">
                <a:latin typeface="Times New Roman" pitchFamily="18" charset="0"/>
                <a:cs typeface="Times New Roman" pitchFamily="18" charset="0"/>
              </a:rPr>
              <a:t>6. Удельный вес инфраструктурных объектов (в сферах здравоохранения, образования, социальной защиты населения, физической культуры и спорта, культуры, информации и связи, жилищно-коммунального хозяйства и строительства, торговли), на которых для инвалидов по слуху обеспечивается размещение оборудования и носителей информации, необходимых для обеспечения беспрепятственного доступа инвалидов по слуху к объектам</a:t>
            </a: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982521466"/>
      </p:ext>
    </p:extLst>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sz="1400" dirty="0"/>
          </a:p>
          <a:p>
            <a:endParaRPr lang="ru-RU" sz="1400" dirty="0"/>
          </a:p>
          <a:p>
            <a:pPr marL="0" indent="0">
              <a:buNone/>
              <a:defRPr/>
            </a:pPr>
            <a:endParaRPr sz="1400" dirty="0">
              <a:latin typeface="+mj-lt"/>
            </a:endParaRPr>
          </a:p>
        </p:txBody>
      </p:sp>
      <p:sp>
        <p:nvSpPr>
          <p:cNvPr id="3" name="Заголовок 2"/>
          <p:cNvSpPr>
            <a:spLocks noGrp="1"/>
          </p:cNvSpPr>
          <p:nvPr>
            <p:ph type="title"/>
          </p:nvPr>
        </p:nvSpPr>
        <p:spPr/>
        <p:txBody>
          <a:bodyPr vert="horz" wrap="square" lIns="91440" tIns="45720" rIns="91440" bIns="45720" numCol="1" anchorCtr="0" compatLnSpc="1">
            <a:prstTxWarp prst="textNoShape">
              <a:avLst/>
            </a:prstTxWarp>
          </a:bodyPr>
          <a:lstStyle/>
          <a:p>
            <a:pPr algn="ctr"/>
            <a:r>
              <a:rPr lang="ru-RU" sz="1800" b="0" dirty="0" smtClean="0"/>
              <a:t/>
            </a:r>
            <a:br>
              <a:rPr lang="ru-RU" sz="1800" b="0" dirty="0" smtClean="0"/>
            </a:br>
            <a:r>
              <a:rPr lang="ru-RU" sz="1800" b="0" dirty="0" smtClean="0"/>
              <a:t/>
            </a:r>
            <a:br>
              <a:rPr lang="ru-RU" sz="1800" b="0" dirty="0" smtClean="0"/>
            </a:br>
            <a:r>
              <a:rPr lang="ru-RU" sz="1800" b="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ПОКАЗАТЕЛИ ДОСТУПНОСТИ ДЛЯ ИНВАЛИДОВ ОБЪЕКТОВ И </a:t>
            </a:r>
            <a:r>
              <a:rPr lang="ru-RU" dirty="0">
                <a:latin typeface="Times New Roman" pitchFamily="18" charset="0"/>
                <a:cs typeface="Times New Roman" pitchFamily="18" charset="0"/>
              </a:rPr>
              <a:t>УСЛУГ</a:t>
            </a:r>
            <a:r>
              <a:rPr lang="ru-RU" sz="1800" dirty="0"/>
              <a:t> </a:t>
            </a:r>
            <a:r>
              <a:rPr lang="ru-RU" sz="1800" b="0" dirty="0"/>
              <a:t/>
            </a:r>
            <a:br>
              <a:rPr lang="ru-RU" sz="1800" b="0" dirty="0"/>
            </a:br>
            <a:r>
              <a:rPr lang="ru-RU" sz="1800" i="1" dirty="0" smtClean="0">
                <a:latin typeface="Cambria" panose="02040503050406030204" pitchFamily="18" charset="0"/>
              </a:rPr>
              <a:t> </a:t>
            </a:r>
            <a:r>
              <a:rPr lang="ru-RU" sz="1800" dirty="0" smtClean="0">
                <a:latin typeface="Cambria" panose="02040503050406030204" pitchFamily="18" charset="0"/>
              </a:rPr>
              <a:t> </a:t>
            </a:r>
            <a:br>
              <a:rPr lang="ru-RU" sz="1800" dirty="0" smtClean="0">
                <a:latin typeface="Cambria" panose="02040503050406030204" pitchFamily="18" charset="0"/>
              </a:rPr>
            </a:br>
            <a:endParaRPr lang="ru-RU" altLang="ru-RU" sz="1800" dirty="0"/>
          </a:p>
        </p:txBody>
      </p:sp>
      <p:sp>
        <p:nvSpPr>
          <p:cNvPr id="57376" name="Rectangle 32"/>
          <p:cNvSpPr>
            <a:spLocks noChangeArrowheads="1"/>
          </p:cNvSpPr>
          <p:nvPr/>
        </p:nvSpPr>
        <p:spPr bwMode="auto">
          <a:xfrm>
            <a:off x="4139952" y="4868863"/>
            <a:ext cx="4889748" cy="1440458"/>
          </a:xfrm>
          <a:prstGeom prst="rect">
            <a:avLst/>
          </a:prstGeom>
          <a:noFill/>
          <a:ln>
            <a:noFill/>
          </a:ln>
          <a:effectLst/>
          <a:extLst/>
        </p:spPr>
        <p:txBody>
          <a:bodyPr/>
          <a:lstStyle/>
          <a:p>
            <a:pPr marL="342900" indent="-342900" algn="r" fontAlgn="auto">
              <a:lnSpc>
                <a:spcPct val="80000"/>
              </a:lnSpc>
              <a:spcBef>
                <a:spcPct val="20000"/>
              </a:spcBef>
              <a:spcAft>
                <a:spcPts val="0"/>
              </a:spcAft>
              <a:defRPr/>
            </a:pPr>
            <a:endParaRPr lang="ru-RU" sz="1600" i="1" dirty="0">
              <a:solidFill>
                <a:srgbClr val="4D4D4D"/>
              </a:solidFill>
              <a:effectLst>
                <a:outerShdw blurRad="38100" dist="38100" dir="2700000" algn="tl">
                  <a:srgbClr val="C0C0C0"/>
                </a:outerShdw>
              </a:effectLst>
              <a:latin typeface="Arial" pitchFamily="34" charset="0"/>
            </a:endParaRPr>
          </a:p>
        </p:txBody>
      </p:sp>
      <p:sp>
        <p:nvSpPr>
          <p:cNvPr id="5" name="Прямоугольник 4"/>
          <p:cNvSpPr/>
          <p:nvPr/>
        </p:nvSpPr>
        <p:spPr>
          <a:xfrm>
            <a:off x="285720" y="1428736"/>
            <a:ext cx="8643998" cy="4278094"/>
          </a:xfrm>
          <a:prstGeom prst="rect">
            <a:avLst/>
          </a:prstGeom>
        </p:spPr>
        <p:txBody>
          <a:bodyPr wrap="square">
            <a:spAutoFit/>
          </a:bodyPr>
          <a:lstStyle/>
          <a:p>
            <a:pPr algn="just"/>
            <a:r>
              <a:rPr lang="ru-RU" sz="1600" dirty="0" smtClean="0">
                <a:latin typeface="Times New Roman" pitchFamily="18" charset="0"/>
                <a:cs typeface="Times New Roman" pitchFamily="18" charset="0"/>
              </a:rPr>
              <a:t>7. Удельный вес объектов, на которых обеспечиваются условия индивидуальной мобильности инвалидов и возможность для самостоятельного передвижения по зданию (при необходимости по территории объекта), от общей численности объектов, на которых инвалидам предоставляются услуги, в том числе имеются:</a:t>
            </a:r>
          </a:p>
          <a:p>
            <a:pPr algn="just"/>
            <a:r>
              <a:rPr lang="ru-RU" sz="1600" dirty="0" smtClean="0">
                <a:latin typeface="Times New Roman" pitchFamily="18" charset="0"/>
                <a:cs typeface="Times New Roman" pitchFamily="18" charset="0"/>
              </a:rPr>
              <a:t>7.1. Выделенные стоянки автотранспортных средств для инвалидов;</a:t>
            </a:r>
          </a:p>
          <a:p>
            <a:pPr algn="just"/>
            <a:r>
              <a:rPr lang="ru-RU" sz="1600" dirty="0" smtClean="0">
                <a:latin typeface="Times New Roman" pitchFamily="18" charset="0"/>
                <a:cs typeface="Times New Roman" pitchFamily="18" charset="0"/>
              </a:rPr>
              <a:t>7.2. Сменные кресла-коляски;</a:t>
            </a:r>
          </a:p>
          <a:p>
            <a:pPr algn="just"/>
            <a:r>
              <a:rPr lang="ru-RU" sz="1600" dirty="0" smtClean="0">
                <a:latin typeface="Times New Roman" pitchFamily="18" charset="0"/>
                <a:cs typeface="Times New Roman" pitchFamily="18" charset="0"/>
              </a:rPr>
              <a:t>7.3. Адаптированные лифты;</a:t>
            </a:r>
          </a:p>
          <a:p>
            <a:pPr algn="just"/>
            <a:r>
              <a:rPr lang="ru-RU" sz="1600" dirty="0" smtClean="0">
                <a:latin typeface="Times New Roman" pitchFamily="18" charset="0"/>
                <a:cs typeface="Times New Roman" pitchFamily="18" charset="0"/>
              </a:rPr>
              <a:t>7.4. Поручни;</a:t>
            </a:r>
          </a:p>
          <a:p>
            <a:pPr algn="just"/>
            <a:r>
              <a:rPr lang="ru-RU" sz="1600" dirty="0" smtClean="0">
                <a:latin typeface="Times New Roman" pitchFamily="18" charset="0"/>
                <a:cs typeface="Times New Roman" pitchFamily="18" charset="0"/>
              </a:rPr>
              <a:t>7.5. Пандусы;</a:t>
            </a:r>
          </a:p>
          <a:p>
            <a:pPr algn="just"/>
            <a:r>
              <a:rPr lang="ru-RU" sz="1600" dirty="0" smtClean="0">
                <a:latin typeface="Times New Roman" pitchFamily="18" charset="0"/>
                <a:cs typeface="Times New Roman" pitchFamily="18" charset="0"/>
              </a:rPr>
              <a:t>7.6. Подъемные платформы (аппарели);</a:t>
            </a:r>
          </a:p>
          <a:p>
            <a:pPr algn="just"/>
            <a:r>
              <a:rPr lang="ru-RU" sz="1600" dirty="0" smtClean="0">
                <a:latin typeface="Times New Roman" pitchFamily="18" charset="0"/>
                <a:cs typeface="Times New Roman" pitchFamily="18" charset="0"/>
              </a:rPr>
              <a:t>7.7. Раздвижные двери;</a:t>
            </a:r>
          </a:p>
          <a:p>
            <a:pPr algn="just"/>
            <a:r>
              <a:rPr lang="ru-RU" sz="1600" dirty="0" smtClean="0">
                <a:latin typeface="Times New Roman" pitchFamily="18" charset="0"/>
                <a:cs typeface="Times New Roman" pitchFamily="18" charset="0"/>
              </a:rPr>
              <a:t>7.8. Доступные входные группы;</a:t>
            </a:r>
          </a:p>
          <a:p>
            <a:pPr algn="just"/>
            <a:r>
              <a:rPr lang="ru-RU" sz="1600" dirty="0" smtClean="0">
                <a:latin typeface="Times New Roman" pitchFamily="18" charset="0"/>
                <a:cs typeface="Times New Roman" pitchFamily="18" charset="0"/>
              </a:rPr>
              <a:t>7.9. Доступные санитарно-гигиенические помещения</a:t>
            </a:r>
          </a:p>
          <a:p>
            <a:pPr algn="just"/>
            <a:endParaRPr lang="ru-RU" sz="1600" dirty="0" smtClean="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8. Доля организаций, на которых административно-распорядительным актом возложено оказание инвалидам помощи при предоставлении им услуг, в том числе сопровождение, от общего количества организаций, предоставляющих услуги населению</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982521466"/>
      </p:ext>
    </p:extLst>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sz="1400" dirty="0"/>
          </a:p>
          <a:p>
            <a:endParaRPr lang="ru-RU" sz="1400" dirty="0"/>
          </a:p>
          <a:p>
            <a:pPr marL="0" indent="0">
              <a:buNone/>
              <a:defRPr/>
            </a:pPr>
            <a:endParaRPr sz="1400" dirty="0">
              <a:latin typeface="+mj-lt"/>
            </a:endParaRPr>
          </a:p>
        </p:txBody>
      </p:sp>
      <p:sp>
        <p:nvSpPr>
          <p:cNvPr id="3" name="Заголовок 2"/>
          <p:cNvSpPr>
            <a:spLocks noGrp="1"/>
          </p:cNvSpPr>
          <p:nvPr>
            <p:ph type="title"/>
          </p:nvPr>
        </p:nvSpPr>
        <p:spPr/>
        <p:txBody>
          <a:bodyPr vert="horz" wrap="square" lIns="91440" tIns="45720" rIns="91440" bIns="45720" numCol="1" anchorCtr="0" compatLnSpc="1">
            <a:prstTxWarp prst="textNoShape">
              <a:avLst/>
            </a:prstTxWarp>
          </a:bodyPr>
          <a:lstStyle/>
          <a:p>
            <a:pPr algn="ctr"/>
            <a:r>
              <a:rPr lang="ru-RU" sz="1800" b="0" dirty="0" smtClean="0"/>
              <a:t/>
            </a:r>
            <a:br>
              <a:rPr lang="ru-RU" sz="1800" b="0" dirty="0" smtClean="0"/>
            </a:br>
            <a:r>
              <a:rPr lang="ru-RU" sz="1800" b="0" dirty="0" smtClean="0"/>
              <a:t/>
            </a:r>
            <a:br>
              <a:rPr lang="ru-RU" sz="1800" b="0" dirty="0" smtClean="0"/>
            </a:br>
            <a:r>
              <a:rPr lang="ru-RU" sz="1800" b="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ПОКАЗАТЕЛИ ДОСТУПНОСТИ ДЛЯ ИНВАЛИДОВ ОБЪЕКТОВ И </a:t>
            </a:r>
            <a:r>
              <a:rPr lang="ru-RU" dirty="0">
                <a:latin typeface="Times New Roman" pitchFamily="18" charset="0"/>
                <a:cs typeface="Times New Roman" pitchFamily="18" charset="0"/>
              </a:rPr>
              <a:t>УСЛУГ</a:t>
            </a:r>
            <a:r>
              <a:rPr lang="ru-RU" sz="1800" dirty="0"/>
              <a:t> </a:t>
            </a:r>
            <a:r>
              <a:rPr lang="ru-RU" sz="1800" b="0" dirty="0"/>
              <a:t/>
            </a:r>
            <a:br>
              <a:rPr lang="ru-RU" sz="1800" b="0" dirty="0"/>
            </a:br>
            <a:r>
              <a:rPr lang="ru-RU" sz="1800" i="1" dirty="0" smtClean="0">
                <a:latin typeface="Cambria" panose="02040503050406030204" pitchFamily="18" charset="0"/>
              </a:rPr>
              <a:t> </a:t>
            </a:r>
            <a:r>
              <a:rPr lang="ru-RU" sz="1800" dirty="0" smtClean="0">
                <a:latin typeface="Cambria" panose="02040503050406030204" pitchFamily="18" charset="0"/>
              </a:rPr>
              <a:t> </a:t>
            </a:r>
            <a:br>
              <a:rPr lang="ru-RU" sz="1800" dirty="0" smtClean="0">
                <a:latin typeface="Cambria" panose="02040503050406030204" pitchFamily="18" charset="0"/>
              </a:rPr>
            </a:br>
            <a:endParaRPr lang="ru-RU" altLang="ru-RU" sz="1800" dirty="0"/>
          </a:p>
        </p:txBody>
      </p:sp>
      <p:sp>
        <p:nvSpPr>
          <p:cNvPr id="57376" name="Rectangle 32"/>
          <p:cNvSpPr>
            <a:spLocks noChangeArrowheads="1"/>
          </p:cNvSpPr>
          <p:nvPr/>
        </p:nvSpPr>
        <p:spPr bwMode="auto">
          <a:xfrm>
            <a:off x="4139952" y="4868863"/>
            <a:ext cx="4889748" cy="1440458"/>
          </a:xfrm>
          <a:prstGeom prst="rect">
            <a:avLst/>
          </a:prstGeom>
          <a:noFill/>
          <a:ln>
            <a:noFill/>
          </a:ln>
          <a:effectLst/>
          <a:extLst/>
        </p:spPr>
        <p:txBody>
          <a:bodyPr/>
          <a:lstStyle/>
          <a:p>
            <a:pPr marL="342900" indent="-342900" algn="r" fontAlgn="auto">
              <a:lnSpc>
                <a:spcPct val="80000"/>
              </a:lnSpc>
              <a:spcBef>
                <a:spcPct val="20000"/>
              </a:spcBef>
              <a:spcAft>
                <a:spcPts val="0"/>
              </a:spcAft>
              <a:defRPr/>
            </a:pPr>
            <a:endParaRPr lang="ru-RU" sz="1600" i="1" dirty="0">
              <a:solidFill>
                <a:srgbClr val="4D4D4D"/>
              </a:solidFill>
              <a:effectLst>
                <a:outerShdw blurRad="38100" dist="38100" dir="2700000" algn="tl">
                  <a:srgbClr val="C0C0C0"/>
                </a:outerShdw>
              </a:effectLst>
              <a:latin typeface="Arial" pitchFamily="34" charset="0"/>
            </a:endParaRPr>
          </a:p>
        </p:txBody>
      </p:sp>
      <p:sp>
        <p:nvSpPr>
          <p:cNvPr id="5" name="Прямоугольник 4"/>
          <p:cNvSpPr/>
          <p:nvPr/>
        </p:nvSpPr>
        <p:spPr>
          <a:xfrm>
            <a:off x="285720" y="1428736"/>
            <a:ext cx="8643998" cy="4031873"/>
          </a:xfrm>
          <a:prstGeom prst="rect">
            <a:avLst/>
          </a:prstGeom>
        </p:spPr>
        <p:txBody>
          <a:bodyPr wrap="square">
            <a:spAutoFit/>
          </a:bodyPr>
          <a:lstStyle/>
          <a:p>
            <a:pPr algn="just"/>
            <a:r>
              <a:rPr lang="ru-RU" sz="1600" dirty="0" smtClean="0">
                <a:latin typeface="Times New Roman" pitchFamily="18" charset="0"/>
                <a:cs typeface="Times New Roman" pitchFamily="18" charset="0"/>
              </a:rPr>
              <a:t>22. Удельный вес инвалидов, обучающихся совместно с другими обучающимися (в инклюзивных условиях) в общеобразовательных организациях, от общего числа обучающихся инвалидов</a:t>
            </a:r>
          </a:p>
          <a:p>
            <a:pPr algn="just"/>
            <a:r>
              <a:rPr lang="ru-RU" sz="1600" dirty="0" smtClean="0">
                <a:latin typeface="Times New Roman" pitchFamily="18" charset="0"/>
                <a:cs typeface="Times New Roman" pitchFamily="18" charset="0"/>
              </a:rPr>
              <a:t>23. Удельный вес инвалидов, обучающихся по адаптированным основным образовательным программам в отдельных (коррекционных) классах общеобразовательных организаций, от общего числа обучающихся инвалидов</a:t>
            </a:r>
          </a:p>
          <a:p>
            <a:pPr algn="just"/>
            <a:r>
              <a:rPr lang="ru-RU" sz="1600" dirty="0" smtClean="0">
                <a:latin typeface="Times New Roman" pitchFamily="18" charset="0"/>
                <a:cs typeface="Times New Roman" pitchFamily="18" charset="0"/>
              </a:rPr>
              <a:t>24. Удельный вес инвалидов, обучающихся по адаптированным основным общеобразовательным программам в отдельных (коррекционных) образовательных организациях, от общей численности обучающихся инвалидов</a:t>
            </a:r>
          </a:p>
          <a:p>
            <a:pPr algn="just"/>
            <a:r>
              <a:rPr lang="ru-RU" sz="1600" dirty="0" smtClean="0">
                <a:latin typeface="Times New Roman" pitchFamily="18" charset="0"/>
                <a:cs typeface="Times New Roman" pitchFamily="18" charset="0"/>
              </a:rPr>
              <a:t>25. Доля инвалидов, получающих образование на дому, в том числе дистанционно, от общего числа обучающихся инвалидов</a:t>
            </a:r>
          </a:p>
          <a:p>
            <a:pPr algn="just"/>
            <a:r>
              <a:rPr lang="ru-RU" sz="1600" dirty="0" smtClean="0">
                <a:latin typeface="Times New Roman" pitchFamily="18" charset="0"/>
                <a:cs typeface="Times New Roman" pitchFamily="18" charset="0"/>
              </a:rPr>
              <a:t>26. Доля педагогических работников образовательных организаций, прошедших специальную подготовку для работы с инвалидами, от общего числа педагогических работников образовательных организаций</a:t>
            </a:r>
          </a:p>
          <a:p>
            <a:pPr algn="just"/>
            <a:r>
              <a:rPr lang="ru-RU" sz="1600" dirty="0" smtClean="0">
                <a:latin typeface="Times New Roman" pitchFamily="18" charset="0"/>
                <a:cs typeface="Times New Roman" pitchFamily="18" charset="0"/>
              </a:rPr>
              <a:t>27. Численность подготовленных для работы с инвалидами </a:t>
            </a:r>
            <a:r>
              <a:rPr lang="ru-RU" sz="1600" dirty="0" err="1" smtClean="0">
                <a:latin typeface="Times New Roman" pitchFamily="18" charset="0"/>
                <a:cs typeface="Times New Roman" pitchFamily="18" charset="0"/>
              </a:rPr>
              <a:t>тьюторов</a:t>
            </a:r>
            <a:r>
              <a:rPr lang="ru-RU" sz="1600" dirty="0" smtClean="0">
                <a:latin typeface="Times New Roman" pitchFamily="18" charset="0"/>
                <a:cs typeface="Times New Roman" pitchFamily="18" charset="0"/>
              </a:rPr>
              <a:t>, помощников, посредников в расчете на определенное количество (10 чел.) обучающихся инвалидов</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982521466"/>
      </p:ext>
    </p:extLst>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sz="1400" dirty="0"/>
          </a:p>
          <a:p>
            <a:endParaRPr lang="ru-RU" sz="1400" dirty="0"/>
          </a:p>
          <a:p>
            <a:pPr marL="0" indent="0">
              <a:buNone/>
              <a:defRPr/>
            </a:pPr>
            <a:endParaRPr sz="1400" dirty="0">
              <a:latin typeface="+mj-lt"/>
            </a:endParaRPr>
          </a:p>
        </p:txBody>
      </p:sp>
      <p:sp>
        <p:nvSpPr>
          <p:cNvPr id="3" name="Заголовок 2"/>
          <p:cNvSpPr>
            <a:spLocks noGrp="1"/>
          </p:cNvSpPr>
          <p:nvPr>
            <p:ph type="title"/>
          </p:nvPr>
        </p:nvSpPr>
        <p:spPr/>
        <p:txBody>
          <a:bodyPr vert="horz" wrap="square" lIns="91440" tIns="45720" rIns="91440" bIns="45720" numCol="1" anchorCtr="0" compatLnSpc="1">
            <a:prstTxWarp prst="textNoShape">
              <a:avLst/>
            </a:prstTxWarp>
          </a:bodyPr>
          <a:lstStyle/>
          <a:p>
            <a:pPr algn="ctr"/>
            <a:r>
              <a:rPr lang="ru-RU" sz="1800" b="0" dirty="0" smtClean="0"/>
              <a:t/>
            </a:r>
            <a:br>
              <a:rPr lang="ru-RU" sz="1800" b="0" dirty="0" smtClean="0"/>
            </a:br>
            <a:r>
              <a:rPr lang="ru-RU" sz="1800" b="0" dirty="0" smtClean="0"/>
              <a:t/>
            </a:r>
            <a:br>
              <a:rPr lang="ru-RU" sz="1800" b="0" dirty="0" smtClean="0"/>
            </a:br>
            <a:r>
              <a:rPr lang="ru-RU" sz="1800" b="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ПОКАЗАТЕЛИ ДОСТУПНОСТИ ДЛЯ ИНВАЛИДОВ ОБЪЕКТОВ И </a:t>
            </a:r>
            <a:r>
              <a:rPr lang="ru-RU" dirty="0">
                <a:latin typeface="Times New Roman" pitchFamily="18" charset="0"/>
                <a:cs typeface="Times New Roman" pitchFamily="18" charset="0"/>
              </a:rPr>
              <a:t>УСЛУГ</a:t>
            </a:r>
            <a:r>
              <a:rPr lang="ru-RU" sz="1800" dirty="0"/>
              <a:t> </a:t>
            </a:r>
            <a:r>
              <a:rPr lang="ru-RU" sz="1800" b="0" dirty="0"/>
              <a:t/>
            </a:r>
            <a:br>
              <a:rPr lang="ru-RU" sz="1800" b="0" dirty="0"/>
            </a:br>
            <a:r>
              <a:rPr lang="ru-RU" sz="1800" i="1" dirty="0" smtClean="0">
                <a:latin typeface="Cambria" panose="02040503050406030204" pitchFamily="18" charset="0"/>
              </a:rPr>
              <a:t> </a:t>
            </a:r>
            <a:r>
              <a:rPr lang="ru-RU" sz="1800" dirty="0" smtClean="0">
                <a:latin typeface="Cambria" panose="02040503050406030204" pitchFamily="18" charset="0"/>
              </a:rPr>
              <a:t> </a:t>
            </a:r>
            <a:br>
              <a:rPr lang="ru-RU" sz="1800" dirty="0" smtClean="0">
                <a:latin typeface="Cambria" panose="02040503050406030204" pitchFamily="18" charset="0"/>
              </a:rPr>
            </a:br>
            <a:endParaRPr lang="ru-RU" altLang="ru-RU" sz="1800" dirty="0"/>
          </a:p>
        </p:txBody>
      </p:sp>
      <p:sp>
        <p:nvSpPr>
          <p:cNvPr id="57376" name="Rectangle 32"/>
          <p:cNvSpPr>
            <a:spLocks noChangeArrowheads="1"/>
          </p:cNvSpPr>
          <p:nvPr/>
        </p:nvSpPr>
        <p:spPr bwMode="auto">
          <a:xfrm>
            <a:off x="4139952" y="4868863"/>
            <a:ext cx="4889748" cy="1440458"/>
          </a:xfrm>
          <a:prstGeom prst="rect">
            <a:avLst/>
          </a:prstGeom>
          <a:noFill/>
          <a:ln>
            <a:noFill/>
          </a:ln>
          <a:effectLst/>
          <a:extLst/>
        </p:spPr>
        <p:txBody>
          <a:bodyPr/>
          <a:lstStyle/>
          <a:p>
            <a:pPr marL="342900" indent="-342900" algn="r" fontAlgn="auto">
              <a:lnSpc>
                <a:spcPct val="80000"/>
              </a:lnSpc>
              <a:spcBef>
                <a:spcPct val="20000"/>
              </a:spcBef>
              <a:spcAft>
                <a:spcPts val="0"/>
              </a:spcAft>
              <a:defRPr/>
            </a:pPr>
            <a:endParaRPr lang="ru-RU" sz="1600" i="1" dirty="0">
              <a:solidFill>
                <a:srgbClr val="4D4D4D"/>
              </a:solidFill>
              <a:effectLst>
                <a:outerShdw blurRad="38100" dist="38100" dir="2700000" algn="tl">
                  <a:srgbClr val="C0C0C0"/>
                </a:outerShdw>
              </a:effectLst>
              <a:latin typeface="Arial" pitchFamily="34" charset="0"/>
            </a:endParaRPr>
          </a:p>
        </p:txBody>
      </p:sp>
      <p:sp>
        <p:nvSpPr>
          <p:cNvPr id="5" name="Прямоугольник 4"/>
          <p:cNvSpPr/>
          <p:nvPr/>
        </p:nvSpPr>
        <p:spPr>
          <a:xfrm>
            <a:off x="285720" y="1428736"/>
            <a:ext cx="8643998" cy="2062103"/>
          </a:xfrm>
          <a:prstGeom prst="rect">
            <a:avLst/>
          </a:prstGeom>
        </p:spPr>
        <p:txBody>
          <a:bodyPr wrap="square">
            <a:spAutoFit/>
          </a:bodyPr>
          <a:lstStyle/>
          <a:p>
            <a:pPr algn="just"/>
            <a:r>
              <a:rPr lang="ru-RU" sz="1600" dirty="0" smtClean="0">
                <a:latin typeface="Times New Roman" pitchFamily="18" charset="0"/>
                <a:cs typeface="Times New Roman" pitchFamily="18" charset="0"/>
              </a:rPr>
              <a:t>28. Доля образовательных организаций (в том числе профессионального образования), в которых обеспечены специальные условия для получения образования инвалидами и другими обучающимися с ограниченными возможностями здоровья, предусмотренные </a:t>
            </a:r>
            <a:r>
              <a:rPr lang="ru-RU" sz="1600" dirty="0" smtClean="0">
                <a:latin typeface="Times New Roman" pitchFamily="18" charset="0"/>
                <a:cs typeface="Times New Roman" pitchFamily="18" charset="0"/>
                <a:hlinkClick r:id="rId3"/>
              </a:rPr>
              <a:t>частью 3 статьи 79</a:t>
            </a:r>
            <a:r>
              <a:rPr lang="ru-RU" sz="1600" dirty="0" smtClean="0">
                <a:latin typeface="Times New Roman" pitchFamily="18" charset="0"/>
                <a:cs typeface="Times New Roman" pitchFamily="18" charset="0"/>
              </a:rPr>
              <a:t> Федерального закона от 29 декабря 2012 года N 273-ФЗ "Об образовании в Российской Федерации", от общего количества образовательных организаций</a:t>
            </a:r>
          </a:p>
          <a:p>
            <a:pPr algn="just"/>
            <a:r>
              <a:rPr lang="ru-RU" sz="1600" dirty="0" smtClean="0">
                <a:latin typeface="Times New Roman" pitchFamily="18" charset="0"/>
                <a:cs typeface="Times New Roman" pitchFamily="18" charset="0"/>
              </a:rPr>
              <a:t>29. Удельный вес приспособленных для обучения инвалидов (по зрению, слуху, инвалидов с нарушением опорно-двигательного аппарата) аудиторий и помещений в образовательных организациях от общего числа аудиторий и помещений в образовательных организациях</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982521466"/>
      </p:ext>
    </p:extLst>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285860"/>
            <a:ext cx="9144000" cy="5357850"/>
          </a:xfrm>
        </p:spPr>
        <p:txBody>
          <a:bodyPr/>
          <a:lstStyle/>
          <a:p>
            <a:pPr>
              <a:buNone/>
            </a:pPr>
            <a:r>
              <a:rPr lang="ru-RU" sz="1600" dirty="0" smtClean="0">
                <a:latin typeface="Times New Roman" pitchFamily="18" charset="0"/>
                <a:cs typeface="Times New Roman" pitchFamily="18" charset="0"/>
              </a:rPr>
              <a:t>Статья 15. Обеспечение беспрепятственного доступа инвалидов к объектам социальной, инженерной и транспортной инфраструктур</a:t>
            </a:r>
          </a:p>
          <a:p>
            <a:pPr algn="just">
              <a:buNone/>
            </a:pPr>
            <a:r>
              <a:rPr lang="ru-RU" sz="1600" dirty="0" smtClean="0">
                <a:latin typeface="Times New Roman" pitchFamily="18" charset="0"/>
                <a:cs typeface="Times New Roman" pitchFamily="18" charset="0"/>
              </a:rPr>
              <a:t>Федеральные органы государственной власти, органы государственной власти субъектов Российской Федерации, органы местного самоуправления (в сфере установленных полномочий), организации независимо от их организационно-правовых форм обеспечивают инвалидам (включая инвалидов, использующих кресла-коляски и собак-проводников):</a:t>
            </a:r>
          </a:p>
          <a:p>
            <a:pPr>
              <a:buNone/>
            </a:pPr>
            <a:r>
              <a:rPr lang="ru-RU" sz="1600" dirty="0" smtClean="0">
                <a:latin typeface="Times New Roman" pitchFamily="18" charset="0"/>
                <a:cs typeface="Times New Roman" pitchFamily="18" charset="0"/>
              </a:rPr>
              <a:t>1) условия для беспрепятственного доступа к объектам социальной, инженерной и транспортной инфраструктур (жилым, общественным и производственным зданиям, строениям и сооружениям, включая те, в которых расположены физкультурно-спортивные организации, организации культуры и другие организации), к местам отдыха и к предоставляемым в них услугам;</a:t>
            </a:r>
          </a:p>
          <a:p>
            <a:pPr>
              <a:buNone/>
            </a:pPr>
            <a:r>
              <a:rPr lang="ru-RU" sz="1600" dirty="0" smtClean="0">
                <a:latin typeface="Times New Roman" pitchFamily="18" charset="0"/>
                <a:cs typeface="Times New Roman" pitchFamily="18" charset="0"/>
              </a:rPr>
              <a:t>2) условия для беспрепятственного пользования железнодорожным, воздушным, водным транспортом, автомобильным транспортом и городским наземным электрическим транспортом в городском, пригородном, междугородном сообщении, средствами связи и информации (включая средства, обеспечивающие дублирование звуковыми сигналами световых сигналов светофоров и устройств, регулирующих движение пешеходов через транспортные коммуникации);</a:t>
            </a:r>
          </a:p>
          <a:p>
            <a:pPr>
              <a:buNone/>
            </a:pPr>
            <a:r>
              <a:rPr lang="ru-RU" sz="1600" dirty="0" smtClean="0">
                <a:latin typeface="Times New Roman" pitchFamily="18" charset="0"/>
                <a:cs typeface="Times New Roman" pitchFamily="18" charset="0"/>
              </a:rPr>
              <a:t>3) возможность самостоятельного передвижения по территории, на которой расположены объекты социальной, инженерной и транспортной инфраструктур, входа в такие объекты и выхода из них, посадки в транспортное средство и высадки из него, в том числе с использованием кресла-коляски;</a:t>
            </a:r>
          </a:p>
          <a:p>
            <a:pPr>
              <a:buNone/>
            </a:pPr>
            <a:endParaRPr lang="ru-RU" sz="1600" dirty="0" smtClean="0">
              <a:latin typeface="Times New Roman" pitchFamily="18" charset="0"/>
              <a:cs typeface="Times New Roman" pitchFamily="18" charset="0"/>
            </a:endParaRPr>
          </a:p>
          <a:p>
            <a:pPr>
              <a:buNone/>
            </a:pPr>
            <a:r>
              <a:rPr lang="ru-RU" sz="2400" dirty="0" smtClean="0"/>
              <a:t/>
            </a:r>
            <a:br>
              <a:rPr lang="ru-RU" sz="2400" dirty="0" smtClean="0"/>
            </a:br>
            <a:endParaRPr lang="ru-RU" sz="2400" dirty="0" smtClean="0"/>
          </a:p>
          <a:p>
            <a:pPr marL="0" indent="0" algn="just">
              <a:buNone/>
              <a:defRPr/>
            </a:pPr>
            <a:endParaRPr sz="24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vert="horz" wrap="square" lIns="91440" tIns="45720" rIns="91440" bIns="45720" numCol="1" anchorCtr="0" compatLnSpc="1">
            <a:prstTxWarp prst="textNoShape">
              <a:avLst/>
            </a:prstTxWarp>
          </a:bodyPr>
          <a:lstStyle/>
          <a:p>
            <a:pPr algn="ctr"/>
            <a:r>
              <a:rPr lang="ru-RU" sz="1800" b="0" dirty="0" smtClean="0"/>
              <a:t/>
            </a:r>
            <a:br>
              <a:rPr lang="ru-RU" sz="1800" b="0" dirty="0" smtClean="0"/>
            </a:br>
            <a:r>
              <a:rPr lang="ru-RU" sz="1800" b="0" dirty="0" smtClean="0"/>
              <a:t/>
            </a:r>
            <a:br>
              <a:rPr lang="ru-RU" sz="1800" b="0" dirty="0" smtClean="0"/>
            </a:br>
            <a:r>
              <a:rPr lang="ru-RU" sz="1800" b="0" dirty="0" smtClean="0"/>
              <a:t/>
            </a:r>
            <a:br>
              <a:rPr lang="ru-RU" sz="1800" b="0" dirty="0" smtClean="0"/>
            </a:br>
            <a:r>
              <a:rPr sz="1800" b="0" smtClean="0"/>
              <a:t/>
            </a:r>
            <a:br>
              <a:rPr sz="1800" b="0" smtClean="0"/>
            </a:br>
            <a:r>
              <a:rPr sz="2100" smtClean="0">
                <a:latin typeface="Times New Roman" pitchFamily="18" charset="0"/>
                <a:cs typeface="Times New Roman" pitchFamily="18" charset="0"/>
              </a:rPr>
              <a:t>Федеральный закон от 24 ноября 1995 года № 181-ФЗ «О социальной защите инвалидов в Российской Федерации»</a:t>
            </a:r>
            <a:r>
              <a:rPr sz="2800" smtClean="0">
                <a:latin typeface="Times New Roman" pitchFamily="18" charset="0"/>
                <a:cs typeface="Times New Roman" pitchFamily="18" charset="0"/>
              </a:rPr>
              <a:t/>
            </a:r>
            <a:br>
              <a:rPr sz="2800" smtClean="0">
                <a:latin typeface="Times New Roman" pitchFamily="18" charset="0"/>
                <a:cs typeface="Times New Roman" pitchFamily="18" charset="0"/>
              </a:rPr>
            </a:br>
            <a:r>
              <a:rPr sz="2800" smtClean="0">
                <a:latin typeface="Times New Roman" pitchFamily="18" charset="0"/>
                <a:cs typeface="Times New Roman" pitchFamily="18" charset="0"/>
              </a:rPr>
              <a:t/>
            </a:r>
            <a:br>
              <a:rPr sz="2800" smtClean="0">
                <a:latin typeface="Times New Roman" pitchFamily="18" charset="0"/>
                <a:cs typeface="Times New Roman" pitchFamily="18" charset="0"/>
              </a:rPr>
            </a:br>
            <a:r>
              <a:rPr sz="1800" smtClean="0"/>
              <a:t/>
            </a:r>
            <a:br>
              <a:rPr sz="1800" smtClean="0"/>
            </a:br>
            <a:endParaRPr lang="ru-RU" altLang="ru-RU" sz="1800" dirty="0"/>
          </a:p>
        </p:txBody>
      </p:sp>
      <p:sp>
        <p:nvSpPr>
          <p:cNvPr id="57376" name="Rectangle 32"/>
          <p:cNvSpPr>
            <a:spLocks noChangeArrowheads="1"/>
          </p:cNvSpPr>
          <p:nvPr/>
        </p:nvSpPr>
        <p:spPr bwMode="auto">
          <a:xfrm>
            <a:off x="4139952" y="4868863"/>
            <a:ext cx="4889748" cy="1440458"/>
          </a:xfrm>
          <a:prstGeom prst="rect">
            <a:avLst/>
          </a:prstGeom>
          <a:noFill/>
          <a:ln>
            <a:noFill/>
          </a:ln>
          <a:effectLst/>
          <a:extLst/>
        </p:spPr>
        <p:txBody>
          <a:bodyPr/>
          <a:lstStyle/>
          <a:p>
            <a:pPr marL="342900" indent="-342900" algn="r" fontAlgn="auto">
              <a:lnSpc>
                <a:spcPct val="80000"/>
              </a:lnSpc>
              <a:spcBef>
                <a:spcPct val="20000"/>
              </a:spcBef>
              <a:spcAft>
                <a:spcPts val="0"/>
              </a:spcAft>
              <a:defRPr/>
            </a:pPr>
            <a:endParaRPr lang="ru-RU" sz="1600" i="1" dirty="0">
              <a:solidFill>
                <a:srgbClr val="4D4D4D"/>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3283149111"/>
      </p:ext>
    </p:extLst>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sz="1400" dirty="0"/>
          </a:p>
          <a:p>
            <a:endParaRPr lang="ru-RU" sz="1400" dirty="0"/>
          </a:p>
          <a:p>
            <a:pPr marL="0" indent="0">
              <a:buNone/>
              <a:defRPr/>
            </a:pPr>
            <a:endParaRPr sz="1400" dirty="0">
              <a:latin typeface="+mj-lt"/>
            </a:endParaRPr>
          </a:p>
        </p:txBody>
      </p:sp>
      <p:sp>
        <p:nvSpPr>
          <p:cNvPr id="3" name="Заголовок 2"/>
          <p:cNvSpPr>
            <a:spLocks noGrp="1"/>
          </p:cNvSpPr>
          <p:nvPr>
            <p:ph type="title"/>
          </p:nvPr>
        </p:nvSpPr>
        <p:spPr/>
        <p:txBody>
          <a:bodyPr vert="horz" wrap="square" lIns="91440" tIns="45720" rIns="91440" bIns="45720" numCol="1" anchorCtr="0" compatLnSpc="1">
            <a:prstTxWarp prst="textNoShape">
              <a:avLst/>
            </a:prstTxWarp>
          </a:bodyPr>
          <a:lstStyle/>
          <a:p>
            <a:pPr algn="ctr"/>
            <a:r>
              <a:rPr lang="ru-RU" sz="1800" b="0" dirty="0" smtClean="0"/>
              <a:t/>
            </a:r>
            <a:br>
              <a:rPr lang="ru-RU" sz="1800" b="0" dirty="0" smtClean="0"/>
            </a:br>
            <a:r>
              <a:rPr lang="ru-RU" sz="1800" b="0" dirty="0" smtClean="0"/>
              <a:t/>
            </a:r>
            <a:br>
              <a:rPr lang="ru-RU" sz="1800" b="0" dirty="0" smtClean="0"/>
            </a:br>
            <a:r>
              <a:rPr lang="ru-RU" sz="1800" b="0" dirty="0" smtClean="0">
                <a:latin typeface="Times New Roman" pitchFamily="18" charset="0"/>
                <a:cs typeface="Times New Roman" pitchFamily="18" charset="0"/>
              </a:rPr>
              <a:t> </a:t>
            </a:r>
            <a:r>
              <a:rPr sz="1800" smtClean="0">
                <a:latin typeface="Times New Roman" pitchFamily="18" charset="0"/>
                <a:cs typeface="Times New Roman" pitchFamily="18" charset="0"/>
              </a:rPr>
              <a:t>ПЕРЕЧЕНЬ</a:t>
            </a:r>
            <a:br>
              <a:rPr sz="1800" smtClean="0">
                <a:latin typeface="Times New Roman" pitchFamily="18" charset="0"/>
                <a:cs typeface="Times New Roman" pitchFamily="18" charset="0"/>
              </a:rPr>
            </a:br>
            <a:r>
              <a:rPr sz="1800" smtClean="0">
                <a:latin typeface="Times New Roman" pitchFamily="18" charset="0"/>
                <a:cs typeface="Times New Roman" pitchFamily="18" charset="0"/>
              </a:rPr>
              <a:t>МЕРОПРИЯТИЙ "ДОРОЖНОЙ КАРТЫ"</a:t>
            </a:r>
            <a:r>
              <a:rPr lang="ru-RU" sz="1800" dirty="0" smtClean="0">
                <a:latin typeface="Times New Roman" pitchFamily="18" charset="0"/>
                <a:cs typeface="Times New Roman" pitchFamily="18" charset="0"/>
              </a:rPr>
              <a:t> </a:t>
            </a:r>
            <a:r>
              <a:rPr lang="ru-RU" sz="1800" b="0" dirty="0">
                <a:latin typeface="Times New Roman" pitchFamily="18" charset="0"/>
                <a:cs typeface="Times New Roman" pitchFamily="18" charset="0"/>
              </a:rPr>
              <a:t/>
            </a:r>
            <a:br>
              <a:rPr lang="ru-RU" sz="1800" b="0" dirty="0">
                <a:latin typeface="Times New Roman" pitchFamily="18" charset="0"/>
                <a:cs typeface="Times New Roman" pitchFamily="18" charset="0"/>
              </a:rPr>
            </a:br>
            <a:r>
              <a:rPr lang="ru-RU" sz="1800" i="1" dirty="0" smtClean="0">
                <a:latin typeface="Cambria" panose="02040503050406030204" pitchFamily="18" charset="0"/>
              </a:rPr>
              <a:t> </a:t>
            </a:r>
            <a:r>
              <a:rPr lang="ru-RU" sz="1800" dirty="0" smtClean="0">
                <a:latin typeface="Cambria" panose="02040503050406030204" pitchFamily="18" charset="0"/>
              </a:rPr>
              <a:t> </a:t>
            </a:r>
            <a:br>
              <a:rPr lang="ru-RU" sz="1800" dirty="0" smtClean="0">
                <a:latin typeface="Cambria" panose="02040503050406030204" pitchFamily="18" charset="0"/>
              </a:rPr>
            </a:br>
            <a:endParaRPr lang="ru-RU" altLang="ru-RU" sz="1800" dirty="0"/>
          </a:p>
        </p:txBody>
      </p:sp>
      <p:sp>
        <p:nvSpPr>
          <p:cNvPr id="57376" name="Rectangle 32"/>
          <p:cNvSpPr>
            <a:spLocks noChangeArrowheads="1"/>
          </p:cNvSpPr>
          <p:nvPr/>
        </p:nvSpPr>
        <p:spPr bwMode="auto">
          <a:xfrm>
            <a:off x="4139952" y="4868863"/>
            <a:ext cx="4889748" cy="1440458"/>
          </a:xfrm>
          <a:prstGeom prst="rect">
            <a:avLst/>
          </a:prstGeom>
          <a:noFill/>
          <a:ln>
            <a:noFill/>
          </a:ln>
          <a:effectLst/>
          <a:extLst/>
        </p:spPr>
        <p:txBody>
          <a:bodyPr/>
          <a:lstStyle/>
          <a:p>
            <a:pPr marL="342900" indent="-342900" algn="r" fontAlgn="auto">
              <a:lnSpc>
                <a:spcPct val="80000"/>
              </a:lnSpc>
              <a:spcBef>
                <a:spcPct val="20000"/>
              </a:spcBef>
              <a:spcAft>
                <a:spcPts val="0"/>
              </a:spcAft>
              <a:defRPr/>
            </a:pPr>
            <a:endParaRPr lang="ru-RU" sz="1600" i="1" dirty="0">
              <a:solidFill>
                <a:srgbClr val="4D4D4D"/>
              </a:solidFill>
              <a:effectLst>
                <a:outerShdw blurRad="38100" dist="38100" dir="2700000" algn="tl">
                  <a:srgbClr val="C0C0C0"/>
                </a:outerShdw>
              </a:effectLst>
              <a:latin typeface="Arial" pitchFamily="34" charset="0"/>
            </a:endParaRPr>
          </a:p>
        </p:txBody>
      </p:sp>
      <p:sp>
        <p:nvSpPr>
          <p:cNvPr id="5" name="Прямоугольник 4"/>
          <p:cNvSpPr/>
          <p:nvPr/>
        </p:nvSpPr>
        <p:spPr>
          <a:xfrm>
            <a:off x="285720" y="1428736"/>
            <a:ext cx="8643998" cy="3877985"/>
          </a:xfrm>
          <a:prstGeom prst="rect">
            <a:avLst/>
          </a:prstGeom>
        </p:spPr>
        <p:txBody>
          <a:bodyPr wrap="square">
            <a:spAutoFit/>
          </a:bodyPr>
          <a:lstStyle/>
          <a:p>
            <a:pPr algn="just"/>
            <a:r>
              <a:rPr lang="ru-RU" sz="1600" dirty="0" smtClean="0">
                <a:latin typeface="Times New Roman" pitchFamily="18" charset="0"/>
                <a:cs typeface="Times New Roman" pitchFamily="18" charset="0"/>
              </a:rPr>
              <a:t>1.3. Назначение ответственных лиц, на которых возложены оказание инвалидам помощи при предоставлении услуг и организация работы по достижению значений целевых показателей доступности для инвалидов объектов и услуг "дорожной карты"Назначение ответственных лиц, на которых возложены оказание инвалидам помощи при предоставлении услуг и организация работы по достижению значений целевых показателей доступности для инвалидов объектов и услуг "дорожной карты«</a:t>
            </a:r>
          </a:p>
          <a:p>
            <a:pPr algn="just"/>
            <a:r>
              <a:rPr lang="ru-RU" sz="1600" dirty="0" smtClean="0">
                <a:latin typeface="Times New Roman" pitchFamily="18" charset="0"/>
                <a:cs typeface="Times New Roman" pitchFamily="18" charset="0"/>
              </a:rPr>
              <a:t>1.4. Разработка порядка предоставления услуг инвалидам на объектах, которые невозможно полностью приспособить с учетом их нужд (до их реконструкции или капитального ремонта), в соответствии с нормой </a:t>
            </a:r>
            <a:r>
              <a:rPr lang="ru-RU" sz="1600" dirty="0" smtClean="0">
                <a:latin typeface="Times New Roman" pitchFamily="18" charset="0"/>
                <a:cs typeface="Times New Roman" pitchFamily="18" charset="0"/>
                <a:hlinkClick r:id="rId3"/>
              </a:rPr>
              <a:t>части 4 статьи 15</a:t>
            </a:r>
            <a:r>
              <a:rPr lang="ru-RU" sz="1600" dirty="0" smtClean="0">
                <a:latin typeface="Times New Roman" pitchFamily="18" charset="0"/>
                <a:cs typeface="Times New Roman" pitchFamily="18" charset="0"/>
              </a:rPr>
              <a:t> Федерального закона "О социальной защите инвалидов в Российской Федерации" (путем обеспечения им доступа к месту предоставления услуги либо когда это возможно предоставления необходимой услуги по месту жительства в дистанционном режиме)</a:t>
            </a:r>
          </a:p>
          <a:p>
            <a:pPr algn="just"/>
            <a:r>
              <a:rPr lang="ru-RU" sz="1600" dirty="0" smtClean="0">
                <a:latin typeface="Times New Roman" pitchFamily="18" charset="0"/>
                <a:cs typeface="Times New Roman" pitchFamily="18" charset="0"/>
              </a:rPr>
              <a:t>4.1. Организация обучения специалистов, работающих с инвалидами, по вопросам, связанным с обеспечением доступности для них объектов социальной, инженерной и транспортной инфраструктур и услуг</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982521466"/>
      </p:ext>
    </p:extLst>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sz="1400" dirty="0"/>
          </a:p>
          <a:p>
            <a:endParaRPr lang="ru-RU" sz="1400" dirty="0"/>
          </a:p>
          <a:p>
            <a:pPr marL="0" indent="0">
              <a:buNone/>
              <a:defRPr/>
            </a:pPr>
            <a:endParaRPr sz="1400" dirty="0">
              <a:latin typeface="+mj-lt"/>
            </a:endParaRPr>
          </a:p>
        </p:txBody>
      </p:sp>
      <p:sp>
        <p:nvSpPr>
          <p:cNvPr id="3" name="Заголовок 2"/>
          <p:cNvSpPr>
            <a:spLocks noGrp="1"/>
          </p:cNvSpPr>
          <p:nvPr>
            <p:ph type="title"/>
          </p:nvPr>
        </p:nvSpPr>
        <p:spPr/>
        <p:txBody>
          <a:bodyPr vert="horz" wrap="square" lIns="91440" tIns="45720" rIns="91440" bIns="45720" numCol="1" anchorCtr="0" compatLnSpc="1">
            <a:prstTxWarp prst="textNoShape">
              <a:avLst/>
            </a:prstTxWarp>
          </a:bodyPr>
          <a:lstStyle/>
          <a:p>
            <a:pPr algn="ctr"/>
            <a:r>
              <a:rPr lang="ru-RU" sz="1800" b="0" dirty="0" smtClean="0"/>
              <a:t/>
            </a:r>
            <a:br>
              <a:rPr lang="ru-RU" sz="1800" b="0" dirty="0" smtClean="0"/>
            </a:br>
            <a:r>
              <a:rPr lang="ru-RU" sz="1800" b="0" dirty="0" smtClean="0"/>
              <a:t/>
            </a:r>
            <a:br>
              <a:rPr lang="ru-RU" sz="1800" b="0" dirty="0" smtClean="0"/>
            </a:br>
            <a:r>
              <a:rPr lang="ru-RU" sz="1800" b="0" dirty="0" smtClean="0"/>
              <a:t/>
            </a:r>
            <a:br>
              <a:rPr lang="ru-RU" sz="1800" b="0" dirty="0" smtClean="0"/>
            </a:br>
            <a:r>
              <a:rPr lang="ru-RU" sz="1800" b="0" dirty="0" smtClean="0">
                <a:latin typeface="Times New Roman" pitchFamily="18" charset="0"/>
                <a:cs typeface="Times New Roman" pitchFamily="18" charset="0"/>
              </a:rPr>
              <a:t> </a:t>
            </a:r>
            <a:r>
              <a:rPr sz="2400" smtClean="0">
                <a:latin typeface="Times New Roman" pitchFamily="18" charset="0"/>
                <a:cs typeface="Times New Roman" pitchFamily="18" charset="0"/>
              </a:rPr>
              <a:t>Конвенция ООН о правах инвалидов </a:t>
            </a:r>
            <a:r>
              <a:rPr sz="1800" smtClean="0"/>
              <a:t/>
            </a:r>
            <a:br>
              <a:rPr sz="1800" smtClean="0"/>
            </a:br>
            <a:r>
              <a:rPr lang="ru-RU" sz="1800" b="0" dirty="0">
                <a:latin typeface="Times New Roman" pitchFamily="18" charset="0"/>
                <a:cs typeface="Times New Roman" pitchFamily="18" charset="0"/>
              </a:rPr>
              <a:t/>
            </a:r>
            <a:br>
              <a:rPr lang="ru-RU" sz="1800" b="0" dirty="0">
                <a:latin typeface="Times New Roman" pitchFamily="18" charset="0"/>
                <a:cs typeface="Times New Roman" pitchFamily="18" charset="0"/>
              </a:rPr>
            </a:br>
            <a:r>
              <a:rPr lang="ru-RU" sz="1800" i="1" dirty="0" smtClean="0">
                <a:latin typeface="Cambria" panose="02040503050406030204" pitchFamily="18" charset="0"/>
              </a:rPr>
              <a:t> </a:t>
            </a:r>
            <a:r>
              <a:rPr lang="ru-RU" sz="1800" dirty="0" smtClean="0">
                <a:latin typeface="Cambria" panose="02040503050406030204" pitchFamily="18" charset="0"/>
              </a:rPr>
              <a:t> </a:t>
            </a:r>
            <a:br>
              <a:rPr lang="ru-RU" sz="1800" dirty="0" smtClean="0">
                <a:latin typeface="Cambria" panose="02040503050406030204" pitchFamily="18" charset="0"/>
              </a:rPr>
            </a:br>
            <a:endParaRPr lang="ru-RU" altLang="ru-RU" sz="1800" dirty="0"/>
          </a:p>
        </p:txBody>
      </p:sp>
      <p:sp>
        <p:nvSpPr>
          <p:cNvPr id="57376" name="Rectangle 32"/>
          <p:cNvSpPr>
            <a:spLocks noChangeArrowheads="1"/>
          </p:cNvSpPr>
          <p:nvPr/>
        </p:nvSpPr>
        <p:spPr bwMode="auto">
          <a:xfrm>
            <a:off x="4139952" y="4868863"/>
            <a:ext cx="4889748" cy="1440458"/>
          </a:xfrm>
          <a:prstGeom prst="rect">
            <a:avLst/>
          </a:prstGeom>
          <a:noFill/>
          <a:ln>
            <a:noFill/>
          </a:ln>
          <a:effectLst/>
          <a:extLst/>
        </p:spPr>
        <p:txBody>
          <a:bodyPr/>
          <a:lstStyle/>
          <a:p>
            <a:pPr marL="342900" indent="-342900" algn="r" fontAlgn="auto">
              <a:lnSpc>
                <a:spcPct val="80000"/>
              </a:lnSpc>
              <a:spcBef>
                <a:spcPct val="20000"/>
              </a:spcBef>
              <a:spcAft>
                <a:spcPts val="0"/>
              </a:spcAft>
              <a:defRPr/>
            </a:pPr>
            <a:endParaRPr lang="ru-RU" sz="1600" i="1" dirty="0">
              <a:solidFill>
                <a:srgbClr val="4D4D4D"/>
              </a:solidFill>
              <a:effectLst>
                <a:outerShdw blurRad="38100" dist="38100" dir="2700000" algn="tl">
                  <a:srgbClr val="C0C0C0"/>
                </a:outerShdw>
              </a:effectLst>
              <a:latin typeface="Arial" pitchFamily="34" charset="0"/>
            </a:endParaRPr>
          </a:p>
        </p:txBody>
      </p:sp>
      <p:sp>
        <p:nvSpPr>
          <p:cNvPr id="5" name="Прямоугольник 4"/>
          <p:cNvSpPr/>
          <p:nvPr/>
        </p:nvSpPr>
        <p:spPr>
          <a:xfrm>
            <a:off x="285720" y="1428736"/>
            <a:ext cx="8643998" cy="3570208"/>
          </a:xfrm>
          <a:prstGeom prst="rect">
            <a:avLst/>
          </a:prstGeom>
        </p:spPr>
        <p:txBody>
          <a:bodyPr wrap="square">
            <a:spAutoFit/>
          </a:bodyPr>
          <a:lstStyle/>
          <a:p>
            <a:pPr algn="just"/>
            <a:r>
              <a:rPr lang="ru-RU" dirty="0" smtClean="0">
                <a:latin typeface="Times New Roman" pitchFamily="18" charset="0"/>
                <a:cs typeface="Times New Roman" pitchFamily="18" charset="0"/>
              </a:rPr>
              <a:t>Цель: поощрение, защита и обеспечение полного и равного осуществления всеми инвалидами всех прав человека и основных свобод, а также в поощрении уважения присущего им достоинства</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Принципы:</a:t>
            </a:r>
          </a:p>
          <a:p>
            <a:pPr>
              <a:buFont typeface="Arial" pitchFamily="34" charset="0"/>
              <a:buChar char="•"/>
            </a:pPr>
            <a:r>
              <a:rPr lang="ru-RU" dirty="0" smtClean="0">
                <a:latin typeface="Times New Roman" pitchFamily="18" charset="0"/>
                <a:cs typeface="Times New Roman" pitchFamily="18" charset="0"/>
              </a:rPr>
              <a:t> полное и эффективное вовлечение и включение в общество;</a:t>
            </a:r>
          </a:p>
          <a:p>
            <a:pPr>
              <a:buFont typeface="Arial" pitchFamily="34" charset="0"/>
              <a:buChar char="•"/>
            </a:pPr>
            <a:r>
              <a:rPr lang="ru-RU" dirty="0" smtClean="0">
                <a:latin typeface="Times New Roman" pitchFamily="18" charset="0"/>
                <a:cs typeface="Times New Roman" pitchFamily="18" charset="0"/>
              </a:rPr>
              <a:t> равенство возможностей;</a:t>
            </a:r>
          </a:p>
          <a:p>
            <a:pPr>
              <a:buFont typeface="Arial" pitchFamily="34" charset="0"/>
              <a:buChar char="•"/>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недискриминация</a:t>
            </a:r>
            <a:r>
              <a:rPr lang="ru-RU" dirty="0" smtClean="0">
                <a:latin typeface="Times New Roman" pitchFamily="18" charset="0"/>
                <a:cs typeface="Times New Roman" pitchFamily="18" charset="0"/>
              </a:rPr>
              <a:t>;</a:t>
            </a:r>
          </a:p>
          <a:p>
            <a:pPr>
              <a:buFont typeface="Arial" pitchFamily="34" charset="0"/>
              <a:buChar char="•"/>
            </a:pPr>
            <a:r>
              <a:rPr lang="ru-RU" dirty="0" smtClean="0">
                <a:latin typeface="Times New Roman" pitchFamily="18" charset="0"/>
                <a:cs typeface="Times New Roman" pitchFamily="18" charset="0"/>
              </a:rPr>
              <a:t> доступность</a:t>
            </a:r>
          </a:p>
          <a:p>
            <a:endParaRPr lang="ru-RU" sz="1600" dirty="0" smtClean="0"/>
          </a:p>
          <a:p>
            <a:pPr algn="just"/>
            <a:endParaRPr lang="ru-RU" sz="1600" dirty="0" smtClean="0"/>
          </a:p>
          <a:p>
            <a:pPr algn="just"/>
            <a:endParaRPr lang="ru-RU" sz="1600" dirty="0" smtClean="0"/>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982521466"/>
      </p:ext>
    </p:extLst>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sz="1400" dirty="0"/>
          </a:p>
          <a:p>
            <a:endParaRPr lang="ru-RU" sz="1400" dirty="0"/>
          </a:p>
          <a:p>
            <a:pPr marL="0" indent="0">
              <a:buNone/>
              <a:defRPr/>
            </a:pPr>
            <a:endParaRPr sz="1400" dirty="0">
              <a:latin typeface="+mj-lt"/>
            </a:endParaRPr>
          </a:p>
        </p:txBody>
      </p:sp>
      <p:sp>
        <p:nvSpPr>
          <p:cNvPr id="3" name="Заголовок 2"/>
          <p:cNvSpPr>
            <a:spLocks noGrp="1"/>
          </p:cNvSpPr>
          <p:nvPr>
            <p:ph type="title"/>
          </p:nvPr>
        </p:nvSpPr>
        <p:spPr/>
        <p:txBody>
          <a:bodyPr vert="horz" wrap="square" lIns="91440" tIns="45720" rIns="91440" bIns="45720" numCol="1" anchorCtr="0" compatLnSpc="1">
            <a:prstTxWarp prst="textNoShape">
              <a:avLst/>
            </a:prstTxWarp>
          </a:bodyPr>
          <a:lstStyle/>
          <a:p>
            <a:pPr algn="ctr"/>
            <a:r>
              <a:rPr lang="ru-RU" sz="1800" b="0" dirty="0" smtClean="0"/>
              <a:t/>
            </a:r>
            <a:br>
              <a:rPr lang="ru-RU" sz="1800" b="0" dirty="0" smtClean="0"/>
            </a:br>
            <a:r>
              <a:rPr lang="ru-RU" sz="1800" b="0" dirty="0" smtClean="0"/>
              <a:t/>
            </a:r>
            <a:br>
              <a:rPr lang="ru-RU" sz="1800" b="0" dirty="0" smtClean="0"/>
            </a:br>
            <a:r>
              <a:rPr lang="ru-RU" sz="1800" b="0" dirty="0" smtClean="0"/>
              <a:t/>
            </a:r>
            <a:br>
              <a:rPr lang="ru-RU" sz="1800" b="0" dirty="0" smtClean="0"/>
            </a:br>
            <a:r>
              <a:rPr lang="ru-RU" sz="1800" b="0" dirty="0" smtClean="0"/>
              <a:t/>
            </a:r>
            <a:br>
              <a:rPr lang="ru-RU" sz="1800" b="0" dirty="0" smtClean="0"/>
            </a:br>
            <a:r>
              <a:rPr lang="ru-RU" sz="1800" b="0" dirty="0" smtClean="0">
                <a:latin typeface="Times New Roman" pitchFamily="18" charset="0"/>
                <a:cs typeface="Times New Roman" pitchFamily="18" charset="0"/>
              </a:rPr>
              <a:t> </a:t>
            </a:r>
            <a:r>
              <a:rPr sz="2400" smtClean="0">
                <a:latin typeface="Times New Roman" pitchFamily="18" charset="0"/>
                <a:cs typeface="Times New Roman" pitchFamily="18" charset="0"/>
              </a:rPr>
              <a:t>Содержание категорий жизнедеятельности человека</a:t>
            </a:r>
            <a:r>
              <a:rPr sz="2400" smtClean="0"/>
              <a:t/>
            </a:r>
            <a:br>
              <a:rPr sz="2400" smtClean="0"/>
            </a:br>
            <a:r>
              <a:rPr sz="1800" smtClean="0"/>
              <a:t/>
            </a:r>
            <a:br>
              <a:rPr sz="1800" smtClean="0"/>
            </a:br>
            <a:r>
              <a:rPr lang="ru-RU" sz="1800" b="0" dirty="0">
                <a:latin typeface="Times New Roman" pitchFamily="18" charset="0"/>
                <a:cs typeface="Times New Roman" pitchFamily="18" charset="0"/>
              </a:rPr>
              <a:t/>
            </a:r>
            <a:br>
              <a:rPr lang="ru-RU" sz="1800" b="0" dirty="0">
                <a:latin typeface="Times New Roman" pitchFamily="18" charset="0"/>
                <a:cs typeface="Times New Roman" pitchFamily="18" charset="0"/>
              </a:rPr>
            </a:br>
            <a:r>
              <a:rPr lang="ru-RU" sz="1800" i="1" dirty="0" smtClean="0">
                <a:latin typeface="Cambria" panose="02040503050406030204" pitchFamily="18" charset="0"/>
              </a:rPr>
              <a:t> </a:t>
            </a:r>
            <a:r>
              <a:rPr lang="ru-RU" sz="1800" dirty="0" smtClean="0">
                <a:latin typeface="Cambria" panose="02040503050406030204" pitchFamily="18" charset="0"/>
              </a:rPr>
              <a:t> </a:t>
            </a:r>
            <a:br>
              <a:rPr lang="ru-RU" sz="1800" dirty="0" smtClean="0">
                <a:latin typeface="Cambria" panose="02040503050406030204" pitchFamily="18" charset="0"/>
              </a:rPr>
            </a:br>
            <a:endParaRPr lang="ru-RU" altLang="ru-RU" sz="1800" dirty="0"/>
          </a:p>
        </p:txBody>
      </p:sp>
      <p:sp>
        <p:nvSpPr>
          <p:cNvPr id="57376" name="Rectangle 32"/>
          <p:cNvSpPr>
            <a:spLocks noChangeArrowheads="1"/>
          </p:cNvSpPr>
          <p:nvPr/>
        </p:nvSpPr>
        <p:spPr bwMode="auto">
          <a:xfrm>
            <a:off x="4139952" y="4868863"/>
            <a:ext cx="4889748" cy="1440458"/>
          </a:xfrm>
          <a:prstGeom prst="rect">
            <a:avLst/>
          </a:prstGeom>
          <a:noFill/>
          <a:ln>
            <a:noFill/>
          </a:ln>
          <a:effectLst/>
          <a:extLst/>
        </p:spPr>
        <p:txBody>
          <a:bodyPr/>
          <a:lstStyle/>
          <a:p>
            <a:pPr marL="342900" indent="-342900" algn="r" fontAlgn="auto">
              <a:lnSpc>
                <a:spcPct val="80000"/>
              </a:lnSpc>
              <a:spcBef>
                <a:spcPct val="20000"/>
              </a:spcBef>
              <a:spcAft>
                <a:spcPts val="0"/>
              </a:spcAft>
              <a:defRPr/>
            </a:pPr>
            <a:endParaRPr lang="ru-RU" sz="1600" i="1" dirty="0">
              <a:solidFill>
                <a:srgbClr val="4D4D4D"/>
              </a:solidFill>
              <a:effectLst>
                <a:outerShdw blurRad="38100" dist="38100" dir="2700000" algn="tl">
                  <a:srgbClr val="C0C0C0"/>
                </a:outerShdw>
              </a:effectLst>
              <a:latin typeface="Arial" pitchFamily="34" charset="0"/>
            </a:endParaRPr>
          </a:p>
        </p:txBody>
      </p:sp>
      <p:sp>
        <p:nvSpPr>
          <p:cNvPr id="5" name="Прямоугольник 4"/>
          <p:cNvSpPr/>
          <p:nvPr/>
        </p:nvSpPr>
        <p:spPr>
          <a:xfrm>
            <a:off x="285720" y="1428736"/>
            <a:ext cx="8643998" cy="4278094"/>
          </a:xfrm>
          <a:prstGeom prst="rect">
            <a:avLst/>
          </a:prstGeom>
        </p:spPr>
        <p:txBody>
          <a:bodyPr wrap="square">
            <a:spAutoFit/>
          </a:bodyPr>
          <a:lstStyle/>
          <a:p>
            <a:pPr algn="just"/>
            <a:r>
              <a:rPr lang="ru-RU" sz="1600" b="1" dirty="0" smtClean="0">
                <a:latin typeface="Times New Roman" pitchFamily="18" charset="0"/>
                <a:cs typeface="Times New Roman" pitchFamily="18" charset="0"/>
              </a:rPr>
              <a:t>Способность к:</a:t>
            </a:r>
          </a:p>
          <a:p>
            <a:pPr algn="just"/>
            <a:r>
              <a:rPr lang="ru-RU" sz="1600" b="1" dirty="0" smtClean="0">
                <a:latin typeface="Times New Roman" pitchFamily="18" charset="0"/>
                <a:cs typeface="Times New Roman" pitchFamily="18" charset="0"/>
              </a:rPr>
              <a:t>к самообслуживанию</a:t>
            </a:r>
          </a:p>
          <a:p>
            <a:pPr algn="just"/>
            <a:r>
              <a:rPr lang="ru-RU" sz="1600" b="1" dirty="0" smtClean="0">
                <a:latin typeface="Times New Roman" pitchFamily="18" charset="0"/>
                <a:cs typeface="Times New Roman" pitchFamily="18" charset="0"/>
              </a:rPr>
              <a:t>к самостоятельному передвижению</a:t>
            </a:r>
          </a:p>
          <a:p>
            <a:pPr algn="just"/>
            <a:r>
              <a:rPr lang="ru-RU" sz="1600" b="1" dirty="0" smtClean="0">
                <a:latin typeface="Times New Roman" pitchFamily="18" charset="0"/>
                <a:cs typeface="Times New Roman" pitchFamily="18" charset="0"/>
              </a:rPr>
              <a:t>к ориентации </a:t>
            </a:r>
          </a:p>
          <a:p>
            <a:pPr algn="just"/>
            <a:r>
              <a:rPr lang="ru-RU" sz="1600" b="1" dirty="0" smtClean="0">
                <a:latin typeface="Times New Roman" pitchFamily="18" charset="0"/>
                <a:cs typeface="Times New Roman" pitchFamily="18" charset="0"/>
              </a:rPr>
              <a:t>к общению</a:t>
            </a:r>
          </a:p>
          <a:p>
            <a:pPr algn="just"/>
            <a:r>
              <a:rPr lang="ru-RU" sz="1600" b="1" dirty="0" smtClean="0">
                <a:latin typeface="Times New Roman" pitchFamily="18" charset="0"/>
                <a:cs typeface="Times New Roman" pitchFamily="18" charset="0"/>
              </a:rPr>
              <a:t>контролировать свое поведение</a:t>
            </a:r>
          </a:p>
          <a:p>
            <a:pPr algn="just"/>
            <a:r>
              <a:rPr lang="ru-RU" sz="1600" b="1" dirty="0" smtClean="0">
                <a:latin typeface="Times New Roman" pitchFamily="18" charset="0"/>
                <a:cs typeface="Times New Roman" pitchFamily="18" charset="0"/>
              </a:rPr>
              <a:t>к обучению</a:t>
            </a:r>
          </a:p>
          <a:p>
            <a:pPr algn="just"/>
            <a:r>
              <a:rPr lang="ru-RU" sz="1600" b="1" dirty="0" smtClean="0">
                <a:latin typeface="Times New Roman" pitchFamily="18" charset="0"/>
                <a:cs typeface="Times New Roman" pitchFamily="18" charset="0"/>
              </a:rPr>
              <a:t>к трудовой деятельности</a:t>
            </a:r>
          </a:p>
          <a:p>
            <a:pPr algn="just"/>
            <a:endParaRPr lang="ru-RU" sz="1600" b="1"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Условиями признания гражданина инвалидом являются:</a:t>
            </a:r>
          </a:p>
          <a:p>
            <a:r>
              <a:rPr lang="ru-RU" sz="1600" dirty="0" smtClean="0">
                <a:latin typeface="Times New Roman" pitchFamily="18" charset="0"/>
                <a:cs typeface="Times New Roman" pitchFamily="18" charset="0"/>
              </a:rPr>
              <a:t>– нарушение здоровья со стойким расстройством функций организма, обусловленное заболеваниями, последствиями травм или дефектами;</a:t>
            </a:r>
          </a:p>
          <a:p>
            <a:r>
              <a:rPr lang="ru-RU" sz="1600" dirty="0" smtClean="0">
                <a:latin typeface="Times New Roman" pitchFamily="18" charset="0"/>
                <a:cs typeface="Times New Roman" pitchFamily="18" charset="0"/>
              </a:rPr>
              <a:t>– ограничение жизнедеятельности;</a:t>
            </a:r>
          </a:p>
          <a:p>
            <a:r>
              <a:rPr lang="ru-RU" sz="1600" dirty="0" smtClean="0">
                <a:latin typeface="Times New Roman" pitchFamily="18" charset="0"/>
                <a:cs typeface="Times New Roman" pitchFamily="18" charset="0"/>
              </a:rPr>
              <a:t>– необходимость осуществления мер социальной защиты, включая реабилитацию </a:t>
            </a:r>
            <a:r>
              <a:rPr lang="x-none" sz="1600" smtClean="0">
                <a:latin typeface="Times New Roman" pitchFamily="18" charset="0"/>
                <a:cs typeface="Times New Roman" pitchFamily="18" charset="0"/>
              </a:rPr>
              <a:t>П. 5 Правил признания лица инвалидом, утвержденных Постановлением Правительства Российской Федерации от 20.02.2006  № 95.</a:t>
            </a:r>
            <a:endParaRPr lang="ru-RU" sz="1600" dirty="0" smtClean="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982521466"/>
      </p:ext>
    </p:extLst>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sz="1400" dirty="0" smtClean="0"/>
          </a:p>
          <a:p>
            <a:endParaRPr lang="ru-RU" sz="1400" dirty="0"/>
          </a:p>
          <a:p>
            <a:pPr marL="0" indent="0">
              <a:buNone/>
              <a:defRPr/>
            </a:pPr>
            <a:endParaRPr sz="1400" dirty="0">
              <a:latin typeface="+mj-lt"/>
            </a:endParaRPr>
          </a:p>
        </p:txBody>
      </p:sp>
      <p:sp>
        <p:nvSpPr>
          <p:cNvPr id="3" name="Заголовок 2"/>
          <p:cNvSpPr>
            <a:spLocks noGrp="1"/>
          </p:cNvSpPr>
          <p:nvPr>
            <p:ph type="title"/>
          </p:nvPr>
        </p:nvSpPr>
        <p:spPr/>
        <p:txBody>
          <a:bodyPr vert="horz" wrap="square" lIns="91440" tIns="45720" rIns="91440" bIns="45720" numCol="1" anchorCtr="0" compatLnSpc="1">
            <a:prstTxWarp prst="textNoShape">
              <a:avLst/>
            </a:prstTxWarp>
          </a:bodyPr>
          <a:lstStyle/>
          <a:p>
            <a:pPr algn="ctr"/>
            <a:r>
              <a:rPr lang="ru-RU" sz="1800" b="0" dirty="0" smtClean="0"/>
              <a:t/>
            </a:r>
            <a:br>
              <a:rPr lang="ru-RU" sz="1800" b="0" dirty="0" smtClean="0"/>
            </a:br>
            <a:r>
              <a:rPr lang="ru-RU" sz="1800" b="0" dirty="0" smtClean="0"/>
              <a:t/>
            </a:r>
            <a:br>
              <a:rPr lang="ru-RU" sz="1800" b="0" dirty="0" smtClean="0"/>
            </a:br>
            <a:r>
              <a:rPr lang="ru-RU" sz="1800" b="0" dirty="0" smtClean="0"/>
              <a:t/>
            </a:r>
            <a:br>
              <a:rPr lang="ru-RU" sz="1800" b="0" dirty="0" smtClean="0"/>
            </a:br>
            <a:r>
              <a:rPr lang="ru-RU" sz="1800" b="0" dirty="0" smtClean="0"/>
              <a:t/>
            </a:r>
            <a:br>
              <a:rPr lang="ru-RU" sz="1800" b="0" dirty="0" smtClean="0"/>
            </a:br>
            <a:r>
              <a:rPr lang="ru-RU" sz="1800" b="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Р</a:t>
            </a:r>
            <a:r>
              <a:rPr sz="2400" smtClean="0">
                <a:latin typeface="Times New Roman" pitchFamily="18" charset="0"/>
                <a:cs typeface="Times New Roman" pitchFamily="18" charset="0"/>
              </a:rPr>
              <a:t>екомендации по устранению барьеров окружающей среды для инвалидов</a:t>
            </a:r>
            <a:r>
              <a:rPr sz="2400" smtClean="0"/>
              <a:t/>
            </a:r>
            <a:br>
              <a:rPr sz="2400" smtClean="0"/>
            </a:br>
            <a:r>
              <a:rPr sz="1800" smtClean="0"/>
              <a:t/>
            </a:r>
            <a:br>
              <a:rPr sz="1800" smtClean="0"/>
            </a:br>
            <a:r>
              <a:rPr lang="ru-RU" sz="1800" b="0" dirty="0">
                <a:latin typeface="Times New Roman" pitchFamily="18" charset="0"/>
                <a:cs typeface="Times New Roman" pitchFamily="18" charset="0"/>
              </a:rPr>
              <a:t/>
            </a:r>
            <a:br>
              <a:rPr lang="ru-RU" sz="1800" b="0" dirty="0">
                <a:latin typeface="Times New Roman" pitchFamily="18" charset="0"/>
                <a:cs typeface="Times New Roman" pitchFamily="18" charset="0"/>
              </a:rPr>
            </a:br>
            <a:r>
              <a:rPr lang="ru-RU" sz="1800" i="1" dirty="0" smtClean="0">
                <a:latin typeface="Cambria" panose="02040503050406030204" pitchFamily="18" charset="0"/>
              </a:rPr>
              <a:t> </a:t>
            </a:r>
            <a:r>
              <a:rPr lang="ru-RU" sz="1800" dirty="0" smtClean="0">
                <a:latin typeface="Cambria" panose="02040503050406030204" pitchFamily="18" charset="0"/>
              </a:rPr>
              <a:t> </a:t>
            </a:r>
            <a:br>
              <a:rPr lang="ru-RU" sz="1800" dirty="0" smtClean="0">
                <a:latin typeface="Cambria" panose="02040503050406030204" pitchFamily="18" charset="0"/>
              </a:rPr>
            </a:br>
            <a:endParaRPr lang="ru-RU" altLang="ru-RU" sz="1800" dirty="0"/>
          </a:p>
        </p:txBody>
      </p:sp>
      <p:sp>
        <p:nvSpPr>
          <p:cNvPr id="57376" name="Rectangle 32"/>
          <p:cNvSpPr>
            <a:spLocks noChangeArrowheads="1"/>
          </p:cNvSpPr>
          <p:nvPr/>
        </p:nvSpPr>
        <p:spPr bwMode="auto">
          <a:xfrm>
            <a:off x="4139952" y="4868863"/>
            <a:ext cx="4889748" cy="1440458"/>
          </a:xfrm>
          <a:prstGeom prst="rect">
            <a:avLst/>
          </a:prstGeom>
          <a:noFill/>
          <a:ln>
            <a:noFill/>
          </a:ln>
          <a:effectLst/>
          <a:extLst/>
        </p:spPr>
        <p:txBody>
          <a:bodyPr/>
          <a:lstStyle/>
          <a:p>
            <a:pPr marL="342900" indent="-342900" algn="r" fontAlgn="auto">
              <a:lnSpc>
                <a:spcPct val="80000"/>
              </a:lnSpc>
              <a:spcBef>
                <a:spcPct val="20000"/>
              </a:spcBef>
              <a:spcAft>
                <a:spcPts val="0"/>
              </a:spcAft>
              <a:defRPr/>
            </a:pPr>
            <a:endParaRPr lang="ru-RU" sz="1600" i="1" dirty="0">
              <a:solidFill>
                <a:srgbClr val="4D4D4D"/>
              </a:solidFill>
              <a:effectLst>
                <a:outerShdw blurRad="38100" dist="38100" dir="2700000" algn="tl">
                  <a:srgbClr val="C0C0C0"/>
                </a:outerShdw>
              </a:effectLst>
              <a:latin typeface="Arial" pitchFamily="34" charset="0"/>
            </a:endParaRPr>
          </a:p>
        </p:txBody>
      </p:sp>
      <p:sp>
        <p:nvSpPr>
          <p:cNvPr id="5" name="Прямоугольник 4"/>
          <p:cNvSpPr/>
          <p:nvPr/>
        </p:nvSpPr>
        <p:spPr>
          <a:xfrm>
            <a:off x="285720" y="1428736"/>
            <a:ext cx="8643998" cy="830997"/>
          </a:xfrm>
          <a:prstGeom prst="rect">
            <a:avLst/>
          </a:prstGeom>
        </p:spPr>
        <p:txBody>
          <a:bodyPr wrap="square">
            <a:spAutoFit/>
          </a:bodyPr>
          <a:lstStyle/>
          <a:p>
            <a:pPr algn="just"/>
            <a:endParaRPr lang="ru-RU" sz="1600" b="1"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214282" y="1500173"/>
          <a:ext cx="8786874" cy="4857784"/>
        </p:xfrm>
        <a:graphic>
          <a:graphicData uri="http://schemas.openxmlformats.org/drawingml/2006/table">
            <a:tbl>
              <a:tblPr firstRow="1" bandRow="1">
                <a:tableStyleId>{5C22544A-7EE6-4342-B048-85BDC9FD1C3A}</a:tableStyleId>
              </a:tblPr>
              <a:tblGrid>
                <a:gridCol w="3714776"/>
                <a:gridCol w="5072098"/>
              </a:tblGrid>
              <a:tr h="511346">
                <a:tc>
                  <a:txBody>
                    <a:bodyPr/>
                    <a:lstStyle/>
                    <a:p>
                      <a:pPr algn="ctr">
                        <a:lnSpc>
                          <a:spcPct val="115000"/>
                        </a:lnSpc>
                        <a:spcAft>
                          <a:spcPts val="1000"/>
                        </a:spcAft>
                      </a:pPr>
                      <a:r>
                        <a:rPr lang="ru-RU" sz="1400" b="1" dirty="0">
                          <a:latin typeface="Times New Roman"/>
                          <a:ea typeface="Calibri"/>
                          <a:cs typeface="Times New Roman"/>
                        </a:rPr>
                        <a:t>Основные формы инвалидности</a:t>
                      </a:r>
                      <a:endParaRPr lang="ru-RU" sz="1100" dirty="0">
                        <a:latin typeface="Calibri"/>
                        <a:ea typeface="Calibri"/>
                        <a:cs typeface="Times New Roman"/>
                      </a:endParaRPr>
                    </a:p>
                  </a:txBody>
                  <a:tcPr marL="68580" marR="68580" marT="0" marB="0"/>
                </a:tc>
                <a:tc>
                  <a:txBody>
                    <a:bodyPr/>
                    <a:lstStyle/>
                    <a:p>
                      <a:pPr algn="ctr">
                        <a:lnSpc>
                          <a:spcPct val="115000"/>
                        </a:lnSpc>
                        <a:spcAft>
                          <a:spcPts val="1000"/>
                        </a:spcAft>
                      </a:pPr>
                      <a:r>
                        <a:rPr lang="ru-RU" sz="1400" b="1">
                          <a:latin typeface="Times New Roman"/>
                          <a:ea typeface="Calibri"/>
                          <a:cs typeface="Times New Roman"/>
                        </a:rPr>
                        <a:t>Общие рекомендации по устранению барьеров окружающей среды</a:t>
                      </a:r>
                      <a:endParaRPr lang="ru-RU" sz="1100">
                        <a:latin typeface="Calibri"/>
                        <a:ea typeface="Calibri"/>
                        <a:cs typeface="Times New Roman"/>
                      </a:endParaRPr>
                    </a:p>
                  </a:txBody>
                  <a:tcPr marL="68580" marR="68580" marT="0" marB="0"/>
                </a:tc>
              </a:tr>
              <a:tr h="1022691">
                <a:tc>
                  <a:txBody>
                    <a:bodyPr/>
                    <a:lstStyle/>
                    <a:p>
                      <a:pPr marL="457200">
                        <a:lnSpc>
                          <a:spcPct val="115000"/>
                        </a:lnSpc>
                        <a:spcAft>
                          <a:spcPts val="1000"/>
                        </a:spcAft>
                      </a:pPr>
                      <a:r>
                        <a:rPr lang="ru-RU" sz="1400" b="1">
                          <a:latin typeface="Times New Roman"/>
                          <a:ea typeface="Times New Roman"/>
                          <a:cs typeface="Times New Roman"/>
                        </a:rPr>
                        <a:t>Инвалиды, передвигающиеся на креслах-колясках</a:t>
                      </a:r>
                      <a:endParaRPr lang="ru-RU" sz="1100">
                        <a:latin typeface="Calibri"/>
                        <a:ea typeface="Times New Roman"/>
                        <a:cs typeface="Times New Roman"/>
                      </a:endParaRPr>
                    </a:p>
                  </a:txBody>
                  <a:tcPr marL="68580" marR="68580" marT="0" marB="0"/>
                </a:tc>
                <a:tc>
                  <a:txBody>
                    <a:bodyPr/>
                    <a:lstStyle/>
                    <a:p>
                      <a:pPr>
                        <a:lnSpc>
                          <a:spcPct val="115000"/>
                        </a:lnSpc>
                        <a:spcAft>
                          <a:spcPts val="1000"/>
                        </a:spcAft>
                      </a:pPr>
                      <a:r>
                        <a:rPr lang="ru-RU" sz="1400">
                          <a:latin typeface="Times New Roman"/>
                          <a:ea typeface="Calibri"/>
                          <a:cs typeface="Times New Roman"/>
                        </a:rPr>
                        <a:t>Устранение физических барьеров на пути к месту предоставления услуг, альтернативные формы оказания услуг (в т.ч.) на дому, удобное размещение информации, организация работы помощников </a:t>
                      </a:r>
                      <a:endParaRPr lang="ru-RU" sz="1100">
                        <a:latin typeface="Calibri"/>
                        <a:ea typeface="Calibri"/>
                        <a:cs typeface="Times New Roman"/>
                      </a:endParaRPr>
                    </a:p>
                  </a:txBody>
                  <a:tcPr marL="68580" marR="68580" marT="0" marB="0"/>
                </a:tc>
              </a:tr>
              <a:tr h="1022691">
                <a:tc>
                  <a:txBody>
                    <a:bodyPr/>
                    <a:lstStyle/>
                    <a:p>
                      <a:pPr marL="457200">
                        <a:lnSpc>
                          <a:spcPct val="115000"/>
                        </a:lnSpc>
                        <a:spcAft>
                          <a:spcPts val="1000"/>
                        </a:spcAft>
                      </a:pPr>
                      <a:r>
                        <a:rPr lang="ru-RU" sz="1400" b="1">
                          <a:latin typeface="Times New Roman"/>
                          <a:ea typeface="Times New Roman"/>
                          <a:cs typeface="Times New Roman"/>
                        </a:rPr>
                        <a:t>Инвалиды с нарушениями опорно-двигательного аппарата</a:t>
                      </a:r>
                      <a:endParaRPr lang="ru-RU" sz="1100">
                        <a:latin typeface="Calibri"/>
                        <a:ea typeface="Times New Roman"/>
                        <a:cs typeface="Times New Roman"/>
                      </a:endParaRPr>
                    </a:p>
                  </a:txBody>
                  <a:tcPr marL="68580" marR="68580" marT="0" marB="0"/>
                </a:tc>
                <a:tc>
                  <a:txBody>
                    <a:bodyPr/>
                    <a:lstStyle/>
                    <a:p>
                      <a:pPr>
                        <a:lnSpc>
                          <a:spcPct val="115000"/>
                        </a:lnSpc>
                        <a:spcAft>
                          <a:spcPts val="1000"/>
                        </a:spcAft>
                      </a:pPr>
                      <a:r>
                        <a:rPr lang="ru-RU" sz="1400">
                          <a:latin typeface="Times New Roman"/>
                          <a:ea typeface="Calibri"/>
                          <a:cs typeface="Times New Roman"/>
                        </a:rPr>
                        <a:t>Устранение физических барьеров на пути к месту предоставления услуг, организация места для отдыха; для инвалидов не действующих руками- помощь при выполнении необходимых действий</a:t>
                      </a:r>
                      <a:endParaRPr lang="ru-RU" sz="1100">
                        <a:latin typeface="Calibri"/>
                        <a:ea typeface="Calibri"/>
                        <a:cs typeface="Times New Roman"/>
                      </a:endParaRPr>
                    </a:p>
                  </a:txBody>
                  <a:tcPr marL="68580" marR="68580" marT="0" marB="0"/>
                </a:tc>
              </a:tr>
              <a:tr h="1278364">
                <a:tc>
                  <a:txBody>
                    <a:bodyPr/>
                    <a:lstStyle/>
                    <a:p>
                      <a:pPr marL="457200">
                        <a:lnSpc>
                          <a:spcPct val="115000"/>
                        </a:lnSpc>
                        <a:spcAft>
                          <a:spcPts val="1000"/>
                        </a:spcAft>
                      </a:pPr>
                      <a:r>
                        <a:rPr lang="ru-RU" sz="1400" b="1">
                          <a:latin typeface="Times New Roman"/>
                          <a:ea typeface="Times New Roman"/>
                          <a:cs typeface="Times New Roman"/>
                        </a:rPr>
                        <a:t>Инвалиды с нарушениями зрения</a:t>
                      </a:r>
                      <a:endParaRPr lang="ru-RU" sz="1100">
                        <a:latin typeface="Calibri"/>
                        <a:ea typeface="Times New Roman"/>
                        <a:cs typeface="Times New Roman"/>
                      </a:endParaRPr>
                    </a:p>
                  </a:txBody>
                  <a:tcPr marL="68580" marR="68580" marT="0" marB="0"/>
                </a:tc>
                <a:tc>
                  <a:txBody>
                    <a:bodyPr/>
                    <a:lstStyle/>
                    <a:p>
                      <a:pPr>
                        <a:lnSpc>
                          <a:spcPct val="115000"/>
                        </a:lnSpc>
                        <a:spcAft>
                          <a:spcPts val="1000"/>
                        </a:spcAft>
                      </a:pPr>
                      <a:r>
                        <a:rPr lang="ru-RU" sz="1400">
                          <a:latin typeface="Times New Roman"/>
                          <a:ea typeface="Calibri"/>
                          <a:cs typeface="Times New Roman"/>
                        </a:rPr>
                        <a:t>Устранение информационных и физических барьеров на пути движения, предоставление информации в доступном виде (укрупненный шрифт, плоско-точечный шрифт Брайля, контрастные знаки), допуск тифлопереводчика, допуск собаки проводника</a:t>
                      </a:r>
                      <a:endParaRPr lang="ru-RU" sz="1100">
                        <a:latin typeface="Calibri"/>
                        <a:ea typeface="Calibri"/>
                        <a:cs typeface="Times New Roman"/>
                      </a:endParaRPr>
                    </a:p>
                  </a:txBody>
                  <a:tcPr marL="68580" marR="68580" marT="0" marB="0"/>
                </a:tc>
              </a:tr>
              <a:tr h="511346">
                <a:tc>
                  <a:txBody>
                    <a:bodyPr/>
                    <a:lstStyle/>
                    <a:p>
                      <a:pPr marL="457200">
                        <a:lnSpc>
                          <a:spcPct val="115000"/>
                        </a:lnSpc>
                        <a:spcAft>
                          <a:spcPts val="1000"/>
                        </a:spcAft>
                      </a:pPr>
                      <a:r>
                        <a:rPr lang="ru-RU" sz="1400" b="1">
                          <a:latin typeface="Times New Roman"/>
                          <a:ea typeface="Times New Roman"/>
                          <a:cs typeface="Times New Roman"/>
                        </a:rPr>
                        <a:t>Инвалиды с нарушениями слуха</a:t>
                      </a:r>
                      <a:endParaRPr lang="ru-RU" sz="1100">
                        <a:latin typeface="Calibri"/>
                        <a:ea typeface="Times New Roman"/>
                        <a:cs typeface="Times New Roman"/>
                      </a:endParaRPr>
                    </a:p>
                  </a:txBody>
                  <a:tcPr marL="68580" marR="68580" marT="0" marB="0"/>
                </a:tc>
                <a:tc>
                  <a:txBody>
                    <a:bodyPr/>
                    <a:lstStyle/>
                    <a:p>
                      <a:pPr>
                        <a:lnSpc>
                          <a:spcPct val="115000"/>
                        </a:lnSpc>
                        <a:spcAft>
                          <a:spcPts val="1000"/>
                        </a:spcAft>
                      </a:pPr>
                      <a:r>
                        <a:rPr lang="ru-RU" sz="1400">
                          <a:latin typeface="Times New Roman"/>
                          <a:ea typeface="Calibri"/>
                          <a:cs typeface="Times New Roman"/>
                        </a:rPr>
                        <a:t>Устранение барьеров по предоставлению информации, допуск сурдопереводчика</a:t>
                      </a:r>
                      <a:endParaRPr lang="ru-RU" sz="1100">
                        <a:latin typeface="Calibri"/>
                        <a:ea typeface="Calibri"/>
                        <a:cs typeface="Times New Roman"/>
                      </a:endParaRPr>
                    </a:p>
                  </a:txBody>
                  <a:tcPr marL="68580" marR="68580" marT="0" marB="0"/>
                </a:tc>
              </a:tr>
              <a:tr h="511346">
                <a:tc>
                  <a:txBody>
                    <a:bodyPr/>
                    <a:lstStyle/>
                    <a:p>
                      <a:pPr marL="457200">
                        <a:lnSpc>
                          <a:spcPct val="115000"/>
                        </a:lnSpc>
                        <a:spcAft>
                          <a:spcPts val="1000"/>
                        </a:spcAft>
                      </a:pPr>
                      <a:r>
                        <a:rPr lang="ru-RU" sz="1400" b="1" dirty="0">
                          <a:latin typeface="Times New Roman"/>
                          <a:ea typeface="Times New Roman"/>
                          <a:cs typeface="Times New Roman"/>
                        </a:rPr>
                        <a:t>Инвалиды с нарушениями умственного развития</a:t>
                      </a:r>
                      <a:endParaRPr lang="ru-RU" sz="1100" dirty="0">
                        <a:latin typeface="Calibri"/>
                        <a:ea typeface="Times New Roman"/>
                        <a:cs typeface="Times New Roman"/>
                      </a:endParaRPr>
                    </a:p>
                  </a:txBody>
                  <a:tcPr marL="68580" marR="68580" marT="0" marB="0"/>
                </a:tc>
                <a:tc>
                  <a:txBody>
                    <a:bodyPr/>
                    <a:lstStyle/>
                    <a:p>
                      <a:pPr>
                        <a:lnSpc>
                          <a:spcPct val="115000"/>
                        </a:lnSpc>
                        <a:spcAft>
                          <a:spcPts val="1000"/>
                        </a:spcAft>
                      </a:pPr>
                      <a:r>
                        <a:rPr lang="ru-RU" sz="1400" dirty="0">
                          <a:latin typeface="Times New Roman"/>
                          <a:ea typeface="Calibri"/>
                          <a:cs typeface="Times New Roman"/>
                        </a:rPr>
                        <a:t>Устранение барьеров по предоставлению информации («ясный язык» или «легкое чтение»), организация сопровождения</a:t>
                      </a:r>
                      <a:endParaRPr lang="ru-RU" sz="1100" dirty="0">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982521466"/>
      </p:ext>
    </p:extLst>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sz="1400" dirty="0" smtClean="0"/>
          </a:p>
          <a:p>
            <a:endParaRPr lang="ru-RU" sz="1400" dirty="0"/>
          </a:p>
          <a:p>
            <a:pPr marL="0" indent="0">
              <a:buNone/>
              <a:defRPr/>
            </a:pPr>
            <a:endParaRPr sz="1100" dirty="0">
              <a:latin typeface="+mj-lt"/>
            </a:endParaRPr>
          </a:p>
        </p:txBody>
      </p:sp>
      <p:sp>
        <p:nvSpPr>
          <p:cNvPr id="3" name="Заголовок 2"/>
          <p:cNvSpPr>
            <a:spLocks noGrp="1"/>
          </p:cNvSpPr>
          <p:nvPr>
            <p:ph type="title"/>
          </p:nvPr>
        </p:nvSpPr>
        <p:spPr/>
        <p:txBody>
          <a:bodyPr vert="horz" wrap="square" lIns="91440" tIns="45720" rIns="91440" bIns="45720" numCol="1" anchorCtr="0" compatLnSpc="1">
            <a:prstTxWarp prst="textNoShape">
              <a:avLst/>
            </a:prstTxWarp>
          </a:bodyPr>
          <a:lstStyle/>
          <a:p>
            <a:pPr algn="ctr"/>
            <a:r>
              <a:rPr lang="ru-RU" sz="1800" b="0" dirty="0" smtClean="0"/>
              <a:t/>
            </a:r>
            <a:br>
              <a:rPr lang="ru-RU" sz="1800" b="0" dirty="0" smtClean="0"/>
            </a:br>
            <a:r>
              <a:rPr lang="ru-RU" sz="1800" b="0" dirty="0" smtClean="0"/>
              <a:t/>
            </a:r>
            <a:br>
              <a:rPr lang="ru-RU" sz="1800" b="0" dirty="0" smtClean="0"/>
            </a:br>
            <a:r>
              <a:rPr lang="ru-RU" sz="1800" b="0" dirty="0" smtClean="0"/>
              <a:t/>
            </a:r>
            <a:br>
              <a:rPr lang="ru-RU" sz="1800" b="0" dirty="0" smtClean="0"/>
            </a:br>
            <a:r>
              <a:rPr lang="ru-RU" sz="1800" b="0" dirty="0" smtClean="0"/>
              <a:t/>
            </a:r>
            <a:br>
              <a:rPr lang="ru-RU" sz="1800" b="0" dirty="0" smtClean="0"/>
            </a:br>
            <a:r>
              <a:rPr lang="ru-RU" sz="1800" b="0" dirty="0" smtClean="0">
                <a:latin typeface="Times New Roman" pitchFamily="18" charset="0"/>
                <a:cs typeface="Times New Roman" pitchFamily="18" charset="0"/>
              </a:rPr>
              <a:t> </a:t>
            </a:r>
            <a:r>
              <a:rPr sz="2400" smtClean="0">
                <a:latin typeface="Times New Roman" pitchFamily="18" charset="0"/>
                <a:cs typeface="Times New Roman" pitchFamily="18" charset="0"/>
              </a:rPr>
              <a:t>Основные структурно-функциональные зоны и элементы зданий и сооружений, подлежащие адаптации для инвалидов и других МГН</a:t>
            </a:r>
            <a:r>
              <a:rPr sz="2400" smtClean="0"/>
              <a:t/>
            </a:r>
            <a:br>
              <a:rPr sz="2400" smtClean="0"/>
            </a:br>
            <a:r>
              <a:rPr sz="1800" smtClean="0"/>
              <a:t/>
            </a:r>
            <a:br>
              <a:rPr sz="1800" smtClean="0"/>
            </a:br>
            <a:r>
              <a:rPr lang="ru-RU" sz="1800" b="0" dirty="0">
                <a:latin typeface="Times New Roman" pitchFamily="18" charset="0"/>
                <a:cs typeface="Times New Roman" pitchFamily="18" charset="0"/>
              </a:rPr>
              <a:t/>
            </a:r>
            <a:br>
              <a:rPr lang="ru-RU" sz="1800" b="0" dirty="0">
                <a:latin typeface="Times New Roman" pitchFamily="18" charset="0"/>
                <a:cs typeface="Times New Roman" pitchFamily="18" charset="0"/>
              </a:rPr>
            </a:br>
            <a:r>
              <a:rPr lang="ru-RU" sz="1800" i="1" dirty="0" smtClean="0">
                <a:latin typeface="Cambria" panose="02040503050406030204" pitchFamily="18" charset="0"/>
              </a:rPr>
              <a:t> </a:t>
            </a:r>
            <a:r>
              <a:rPr lang="ru-RU" sz="1800" dirty="0" smtClean="0">
                <a:latin typeface="Cambria" panose="02040503050406030204" pitchFamily="18" charset="0"/>
              </a:rPr>
              <a:t> </a:t>
            </a:r>
            <a:br>
              <a:rPr lang="ru-RU" sz="1800" dirty="0" smtClean="0">
                <a:latin typeface="Cambria" panose="02040503050406030204" pitchFamily="18" charset="0"/>
              </a:rPr>
            </a:br>
            <a:endParaRPr lang="ru-RU" altLang="ru-RU" sz="1800" dirty="0"/>
          </a:p>
        </p:txBody>
      </p:sp>
      <p:sp>
        <p:nvSpPr>
          <p:cNvPr id="57376" name="Rectangle 32"/>
          <p:cNvSpPr>
            <a:spLocks noChangeArrowheads="1"/>
          </p:cNvSpPr>
          <p:nvPr/>
        </p:nvSpPr>
        <p:spPr bwMode="auto">
          <a:xfrm>
            <a:off x="4139952" y="4868863"/>
            <a:ext cx="4889748" cy="1440458"/>
          </a:xfrm>
          <a:prstGeom prst="rect">
            <a:avLst/>
          </a:prstGeom>
          <a:noFill/>
          <a:ln>
            <a:noFill/>
          </a:ln>
          <a:effectLst/>
          <a:extLst/>
        </p:spPr>
        <p:txBody>
          <a:bodyPr/>
          <a:lstStyle/>
          <a:p>
            <a:pPr marL="342900" indent="-342900" algn="r" fontAlgn="auto">
              <a:lnSpc>
                <a:spcPct val="80000"/>
              </a:lnSpc>
              <a:spcBef>
                <a:spcPct val="20000"/>
              </a:spcBef>
              <a:spcAft>
                <a:spcPts val="0"/>
              </a:spcAft>
              <a:defRPr/>
            </a:pPr>
            <a:endParaRPr lang="ru-RU" sz="1600" i="1" dirty="0">
              <a:solidFill>
                <a:srgbClr val="4D4D4D"/>
              </a:solidFill>
              <a:effectLst>
                <a:outerShdw blurRad="38100" dist="38100" dir="2700000" algn="tl">
                  <a:srgbClr val="C0C0C0"/>
                </a:outerShdw>
              </a:effectLst>
              <a:latin typeface="Arial" pitchFamily="34" charset="0"/>
            </a:endParaRPr>
          </a:p>
        </p:txBody>
      </p:sp>
      <p:sp>
        <p:nvSpPr>
          <p:cNvPr id="5" name="Прямоугольник 4"/>
          <p:cNvSpPr/>
          <p:nvPr/>
        </p:nvSpPr>
        <p:spPr>
          <a:xfrm>
            <a:off x="285720" y="1428736"/>
            <a:ext cx="8643998" cy="830997"/>
          </a:xfrm>
          <a:prstGeom prst="rect">
            <a:avLst/>
          </a:prstGeom>
        </p:spPr>
        <p:txBody>
          <a:bodyPr wrap="square">
            <a:spAutoFit/>
          </a:bodyPr>
          <a:lstStyle/>
          <a:p>
            <a:pPr algn="just"/>
            <a:endParaRPr lang="ru-RU" sz="1600" b="1"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pic>
        <p:nvPicPr>
          <p:cNvPr id="43010" name="Рисунок 2" descr="C:\Users\Учёный секретарь\Desktop\зоны ОСИ.jpg"/>
          <p:cNvPicPr>
            <a:picLocks noChangeAspect="1" noChangeArrowheads="1"/>
          </p:cNvPicPr>
          <p:nvPr/>
        </p:nvPicPr>
        <p:blipFill>
          <a:blip r:embed="rId3"/>
          <a:srcRect/>
          <a:stretch>
            <a:fillRect/>
          </a:stretch>
        </p:blipFill>
        <p:spPr bwMode="auto">
          <a:xfrm>
            <a:off x="1285852" y="1285860"/>
            <a:ext cx="6731000" cy="4975225"/>
          </a:xfrm>
          <a:prstGeom prst="rect">
            <a:avLst/>
          </a:prstGeom>
          <a:noFill/>
          <a:ln w="9525">
            <a:noFill/>
            <a:miter lim="800000"/>
            <a:headEnd/>
            <a:tailEnd/>
          </a:ln>
        </p:spPr>
      </p:pic>
    </p:spTree>
    <p:extLst>
      <p:ext uri="{BB962C8B-B14F-4D97-AF65-F5344CB8AC3E}">
        <p14:creationId xmlns:p14="http://schemas.microsoft.com/office/powerpoint/2010/main" val="3982521466"/>
      </p:ext>
    </p:extLst>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sz="1400" dirty="0"/>
          </a:p>
          <a:p>
            <a:endParaRPr lang="ru-RU" sz="1400" dirty="0"/>
          </a:p>
          <a:p>
            <a:pPr marL="0" indent="0">
              <a:buNone/>
              <a:defRPr/>
            </a:pPr>
            <a:endParaRPr sz="1400" dirty="0">
              <a:latin typeface="+mj-lt"/>
            </a:endParaRPr>
          </a:p>
        </p:txBody>
      </p:sp>
      <p:sp>
        <p:nvSpPr>
          <p:cNvPr id="3" name="Заголовок 2"/>
          <p:cNvSpPr>
            <a:spLocks noGrp="1"/>
          </p:cNvSpPr>
          <p:nvPr>
            <p:ph type="title"/>
          </p:nvPr>
        </p:nvSpPr>
        <p:spPr/>
        <p:txBody>
          <a:bodyPr vert="horz" wrap="square" lIns="91440" tIns="45720" rIns="91440" bIns="45720" numCol="1" anchorCtr="0" compatLnSpc="1">
            <a:prstTxWarp prst="textNoShape">
              <a:avLst/>
            </a:prstTxWarp>
          </a:bodyPr>
          <a:lstStyle/>
          <a:p>
            <a:pPr algn="ctr"/>
            <a:r>
              <a:rPr lang="ru-RU" sz="1800" b="0" dirty="0" smtClean="0"/>
              <a:t/>
            </a:r>
            <a:br>
              <a:rPr lang="ru-RU" sz="1800" b="0" dirty="0" smtClean="0"/>
            </a:br>
            <a:r>
              <a:rPr lang="ru-RU" sz="1800" b="0" dirty="0" smtClean="0"/>
              <a:t/>
            </a:r>
            <a:br>
              <a:rPr lang="ru-RU" sz="1800" b="0" dirty="0" smtClean="0"/>
            </a:br>
            <a:r>
              <a:rPr lang="ru-RU" sz="1800" b="0" dirty="0" smtClean="0"/>
              <a:t/>
            </a:r>
            <a:br>
              <a:rPr lang="ru-RU" sz="1800" b="0" dirty="0" smtClean="0"/>
            </a:br>
            <a:r>
              <a:rPr lang="ru-RU" sz="1800" b="0" dirty="0" smtClean="0"/>
              <a:t/>
            </a:r>
            <a:br>
              <a:rPr lang="ru-RU" sz="1800" b="0" dirty="0" smtClean="0"/>
            </a:br>
            <a:r>
              <a:rPr lang="ru-RU" sz="1800" b="0" dirty="0" smtClean="0">
                <a:latin typeface="Times New Roman" pitchFamily="18" charset="0"/>
                <a:cs typeface="Times New Roman" pitchFamily="18" charset="0"/>
              </a:rPr>
              <a:t> </a:t>
            </a:r>
            <a:br>
              <a:rPr lang="ru-RU" sz="1800" b="0" dirty="0" smtClean="0">
                <a:latin typeface="Times New Roman" pitchFamily="18" charset="0"/>
                <a:cs typeface="Times New Roman" pitchFamily="18" charset="0"/>
              </a:rPr>
            </a:br>
            <a:r>
              <a:rPr sz="2400" smtClean="0">
                <a:latin typeface="Times New Roman" pitchFamily="18" charset="0"/>
                <a:cs typeface="Times New Roman" pitchFamily="18" charset="0"/>
              </a:rPr>
              <a:t>Обеспечение доступности для инвалидов общего образования</a:t>
            </a:r>
            <a:br>
              <a:rPr sz="2400" smtClean="0">
                <a:latin typeface="Times New Roman" pitchFamily="18" charset="0"/>
                <a:cs typeface="Times New Roman" pitchFamily="18" charset="0"/>
              </a:rPr>
            </a:br>
            <a:r>
              <a:rPr sz="2400" smtClean="0"/>
              <a:t/>
            </a:r>
            <a:br>
              <a:rPr sz="2400" smtClean="0"/>
            </a:br>
            <a:r>
              <a:rPr sz="1800" smtClean="0"/>
              <a:t/>
            </a:r>
            <a:br>
              <a:rPr sz="1800" smtClean="0"/>
            </a:br>
            <a:r>
              <a:rPr lang="ru-RU" sz="1800" b="0" dirty="0">
                <a:latin typeface="Times New Roman" pitchFamily="18" charset="0"/>
                <a:cs typeface="Times New Roman" pitchFamily="18" charset="0"/>
              </a:rPr>
              <a:t/>
            </a:r>
            <a:br>
              <a:rPr lang="ru-RU" sz="1800" b="0" dirty="0">
                <a:latin typeface="Times New Roman" pitchFamily="18" charset="0"/>
                <a:cs typeface="Times New Roman" pitchFamily="18" charset="0"/>
              </a:rPr>
            </a:br>
            <a:r>
              <a:rPr lang="ru-RU" sz="1800" i="1" dirty="0" smtClean="0">
                <a:latin typeface="Cambria" panose="02040503050406030204" pitchFamily="18" charset="0"/>
              </a:rPr>
              <a:t> </a:t>
            </a:r>
            <a:r>
              <a:rPr lang="ru-RU" sz="1800" dirty="0" smtClean="0">
                <a:latin typeface="Cambria" panose="02040503050406030204" pitchFamily="18" charset="0"/>
              </a:rPr>
              <a:t> </a:t>
            </a:r>
            <a:br>
              <a:rPr lang="ru-RU" sz="1800" dirty="0" smtClean="0">
                <a:latin typeface="Cambria" panose="02040503050406030204" pitchFamily="18" charset="0"/>
              </a:rPr>
            </a:br>
            <a:endParaRPr lang="ru-RU" altLang="ru-RU" sz="1800" dirty="0"/>
          </a:p>
        </p:txBody>
      </p:sp>
      <p:sp>
        <p:nvSpPr>
          <p:cNvPr id="57376" name="Rectangle 32"/>
          <p:cNvSpPr>
            <a:spLocks noChangeArrowheads="1"/>
          </p:cNvSpPr>
          <p:nvPr/>
        </p:nvSpPr>
        <p:spPr bwMode="auto">
          <a:xfrm>
            <a:off x="4139952" y="4868863"/>
            <a:ext cx="4889748" cy="1440458"/>
          </a:xfrm>
          <a:prstGeom prst="rect">
            <a:avLst/>
          </a:prstGeom>
          <a:noFill/>
          <a:ln>
            <a:noFill/>
          </a:ln>
          <a:effectLst/>
          <a:extLst/>
        </p:spPr>
        <p:txBody>
          <a:bodyPr/>
          <a:lstStyle/>
          <a:p>
            <a:pPr marL="342900" indent="-342900" algn="r" fontAlgn="auto">
              <a:lnSpc>
                <a:spcPct val="80000"/>
              </a:lnSpc>
              <a:spcBef>
                <a:spcPct val="20000"/>
              </a:spcBef>
              <a:spcAft>
                <a:spcPts val="0"/>
              </a:spcAft>
              <a:defRPr/>
            </a:pPr>
            <a:endParaRPr lang="ru-RU" sz="1600" i="1" dirty="0">
              <a:solidFill>
                <a:srgbClr val="4D4D4D"/>
              </a:solidFill>
              <a:effectLst>
                <a:outerShdw blurRad="38100" dist="38100" dir="2700000" algn="tl">
                  <a:srgbClr val="C0C0C0"/>
                </a:outerShdw>
              </a:effectLst>
              <a:latin typeface="Arial" pitchFamily="34" charset="0"/>
            </a:endParaRPr>
          </a:p>
        </p:txBody>
      </p:sp>
      <p:sp>
        <p:nvSpPr>
          <p:cNvPr id="5" name="Прямоугольник 4"/>
          <p:cNvSpPr/>
          <p:nvPr/>
        </p:nvSpPr>
        <p:spPr>
          <a:xfrm>
            <a:off x="285720" y="1428736"/>
            <a:ext cx="8643998" cy="4247317"/>
          </a:xfrm>
          <a:prstGeom prst="rect">
            <a:avLst/>
          </a:prstGeom>
        </p:spPr>
        <p:txBody>
          <a:bodyPr wrap="square">
            <a:spAutoFit/>
          </a:bodyPr>
          <a:lstStyle/>
          <a:p>
            <a:r>
              <a:rPr lang="ru-RU" dirty="0" smtClean="0">
                <a:latin typeface="Times New Roman" pitchFamily="18" charset="0"/>
                <a:cs typeface="Times New Roman" pitchFamily="18" charset="0"/>
              </a:rPr>
              <a:t>Специальные условия для получения образования подразумевают условия обучения, воспитания и развития, включающие в себя:</a:t>
            </a:r>
          </a:p>
          <a:p>
            <a:r>
              <a:rPr lang="ru-RU" dirty="0" smtClean="0">
                <a:latin typeface="Times New Roman" pitchFamily="18" charset="0"/>
                <a:cs typeface="Times New Roman" pitchFamily="18" charset="0"/>
              </a:rPr>
              <a:t>- использование специальных образовательных программ и методов обучения и воспитания, </a:t>
            </a:r>
          </a:p>
          <a:p>
            <a:r>
              <a:rPr lang="ru-RU" dirty="0" smtClean="0">
                <a:latin typeface="Times New Roman" pitchFamily="18" charset="0"/>
                <a:cs typeface="Times New Roman" pitchFamily="18" charset="0"/>
              </a:rPr>
              <a:t>- использование специальных учебников, учебных пособий и дидактических материалов, </a:t>
            </a:r>
          </a:p>
          <a:p>
            <a:r>
              <a:rPr lang="ru-RU" dirty="0" smtClean="0">
                <a:latin typeface="Times New Roman" pitchFamily="18" charset="0"/>
                <a:cs typeface="Times New Roman" pitchFamily="18" charset="0"/>
              </a:rPr>
              <a:t>- использование специальных технических средств обучения коллективного и индивидуального пользования, </a:t>
            </a:r>
          </a:p>
          <a:p>
            <a:r>
              <a:rPr lang="ru-RU" dirty="0" smtClean="0">
                <a:latin typeface="Times New Roman" pitchFamily="18" charset="0"/>
                <a:cs typeface="Times New Roman" pitchFamily="18" charset="0"/>
              </a:rPr>
              <a:t>- предоставление услуг ассистента (помощника), оказывающего обучающимся необходимую техническую помощь, </a:t>
            </a:r>
          </a:p>
          <a:p>
            <a:r>
              <a:rPr lang="ru-RU" dirty="0" smtClean="0">
                <a:latin typeface="Times New Roman" pitchFamily="18" charset="0"/>
                <a:cs typeface="Times New Roman" pitchFamily="18" charset="0"/>
              </a:rPr>
              <a:t>-  проведение групповых и индивидуальных коррекционных занятий, </a:t>
            </a:r>
          </a:p>
          <a:p>
            <a:r>
              <a:rPr lang="ru-RU" dirty="0" smtClean="0">
                <a:latin typeface="Times New Roman" pitchFamily="18" charset="0"/>
                <a:cs typeface="Times New Roman" pitchFamily="18" charset="0"/>
              </a:rPr>
              <a:t>- обеспечение доступа в здания организаций, осуществляющих образовательную деятельность, и другие условия, без которых невозможно или затруднено освоение образовательных программ обучающимися с ограниченными возможностями здоровья</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982521466"/>
      </p:ext>
    </p:extLst>
  </p:cSld>
  <p:clrMapOvr>
    <a:masterClrMapping/>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Номер слайда 4"/>
          <p:cNvSpPr>
            <a:spLocks noGrp="1"/>
          </p:cNvSpPr>
          <p:nvPr>
            <p:ph type="sldNum" sz="quarter" idx="10"/>
          </p:nvPr>
        </p:nvSpPr>
        <p:spPr/>
        <p:txBody>
          <a:bodyPr/>
          <a:lstStyle/>
          <a:p>
            <a:pPr>
              <a:defRPr/>
            </a:pPr>
            <a:fld id="{38EF65FE-5EF0-4CBC-95BB-8E2EF0BFA675}" type="slidenum">
              <a:rPr lang="ru-RU"/>
              <a:pPr>
                <a:defRPr/>
              </a:pPr>
              <a:t>26</a:t>
            </a:fld>
            <a:endParaRPr lang="ru-RU"/>
          </a:p>
        </p:txBody>
      </p:sp>
    </p:spTree>
    <p:extLst>
      <p:ext uri="{BB962C8B-B14F-4D97-AF65-F5344CB8AC3E}">
        <p14:creationId xmlns:p14="http://schemas.microsoft.com/office/powerpoint/2010/main" val="1274413074"/>
      </p:ext>
    </p:extLst>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just">
              <a:buNone/>
            </a:pPr>
            <a:r>
              <a:rPr lang="ru-RU" sz="1600" dirty="0" smtClean="0">
                <a:latin typeface="Times New Roman" pitchFamily="18" charset="0"/>
                <a:cs typeface="Times New Roman" pitchFamily="18" charset="0"/>
              </a:rPr>
              <a:t>4) сопровождение инвалидов, имеющих стойкие расстройства функции зрения и самостоятельного передвижения, и оказание им помощи на объектах социальной, инженерной и транспортной инфраструктур;</a:t>
            </a:r>
          </a:p>
          <a:p>
            <a:pPr algn="just">
              <a:buNone/>
            </a:pPr>
            <a:r>
              <a:rPr lang="ru-RU" sz="1600" dirty="0" smtClean="0">
                <a:latin typeface="Times New Roman" pitchFamily="18" charset="0"/>
                <a:cs typeface="Times New Roman" pitchFamily="18" charset="0"/>
              </a:rPr>
              <a:t>5) надлежащее размещение оборудования и носителей информации, необходимых для обеспечения беспрепятственного доступа инвалидов к объектам социальной, инженерной и транспортной инфраструктур и к услугам с учетом ограничений их жизнедеятельности;</a:t>
            </a:r>
          </a:p>
          <a:p>
            <a:pPr algn="just">
              <a:buNone/>
            </a:pPr>
            <a:r>
              <a:rPr lang="ru-RU" sz="1600" dirty="0" smtClean="0">
                <a:latin typeface="Times New Roman" pitchFamily="18" charset="0"/>
                <a:cs typeface="Times New Roman" pitchFamily="18" charset="0"/>
              </a:rPr>
              <a:t>6) дублирование необходимой для инвалидов звуковой и зрительной информации, а также надписей, знаков и иной текстовой и графической информации знаками, выполненными рельефно-точечным шрифтом Брайля, допуск </a:t>
            </a:r>
            <a:r>
              <a:rPr lang="ru-RU" sz="1600" dirty="0" err="1" smtClean="0">
                <a:latin typeface="Times New Roman" pitchFamily="18" charset="0"/>
                <a:cs typeface="Times New Roman" pitchFamily="18" charset="0"/>
              </a:rPr>
              <a:t>сурдопереводчика</a:t>
            </a:r>
            <a:r>
              <a:rPr lang="ru-RU" sz="1600" dirty="0" smtClean="0">
                <a:latin typeface="Times New Roman" pitchFamily="18" charset="0"/>
                <a:cs typeface="Times New Roman" pitchFamily="18" charset="0"/>
              </a:rPr>
              <a:t> и </a:t>
            </a:r>
            <a:r>
              <a:rPr lang="ru-RU" sz="1600" dirty="0" err="1" smtClean="0">
                <a:latin typeface="Times New Roman" pitchFamily="18" charset="0"/>
                <a:cs typeface="Times New Roman" pitchFamily="18" charset="0"/>
              </a:rPr>
              <a:t>тифлосурдопереводчика</a:t>
            </a:r>
            <a:r>
              <a:rPr lang="ru-RU" sz="1600" dirty="0" smtClean="0">
                <a:latin typeface="Times New Roman" pitchFamily="18" charset="0"/>
                <a:cs typeface="Times New Roman" pitchFamily="18" charset="0"/>
              </a:rPr>
              <a:t>;</a:t>
            </a:r>
          </a:p>
          <a:p>
            <a:pPr algn="just">
              <a:buNone/>
            </a:pPr>
            <a:r>
              <a:rPr lang="ru-RU" sz="1600" dirty="0" smtClean="0">
                <a:latin typeface="Times New Roman" pitchFamily="18" charset="0"/>
                <a:cs typeface="Times New Roman" pitchFamily="18" charset="0"/>
              </a:rPr>
              <a:t>7) допуск на объекты социальной, инженерной и транспортной инфраструктур собаки-проводника при наличии документа, подтверждающего ее специальное обучение и выдаваемого по </a:t>
            </a:r>
            <a:r>
              <a:rPr lang="ru-RU" sz="1600" dirty="0" smtClean="0">
                <a:latin typeface="Times New Roman" pitchFamily="18" charset="0"/>
                <a:cs typeface="Times New Roman" pitchFamily="18" charset="0"/>
                <a:hlinkClick r:id="rId3"/>
              </a:rPr>
              <a:t>форме</a:t>
            </a:r>
            <a:r>
              <a:rPr lang="ru-RU" sz="1600" dirty="0" smtClean="0">
                <a:latin typeface="Times New Roman" pitchFamily="18" charset="0"/>
                <a:cs typeface="Times New Roman" pitchFamily="18" charset="0"/>
              </a:rPr>
              <a:t> и в </a:t>
            </a:r>
            <a:r>
              <a:rPr lang="ru-RU" sz="1600" dirty="0" smtClean="0">
                <a:latin typeface="Times New Roman" pitchFamily="18" charset="0"/>
                <a:cs typeface="Times New Roman" pitchFamily="18" charset="0"/>
                <a:hlinkClick r:id="rId3"/>
              </a:rPr>
              <a:t>порядке</a:t>
            </a:r>
            <a:r>
              <a:rPr lang="ru-RU" sz="1600" dirty="0" smtClean="0">
                <a:latin typeface="Times New Roman" pitchFamily="18" charset="0"/>
                <a:cs typeface="Times New Roman" pitchFamily="18" charset="0"/>
              </a:rPr>
              <a:t>, которые определяются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социальной защиты населения;</a:t>
            </a:r>
          </a:p>
          <a:p>
            <a:pPr algn="just">
              <a:buNone/>
            </a:pPr>
            <a:r>
              <a:rPr lang="ru-RU" sz="1600" dirty="0" smtClean="0">
                <a:latin typeface="Times New Roman" pitchFamily="18" charset="0"/>
                <a:cs typeface="Times New Roman" pitchFamily="18" charset="0"/>
              </a:rPr>
              <a:t>8) оказание работниками организаций, предоставляющих услуги населению, помощи инвалидам в преодолении барьеров, мешающих получению ими услуг наравне с другими лицами.</a:t>
            </a:r>
            <a:r>
              <a:rPr lang="ru-RU" sz="1600" dirty="0" smtClean="0"/>
              <a:t/>
            </a:r>
            <a:br>
              <a:rPr lang="ru-RU" sz="1600" dirty="0" smtClean="0"/>
            </a:br>
            <a:r>
              <a:rPr lang="ru-RU" sz="1600" dirty="0" smtClean="0"/>
              <a:t/>
            </a:r>
            <a:br>
              <a:rPr lang="ru-RU" sz="1600" dirty="0" smtClean="0"/>
            </a:br>
            <a:endParaRPr lang="ru-RU" sz="1600" dirty="0" smtClean="0"/>
          </a:p>
          <a:p>
            <a:pPr>
              <a:buNone/>
            </a:pP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endParaRPr lang="ru-RU" sz="1600" dirty="0" smtClean="0"/>
          </a:p>
          <a:p>
            <a:pPr>
              <a:buNone/>
            </a:pPr>
            <a:endParaRPr lang="ru-RU" sz="1600" dirty="0" smtClean="0">
              <a:latin typeface="Times New Roman" pitchFamily="18" charset="0"/>
              <a:cs typeface="Times New Roman" pitchFamily="18" charset="0"/>
            </a:endParaRPr>
          </a:p>
          <a:p>
            <a:pPr>
              <a:buNone/>
            </a:pPr>
            <a:r>
              <a:rPr lang="ru-RU" sz="1600" dirty="0" smtClean="0"/>
              <a:t/>
            </a:r>
            <a:br>
              <a:rPr lang="ru-RU" sz="1600" dirty="0" smtClean="0"/>
            </a:br>
            <a:r>
              <a:rPr lang="ru-RU" sz="2400" dirty="0" smtClean="0"/>
              <a:t/>
            </a:r>
            <a:br>
              <a:rPr lang="ru-RU" sz="2400" dirty="0" smtClean="0"/>
            </a:br>
            <a:endParaRPr lang="ru-RU" sz="2400" dirty="0" smtClean="0"/>
          </a:p>
          <a:p>
            <a:pPr>
              <a:buNone/>
            </a:pPr>
            <a:r>
              <a:rPr lang="ru-RU" sz="2400" dirty="0" smtClean="0"/>
              <a:t/>
            </a:r>
            <a:br>
              <a:rPr lang="ru-RU" sz="2400" dirty="0" smtClean="0"/>
            </a:br>
            <a:endParaRPr lang="ru-RU" sz="2400" dirty="0" smtClean="0"/>
          </a:p>
          <a:p>
            <a:pPr marL="0" indent="0" algn="just">
              <a:buNone/>
              <a:defRPr/>
            </a:pPr>
            <a:endParaRPr sz="24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vert="horz" wrap="square" lIns="91440" tIns="45720" rIns="91440" bIns="45720" numCol="1" anchorCtr="0" compatLnSpc="1">
            <a:prstTxWarp prst="textNoShape">
              <a:avLst/>
            </a:prstTxWarp>
          </a:bodyPr>
          <a:lstStyle/>
          <a:p>
            <a:pPr algn="ctr"/>
            <a:r>
              <a:rPr lang="ru-RU" sz="1800" b="0" dirty="0" smtClean="0"/>
              <a:t/>
            </a:r>
            <a:br>
              <a:rPr lang="ru-RU" sz="1800" b="0" dirty="0" smtClean="0"/>
            </a:br>
            <a:r>
              <a:rPr lang="ru-RU" sz="1800" b="0" dirty="0" smtClean="0"/>
              <a:t/>
            </a:r>
            <a:br>
              <a:rPr lang="ru-RU" sz="1800" b="0" dirty="0" smtClean="0"/>
            </a:br>
            <a:r>
              <a:rPr lang="ru-RU" sz="1800" b="0" dirty="0" smtClean="0"/>
              <a:t/>
            </a:r>
            <a:br>
              <a:rPr lang="ru-RU" sz="1800" b="0" dirty="0" smtClean="0"/>
            </a:br>
            <a:r>
              <a:rPr sz="1800" b="0" smtClean="0"/>
              <a:t/>
            </a:r>
            <a:br>
              <a:rPr sz="1800" b="0" smtClean="0"/>
            </a:br>
            <a:r>
              <a:rPr sz="2100" smtClean="0">
                <a:latin typeface="Times New Roman" pitchFamily="18" charset="0"/>
                <a:cs typeface="Times New Roman" pitchFamily="18" charset="0"/>
              </a:rPr>
              <a:t>Федеральный закон от 24 ноября 1995 года № 181-ФЗ «О социальной защите инвалидов в Российской Федерации»</a:t>
            </a:r>
            <a:r>
              <a:rPr sz="2800" smtClean="0">
                <a:latin typeface="Times New Roman" pitchFamily="18" charset="0"/>
                <a:cs typeface="Times New Roman" pitchFamily="18" charset="0"/>
              </a:rPr>
              <a:t/>
            </a:r>
            <a:br>
              <a:rPr sz="2800" smtClean="0">
                <a:latin typeface="Times New Roman" pitchFamily="18" charset="0"/>
                <a:cs typeface="Times New Roman" pitchFamily="18" charset="0"/>
              </a:rPr>
            </a:br>
            <a:r>
              <a:rPr sz="2800" smtClean="0">
                <a:latin typeface="Times New Roman" pitchFamily="18" charset="0"/>
                <a:cs typeface="Times New Roman" pitchFamily="18" charset="0"/>
              </a:rPr>
              <a:t/>
            </a:r>
            <a:br>
              <a:rPr sz="2800" smtClean="0">
                <a:latin typeface="Times New Roman" pitchFamily="18" charset="0"/>
                <a:cs typeface="Times New Roman" pitchFamily="18" charset="0"/>
              </a:rPr>
            </a:br>
            <a:r>
              <a:rPr sz="1800" smtClean="0"/>
              <a:t/>
            </a:r>
            <a:br>
              <a:rPr sz="1800" smtClean="0"/>
            </a:br>
            <a:endParaRPr lang="ru-RU" altLang="ru-RU" sz="1800" dirty="0"/>
          </a:p>
        </p:txBody>
      </p:sp>
      <p:sp>
        <p:nvSpPr>
          <p:cNvPr id="57376" name="Rectangle 32"/>
          <p:cNvSpPr>
            <a:spLocks noChangeArrowheads="1"/>
          </p:cNvSpPr>
          <p:nvPr/>
        </p:nvSpPr>
        <p:spPr bwMode="auto">
          <a:xfrm>
            <a:off x="4139952" y="4868863"/>
            <a:ext cx="4889748" cy="1440458"/>
          </a:xfrm>
          <a:prstGeom prst="rect">
            <a:avLst/>
          </a:prstGeom>
          <a:noFill/>
          <a:ln>
            <a:noFill/>
          </a:ln>
          <a:effectLst/>
          <a:extLst/>
        </p:spPr>
        <p:txBody>
          <a:bodyPr/>
          <a:lstStyle/>
          <a:p>
            <a:pPr marL="342900" indent="-342900" algn="r" fontAlgn="auto">
              <a:lnSpc>
                <a:spcPct val="80000"/>
              </a:lnSpc>
              <a:spcBef>
                <a:spcPct val="20000"/>
              </a:spcBef>
              <a:spcAft>
                <a:spcPts val="0"/>
              </a:spcAft>
              <a:defRPr/>
            </a:pPr>
            <a:endParaRPr lang="ru-RU" sz="1600" i="1" dirty="0">
              <a:solidFill>
                <a:srgbClr val="4D4D4D"/>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3283149111"/>
      </p:ext>
    </p:extLst>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484784"/>
            <a:ext cx="9144000" cy="4968552"/>
          </a:xfrm>
        </p:spPr>
        <p:txBody>
          <a:bodyPr/>
          <a:lstStyle/>
          <a:p>
            <a:pPr algn="just">
              <a:buNone/>
            </a:pPr>
            <a:r>
              <a:rPr lang="ru-RU" sz="1500" dirty="0" smtClean="0">
                <a:latin typeface="Times New Roman" pitchFamily="18" charset="0"/>
                <a:cs typeface="Times New Roman" pitchFamily="18" charset="0"/>
              </a:rPr>
              <a:t>       Порядок обеспечения условий доступности для инвалидов объектов социальной, инженерной и транспортной инфраструктур и предоставляемых услуг, а также оказания им при этом необходимой помощи устанавливается федеральными органами исполнительной власти, осуществляющими функции по выработке и реализации государственной политики и нормативно-правовому регулированию в установленных сферах деятельности, по согласованию с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социальной защиты населения, исходя из финансовых возможностей бюджетов бюджетной системы Российской Федерации, организаций.</a:t>
            </a:r>
          </a:p>
          <a:p>
            <a:pPr algn="just">
              <a:buNone/>
            </a:pPr>
            <a:r>
              <a:rPr lang="ru-RU" sz="1500" dirty="0" smtClean="0">
                <a:latin typeface="Times New Roman" pitchFamily="18" charset="0"/>
                <a:cs typeface="Times New Roman" pitchFamily="18" charset="0"/>
              </a:rPr>
              <a:t>       Федеральными органами исполнительной власти, органами исполнительной власти субъектов Российской Федерации, организациями, предоставляющими услуги населению, в пределах установленных полномочий осуществляется </a:t>
            </a:r>
            <a:r>
              <a:rPr lang="ru-RU" sz="1500" dirty="0" smtClean="0">
                <a:latin typeface="Times New Roman" pitchFamily="18" charset="0"/>
                <a:cs typeface="Times New Roman" pitchFamily="18" charset="0"/>
                <a:hlinkClick r:id="rId3"/>
              </a:rPr>
              <a:t>инструктирование или обучение</a:t>
            </a:r>
            <a:r>
              <a:rPr lang="ru-RU" sz="1500" dirty="0" smtClean="0">
                <a:latin typeface="Times New Roman" pitchFamily="18" charset="0"/>
                <a:cs typeface="Times New Roman" pitchFamily="18" charset="0"/>
              </a:rPr>
              <a:t> специалистов, работающих с инвалидами, по вопросам, связанным с обеспечением доступности для них объектов социальной, инженерной и транспортной инфраструктур и услуг в соответствии с законодательством Российской Федерации и законодательством субъектов Российской Федерации.</a:t>
            </a:r>
          </a:p>
          <a:p>
            <a:pPr algn="just">
              <a:buNone/>
            </a:pPr>
            <a:r>
              <a:rPr lang="ru-RU" sz="1500" dirty="0" smtClean="0">
                <a:latin typeface="Times New Roman" pitchFamily="18" charset="0"/>
                <a:cs typeface="Times New Roman" pitchFamily="18" charset="0"/>
              </a:rPr>
              <a:t>       В случаях, если существующие объекты социальной, инженерной и транспортной инфраструктур невозможно полностью приспособить с учетом потребностей инвалидов, собственники этих объектов до их реконструкции или капитального ремонта должны принимать согласованные с одним из общественных объединений инвалидов, осуществляющих свою деятельность на территории поселения, муниципального района, городского округа, меры для обеспечения доступа инвалидов к месту предоставления услуги либо, когда это возможно, обеспечить предоставление необходимых услуг по месту жительства инвалида или в дистанционном режиме.</a:t>
            </a:r>
          </a:p>
          <a:p>
            <a:pPr>
              <a:buNone/>
            </a:pPr>
            <a:endParaRPr lang="ru-RU" sz="1600" dirty="0" smtClean="0">
              <a:latin typeface="Times New Roman" pitchFamily="18" charset="0"/>
              <a:cs typeface="Times New Roman" pitchFamily="18" charset="0"/>
            </a:endParaRPr>
          </a:p>
          <a:p>
            <a:pPr>
              <a:buNone/>
            </a:pPr>
            <a:r>
              <a:rPr lang="ru-RU" sz="1600" dirty="0" smtClean="0"/>
              <a:t/>
            </a:r>
            <a:br>
              <a:rPr lang="ru-RU" sz="1600" dirty="0" smtClean="0"/>
            </a:br>
            <a:r>
              <a:rPr lang="ru-RU" sz="2400" dirty="0" smtClean="0"/>
              <a:t/>
            </a:r>
            <a:br>
              <a:rPr lang="ru-RU" sz="2400" dirty="0" smtClean="0"/>
            </a:br>
            <a:endParaRPr lang="ru-RU" sz="2400" dirty="0" smtClean="0"/>
          </a:p>
          <a:p>
            <a:pPr>
              <a:buNone/>
            </a:pPr>
            <a:r>
              <a:rPr lang="ru-RU" sz="2400" dirty="0" smtClean="0"/>
              <a:t/>
            </a:r>
            <a:br>
              <a:rPr lang="ru-RU" sz="2400" dirty="0" smtClean="0"/>
            </a:br>
            <a:endParaRPr lang="ru-RU" sz="2400" dirty="0" smtClean="0"/>
          </a:p>
          <a:p>
            <a:pPr marL="0" indent="0" algn="just">
              <a:buNone/>
              <a:defRPr/>
            </a:pPr>
            <a:endParaRPr sz="24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vert="horz" wrap="square" lIns="91440" tIns="45720" rIns="91440" bIns="45720" numCol="1" anchorCtr="0" compatLnSpc="1">
            <a:prstTxWarp prst="textNoShape">
              <a:avLst/>
            </a:prstTxWarp>
          </a:bodyPr>
          <a:lstStyle/>
          <a:p>
            <a:pPr algn="ctr"/>
            <a:r>
              <a:rPr lang="ru-RU" sz="1800" b="0" dirty="0" smtClean="0"/>
              <a:t/>
            </a:r>
            <a:br>
              <a:rPr lang="ru-RU" sz="1800" b="0" dirty="0" smtClean="0"/>
            </a:br>
            <a:r>
              <a:rPr lang="ru-RU" sz="1800" b="0" dirty="0" smtClean="0"/>
              <a:t/>
            </a:r>
            <a:br>
              <a:rPr lang="ru-RU" sz="1800" b="0" dirty="0" smtClean="0"/>
            </a:br>
            <a:r>
              <a:rPr lang="ru-RU" sz="1800" b="0" dirty="0" smtClean="0"/>
              <a:t/>
            </a:r>
            <a:br>
              <a:rPr lang="ru-RU" sz="1800" b="0" dirty="0" smtClean="0"/>
            </a:br>
            <a:r>
              <a:rPr sz="1800" b="0" smtClean="0"/>
              <a:t/>
            </a:r>
            <a:br>
              <a:rPr sz="1800" b="0" smtClean="0"/>
            </a:br>
            <a:r>
              <a:rPr sz="2100" smtClean="0">
                <a:latin typeface="Times New Roman" pitchFamily="18" charset="0"/>
                <a:cs typeface="Times New Roman" pitchFamily="18" charset="0"/>
              </a:rPr>
              <a:t>Федеральный закон от 24 ноября 1995 года № 181-ФЗ «О социальной защите инвалидов в Российской Федерации»</a:t>
            </a:r>
            <a:r>
              <a:rPr sz="2800" smtClean="0">
                <a:latin typeface="Times New Roman" pitchFamily="18" charset="0"/>
                <a:cs typeface="Times New Roman" pitchFamily="18" charset="0"/>
              </a:rPr>
              <a:t/>
            </a:r>
            <a:br>
              <a:rPr sz="2800" smtClean="0">
                <a:latin typeface="Times New Roman" pitchFamily="18" charset="0"/>
                <a:cs typeface="Times New Roman" pitchFamily="18" charset="0"/>
              </a:rPr>
            </a:br>
            <a:r>
              <a:rPr sz="2800" smtClean="0">
                <a:latin typeface="Times New Roman" pitchFamily="18" charset="0"/>
                <a:cs typeface="Times New Roman" pitchFamily="18" charset="0"/>
              </a:rPr>
              <a:t/>
            </a:r>
            <a:br>
              <a:rPr sz="2800" smtClean="0">
                <a:latin typeface="Times New Roman" pitchFamily="18" charset="0"/>
                <a:cs typeface="Times New Roman" pitchFamily="18" charset="0"/>
              </a:rPr>
            </a:br>
            <a:r>
              <a:rPr sz="1800" smtClean="0"/>
              <a:t/>
            </a:r>
            <a:br>
              <a:rPr sz="1800" smtClean="0"/>
            </a:br>
            <a:endParaRPr lang="ru-RU" altLang="ru-RU" sz="1800" dirty="0"/>
          </a:p>
        </p:txBody>
      </p:sp>
      <p:sp>
        <p:nvSpPr>
          <p:cNvPr id="57376" name="Rectangle 32"/>
          <p:cNvSpPr>
            <a:spLocks noChangeArrowheads="1"/>
          </p:cNvSpPr>
          <p:nvPr/>
        </p:nvSpPr>
        <p:spPr bwMode="auto">
          <a:xfrm>
            <a:off x="4139952" y="4868863"/>
            <a:ext cx="4889748" cy="1440458"/>
          </a:xfrm>
          <a:prstGeom prst="rect">
            <a:avLst/>
          </a:prstGeom>
          <a:noFill/>
          <a:ln>
            <a:noFill/>
          </a:ln>
          <a:effectLst/>
          <a:extLst/>
        </p:spPr>
        <p:txBody>
          <a:bodyPr/>
          <a:lstStyle/>
          <a:p>
            <a:pPr marL="342900" indent="-342900" algn="r" fontAlgn="auto">
              <a:lnSpc>
                <a:spcPct val="80000"/>
              </a:lnSpc>
              <a:spcBef>
                <a:spcPct val="20000"/>
              </a:spcBef>
              <a:spcAft>
                <a:spcPts val="0"/>
              </a:spcAft>
              <a:defRPr/>
            </a:pPr>
            <a:endParaRPr lang="ru-RU" sz="1600" i="1" dirty="0">
              <a:solidFill>
                <a:srgbClr val="4D4D4D"/>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3283149111"/>
      </p:ext>
    </p:extLst>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484784"/>
            <a:ext cx="9144000" cy="4968552"/>
          </a:xfrm>
        </p:spPr>
        <p:txBody>
          <a:bodyPr/>
          <a:lstStyle/>
          <a:p>
            <a:pPr algn="just">
              <a:buNone/>
            </a:pPr>
            <a:r>
              <a:rPr lang="ru-RU" sz="1500" dirty="0" smtClean="0">
                <a:latin typeface="Times New Roman" pitchFamily="18" charset="0"/>
                <a:cs typeface="Times New Roman" pitchFamily="18" charset="0"/>
              </a:rPr>
              <a:t>       Планировка и застройка городов, других населенных пунктов, формирование жилых и рекреационных зон, разработка проектных решений на новое строительство и реконструкцию зданий, сооружений и их комплексов, а также разработка и производство транспортных средств общего пользования, средств связи и информации без приспособления указанных объектов для беспрепятственного доступа к ним инвалидов и использования их инвалидами не допускаются.</a:t>
            </a:r>
          </a:p>
          <a:p>
            <a:pPr algn="just">
              <a:buNone/>
            </a:pPr>
            <a:r>
              <a:rPr lang="ru-RU" sz="1500" dirty="0" smtClean="0">
                <a:latin typeface="Times New Roman" pitchFamily="18" charset="0"/>
                <a:cs typeface="Times New Roman" pitchFamily="18" charset="0"/>
              </a:rPr>
              <a:t>       Государственные и муниципальные расходы на разработку и производство транспортных средств с учетом потребностей инвалидов, приспособление транспортных средств, средств связи и информации для беспрепятственного доступа к ним инвалидов и использования их инвалидами, обеспечение условий инвалидам для беспрепятственного доступа к объектам социальной, инженерной и транспортной инфраструктур осуществляются в пределах бюджетных ассигнований, ежегодно предусматриваемых на эти цели в бюджетах бюджетной системы Российской Федерации. Расходы на проведение указанных мероприятий, не относящиеся к государственным и муниципальным расходам, осуществляются за счет других источников, не запрещенных законодательством Российской Федерации.</a:t>
            </a:r>
          </a:p>
          <a:p>
            <a:pPr algn="just">
              <a:buNone/>
            </a:pPr>
            <a:r>
              <a:rPr lang="ru-RU" sz="1500" dirty="0" smtClean="0">
                <a:latin typeface="Times New Roman" pitchFamily="18" charset="0"/>
                <a:cs typeface="Times New Roman" pitchFamily="18" charset="0"/>
              </a:rPr>
              <a:t>       На каждой стоянке (остановке) автотранспортных средств, в том числе около объектов социальной, инженерной и транспортной инфраструктур (жилых, общественных и производственных зданий, строений и сооружений, включая те, в которых расположены физкультурно-спортивные организации, организации культуры и другие организации), мест отдыха, выделяется не менее 10 процентов мест (но не менее одного места) для парковки специальных автотранспортных средств инвалидов. Указанные места для парковки не должны занимать иные транспортные средства. Инвалиды пользуются местами для парковки специальных автотранспортных средств бесплатно.</a:t>
            </a:r>
            <a:br>
              <a:rPr lang="ru-RU" sz="1500" dirty="0" smtClean="0">
                <a:latin typeface="Times New Roman" pitchFamily="18" charset="0"/>
                <a:cs typeface="Times New Roman" pitchFamily="18" charset="0"/>
              </a:rPr>
            </a:br>
            <a:endParaRPr lang="ru-RU" sz="1500" dirty="0" smtClean="0">
              <a:latin typeface="Times New Roman" pitchFamily="18" charset="0"/>
              <a:cs typeface="Times New Roman" pitchFamily="18" charset="0"/>
            </a:endParaRPr>
          </a:p>
          <a:p>
            <a:pPr>
              <a:buNone/>
            </a:pP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endParaRPr lang="ru-RU" sz="1600" dirty="0" smtClean="0">
              <a:latin typeface="Times New Roman" pitchFamily="18" charset="0"/>
              <a:cs typeface="Times New Roman" pitchFamily="18" charset="0"/>
            </a:endParaRPr>
          </a:p>
          <a:p>
            <a:pPr>
              <a:buNone/>
            </a:pPr>
            <a:endParaRPr lang="ru-RU" sz="1500" dirty="0" smtClean="0">
              <a:latin typeface="Times New Roman" pitchFamily="18" charset="0"/>
              <a:cs typeface="Times New Roman" pitchFamily="18" charset="0"/>
            </a:endParaRPr>
          </a:p>
          <a:p>
            <a:pPr>
              <a:buNone/>
            </a:pPr>
            <a:endParaRPr lang="ru-RU" sz="1600" dirty="0" smtClean="0">
              <a:latin typeface="Times New Roman" pitchFamily="18" charset="0"/>
              <a:cs typeface="Times New Roman" pitchFamily="18" charset="0"/>
            </a:endParaRPr>
          </a:p>
          <a:p>
            <a:pPr>
              <a:buNone/>
            </a:pPr>
            <a:r>
              <a:rPr lang="ru-RU" sz="1600" dirty="0" smtClean="0"/>
              <a:t/>
            </a:r>
            <a:br>
              <a:rPr lang="ru-RU" sz="1600" dirty="0" smtClean="0"/>
            </a:br>
            <a:r>
              <a:rPr lang="ru-RU" sz="2400" dirty="0" smtClean="0"/>
              <a:t/>
            </a:r>
            <a:br>
              <a:rPr lang="ru-RU" sz="2400" dirty="0" smtClean="0"/>
            </a:br>
            <a:endParaRPr lang="ru-RU" sz="2400" dirty="0" smtClean="0"/>
          </a:p>
          <a:p>
            <a:pPr>
              <a:buNone/>
            </a:pPr>
            <a:r>
              <a:rPr lang="ru-RU" sz="2400" dirty="0" smtClean="0"/>
              <a:t/>
            </a:r>
            <a:br>
              <a:rPr lang="ru-RU" sz="2400" dirty="0" smtClean="0"/>
            </a:br>
            <a:endParaRPr lang="ru-RU" sz="2400" dirty="0" smtClean="0"/>
          </a:p>
          <a:p>
            <a:pPr marL="0" indent="0" algn="just">
              <a:buNone/>
              <a:defRPr/>
            </a:pPr>
            <a:endParaRPr sz="24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vert="horz" wrap="square" lIns="91440" tIns="45720" rIns="91440" bIns="45720" numCol="1" anchorCtr="0" compatLnSpc="1">
            <a:prstTxWarp prst="textNoShape">
              <a:avLst/>
            </a:prstTxWarp>
          </a:bodyPr>
          <a:lstStyle/>
          <a:p>
            <a:pPr algn="ctr"/>
            <a:r>
              <a:rPr lang="ru-RU" sz="1800" b="0" dirty="0" smtClean="0"/>
              <a:t/>
            </a:r>
            <a:br>
              <a:rPr lang="ru-RU" sz="1800" b="0" dirty="0" smtClean="0"/>
            </a:br>
            <a:r>
              <a:rPr lang="ru-RU" sz="1800" b="0" dirty="0" smtClean="0"/>
              <a:t/>
            </a:r>
            <a:br>
              <a:rPr lang="ru-RU" sz="1800" b="0" dirty="0" smtClean="0"/>
            </a:br>
            <a:r>
              <a:rPr lang="ru-RU" sz="1800" b="0" dirty="0" smtClean="0"/>
              <a:t/>
            </a:r>
            <a:br>
              <a:rPr lang="ru-RU" sz="1800" b="0" dirty="0" smtClean="0"/>
            </a:br>
            <a:r>
              <a:rPr sz="1800" b="0" smtClean="0"/>
              <a:t/>
            </a:r>
            <a:br>
              <a:rPr sz="1800" b="0" smtClean="0"/>
            </a:br>
            <a:r>
              <a:rPr sz="2100" smtClean="0">
                <a:latin typeface="Times New Roman" pitchFamily="18" charset="0"/>
                <a:cs typeface="Times New Roman" pitchFamily="18" charset="0"/>
              </a:rPr>
              <a:t>Федеральный закон от 24 ноября 1995 года № 181-ФЗ «О социальной защите инвалидов в Российской Федерации»</a:t>
            </a:r>
            <a:r>
              <a:rPr sz="2800" smtClean="0">
                <a:latin typeface="Times New Roman" pitchFamily="18" charset="0"/>
                <a:cs typeface="Times New Roman" pitchFamily="18" charset="0"/>
              </a:rPr>
              <a:t/>
            </a:r>
            <a:br>
              <a:rPr sz="2800" smtClean="0">
                <a:latin typeface="Times New Roman" pitchFamily="18" charset="0"/>
                <a:cs typeface="Times New Roman" pitchFamily="18" charset="0"/>
              </a:rPr>
            </a:br>
            <a:r>
              <a:rPr sz="2800" smtClean="0">
                <a:latin typeface="Times New Roman" pitchFamily="18" charset="0"/>
                <a:cs typeface="Times New Roman" pitchFamily="18" charset="0"/>
              </a:rPr>
              <a:t/>
            </a:r>
            <a:br>
              <a:rPr sz="2800" smtClean="0">
                <a:latin typeface="Times New Roman" pitchFamily="18" charset="0"/>
                <a:cs typeface="Times New Roman" pitchFamily="18" charset="0"/>
              </a:rPr>
            </a:br>
            <a:r>
              <a:rPr sz="1800" smtClean="0"/>
              <a:t/>
            </a:r>
            <a:br>
              <a:rPr sz="1800" smtClean="0"/>
            </a:br>
            <a:endParaRPr lang="ru-RU" altLang="ru-RU" sz="1800" dirty="0"/>
          </a:p>
        </p:txBody>
      </p:sp>
      <p:sp>
        <p:nvSpPr>
          <p:cNvPr id="57376" name="Rectangle 32"/>
          <p:cNvSpPr>
            <a:spLocks noChangeArrowheads="1"/>
          </p:cNvSpPr>
          <p:nvPr/>
        </p:nvSpPr>
        <p:spPr bwMode="auto">
          <a:xfrm>
            <a:off x="4139952" y="4868863"/>
            <a:ext cx="4889748" cy="1440458"/>
          </a:xfrm>
          <a:prstGeom prst="rect">
            <a:avLst/>
          </a:prstGeom>
          <a:noFill/>
          <a:ln>
            <a:noFill/>
          </a:ln>
          <a:effectLst/>
          <a:extLst/>
        </p:spPr>
        <p:txBody>
          <a:bodyPr/>
          <a:lstStyle/>
          <a:p>
            <a:pPr marL="342900" indent="-342900" algn="r" fontAlgn="auto">
              <a:lnSpc>
                <a:spcPct val="80000"/>
              </a:lnSpc>
              <a:spcBef>
                <a:spcPct val="20000"/>
              </a:spcBef>
              <a:spcAft>
                <a:spcPts val="0"/>
              </a:spcAft>
              <a:defRPr/>
            </a:pPr>
            <a:endParaRPr lang="ru-RU" sz="1600" i="1" dirty="0">
              <a:solidFill>
                <a:srgbClr val="4D4D4D"/>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3283149111"/>
      </p:ext>
    </p:extLst>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57158" y="1484784"/>
            <a:ext cx="8501122" cy="4968552"/>
          </a:xfrm>
        </p:spPr>
        <p:txBody>
          <a:bodyPr/>
          <a:lstStyle/>
          <a:p>
            <a:pPr algn="just">
              <a:buNone/>
            </a:pPr>
            <a:r>
              <a:rPr lang="ru-RU" sz="15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Статья 16. Ответственность за уклонение от исполнения требований к созданию условий для беспрепятственного доступа инвалидов к объектам социальной, инженерной и транспортной инфраструктур</a:t>
            </a:r>
          </a:p>
          <a:p>
            <a:pPr algn="just">
              <a:buNone/>
            </a:pPr>
            <a:r>
              <a:rPr lang="ru-RU" sz="1600" dirty="0" smtClean="0">
                <a:latin typeface="Times New Roman" pitchFamily="18" charset="0"/>
                <a:cs typeface="Times New Roman" pitchFamily="18" charset="0"/>
              </a:rPr>
              <a:t>       Юридические и должностные лица за уклонение от исполнения предусмотренных настоящим Федеральным законом, другими федеральными законами и иными нормативными правовыми актами требований к созданию условий инвалидам для беспрепятственного доступа к объектам инженерной, транспортной и социальной инфраструктур, а также для беспрепятственного пользования железнодорожным, воздушным, водным, междугородным автомобильным транспортом и всеми видами городского и пригородного пассажирского транспорта, средствами связи и информации несут административную ответственность в соответствии с </a:t>
            </a:r>
            <a:r>
              <a:rPr lang="ru-RU" sz="1600" dirty="0" smtClean="0">
                <a:latin typeface="Times New Roman" pitchFamily="18" charset="0"/>
                <a:cs typeface="Times New Roman" pitchFamily="18" charset="0"/>
                <a:hlinkClick r:id="rId3"/>
              </a:rPr>
              <a:t>законодательством</a:t>
            </a:r>
            <a:r>
              <a:rPr lang="ru-RU" sz="1600" dirty="0" smtClean="0">
                <a:latin typeface="Times New Roman" pitchFamily="18" charset="0"/>
                <a:cs typeface="Times New Roman" pitchFamily="18" charset="0"/>
              </a:rPr>
              <a:t> Российской Федерации.</a:t>
            </a:r>
          </a:p>
          <a:p>
            <a:pPr>
              <a:buNone/>
            </a:pPr>
            <a:r>
              <a:rPr lang="ru-RU" sz="1600" dirty="0" smtClean="0"/>
              <a:t/>
            </a:r>
            <a:br>
              <a:rPr lang="ru-RU" sz="1600" dirty="0" smtClean="0"/>
            </a:br>
            <a:r>
              <a:rPr lang="ru-RU" sz="1600" dirty="0" smtClean="0"/>
              <a:t/>
            </a:r>
            <a:br>
              <a:rPr lang="ru-RU" sz="1600" dirty="0" smtClean="0"/>
            </a:br>
            <a:endParaRPr lang="ru-RU" sz="1600" dirty="0" smtClean="0"/>
          </a:p>
          <a:p>
            <a:pPr algn="just">
              <a:buNone/>
            </a:pPr>
            <a:endParaRPr lang="ru-RU" sz="1500" dirty="0" smtClean="0">
              <a:latin typeface="Times New Roman" pitchFamily="18" charset="0"/>
              <a:cs typeface="Times New Roman" pitchFamily="18" charset="0"/>
            </a:endParaRPr>
          </a:p>
          <a:p>
            <a:pPr>
              <a:buNone/>
            </a:pP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endParaRPr lang="ru-RU" sz="1600" dirty="0" smtClean="0">
              <a:latin typeface="Times New Roman" pitchFamily="18" charset="0"/>
              <a:cs typeface="Times New Roman" pitchFamily="18" charset="0"/>
            </a:endParaRPr>
          </a:p>
          <a:p>
            <a:pPr>
              <a:buNone/>
            </a:pPr>
            <a:endParaRPr lang="ru-RU" sz="1500" dirty="0" smtClean="0">
              <a:latin typeface="Times New Roman" pitchFamily="18" charset="0"/>
              <a:cs typeface="Times New Roman" pitchFamily="18" charset="0"/>
            </a:endParaRPr>
          </a:p>
          <a:p>
            <a:pPr>
              <a:buNone/>
            </a:pPr>
            <a:endParaRPr lang="ru-RU" sz="1600" dirty="0" smtClean="0">
              <a:latin typeface="Times New Roman" pitchFamily="18" charset="0"/>
              <a:cs typeface="Times New Roman" pitchFamily="18" charset="0"/>
            </a:endParaRPr>
          </a:p>
          <a:p>
            <a:pPr>
              <a:buNone/>
            </a:pPr>
            <a:r>
              <a:rPr lang="ru-RU" sz="1600" dirty="0" smtClean="0"/>
              <a:t/>
            </a:r>
            <a:br>
              <a:rPr lang="ru-RU" sz="1600" dirty="0" smtClean="0"/>
            </a:br>
            <a:r>
              <a:rPr lang="ru-RU" sz="2400" dirty="0" smtClean="0"/>
              <a:t/>
            </a:r>
            <a:br>
              <a:rPr lang="ru-RU" sz="2400" dirty="0" smtClean="0"/>
            </a:br>
            <a:endParaRPr lang="ru-RU" sz="2400" dirty="0" smtClean="0"/>
          </a:p>
          <a:p>
            <a:pPr>
              <a:buNone/>
            </a:pPr>
            <a:r>
              <a:rPr lang="ru-RU" sz="2400" dirty="0" smtClean="0"/>
              <a:t/>
            </a:r>
            <a:br>
              <a:rPr lang="ru-RU" sz="2400" dirty="0" smtClean="0"/>
            </a:br>
            <a:endParaRPr lang="ru-RU" sz="2400" dirty="0" smtClean="0"/>
          </a:p>
          <a:p>
            <a:pPr marL="0" indent="0" algn="just">
              <a:buNone/>
              <a:defRPr/>
            </a:pPr>
            <a:endParaRPr sz="24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vert="horz" wrap="square" lIns="91440" tIns="45720" rIns="91440" bIns="45720" numCol="1" anchorCtr="0" compatLnSpc="1">
            <a:prstTxWarp prst="textNoShape">
              <a:avLst/>
            </a:prstTxWarp>
          </a:bodyPr>
          <a:lstStyle/>
          <a:p>
            <a:pPr algn="ctr"/>
            <a:r>
              <a:rPr lang="ru-RU" sz="1800" b="0" dirty="0" smtClean="0"/>
              <a:t/>
            </a:r>
            <a:br>
              <a:rPr lang="ru-RU" sz="1800" b="0" dirty="0" smtClean="0"/>
            </a:br>
            <a:r>
              <a:rPr lang="ru-RU" sz="1800" b="0" dirty="0" smtClean="0"/>
              <a:t/>
            </a:r>
            <a:br>
              <a:rPr lang="ru-RU" sz="1800" b="0" dirty="0" smtClean="0"/>
            </a:br>
            <a:r>
              <a:rPr lang="ru-RU" sz="1800" b="0" dirty="0" smtClean="0"/>
              <a:t/>
            </a:r>
            <a:br>
              <a:rPr lang="ru-RU" sz="1800" b="0" dirty="0" smtClean="0"/>
            </a:br>
            <a:r>
              <a:rPr sz="1800" b="0" smtClean="0"/>
              <a:t/>
            </a:r>
            <a:br>
              <a:rPr sz="1800" b="0" smtClean="0"/>
            </a:br>
            <a:r>
              <a:rPr sz="2100" smtClean="0">
                <a:latin typeface="Times New Roman" pitchFamily="18" charset="0"/>
                <a:cs typeface="Times New Roman" pitchFamily="18" charset="0"/>
              </a:rPr>
              <a:t>Федеральный закон от 24 ноября 1995 года № 181-ФЗ «О социальной защите инвалидов в Российской Федерации»</a:t>
            </a:r>
            <a:r>
              <a:rPr sz="2800" smtClean="0">
                <a:latin typeface="Times New Roman" pitchFamily="18" charset="0"/>
                <a:cs typeface="Times New Roman" pitchFamily="18" charset="0"/>
              </a:rPr>
              <a:t/>
            </a:r>
            <a:br>
              <a:rPr sz="2800" smtClean="0">
                <a:latin typeface="Times New Roman" pitchFamily="18" charset="0"/>
                <a:cs typeface="Times New Roman" pitchFamily="18" charset="0"/>
              </a:rPr>
            </a:br>
            <a:r>
              <a:rPr sz="2800" smtClean="0">
                <a:latin typeface="Times New Roman" pitchFamily="18" charset="0"/>
                <a:cs typeface="Times New Roman" pitchFamily="18" charset="0"/>
              </a:rPr>
              <a:t/>
            </a:r>
            <a:br>
              <a:rPr sz="2800" smtClean="0">
                <a:latin typeface="Times New Roman" pitchFamily="18" charset="0"/>
                <a:cs typeface="Times New Roman" pitchFamily="18" charset="0"/>
              </a:rPr>
            </a:br>
            <a:r>
              <a:rPr sz="1800" smtClean="0"/>
              <a:t/>
            </a:r>
            <a:br>
              <a:rPr sz="1800" smtClean="0"/>
            </a:br>
            <a:endParaRPr lang="ru-RU" altLang="ru-RU" sz="1800" dirty="0"/>
          </a:p>
        </p:txBody>
      </p:sp>
      <p:sp>
        <p:nvSpPr>
          <p:cNvPr id="57376" name="Rectangle 32"/>
          <p:cNvSpPr>
            <a:spLocks noChangeArrowheads="1"/>
          </p:cNvSpPr>
          <p:nvPr/>
        </p:nvSpPr>
        <p:spPr bwMode="auto">
          <a:xfrm>
            <a:off x="4139952" y="4868863"/>
            <a:ext cx="4889748" cy="1440458"/>
          </a:xfrm>
          <a:prstGeom prst="rect">
            <a:avLst/>
          </a:prstGeom>
          <a:noFill/>
          <a:ln>
            <a:noFill/>
          </a:ln>
          <a:effectLst/>
          <a:extLst/>
        </p:spPr>
        <p:txBody>
          <a:bodyPr/>
          <a:lstStyle/>
          <a:p>
            <a:pPr marL="342900" indent="-342900" algn="r" fontAlgn="auto">
              <a:lnSpc>
                <a:spcPct val="80000"/>
              </a:lnSpc>
              <a:spcBef>
                <a:spcPct val="20000"/>
              </a:spcBef>
              <a:spcAft>
                <a:spcPts val="0"/>
              </a:spcAft>
              <a:defRPr/>
            </a:pPr>
            <a:endParaRPr lang="ru-RU" sz="1600" i="1" dirty="0">
              <a:solidFill>
                <a:srgbClr val="4D4D4D"/>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3283149111"/>
      </p:ext>
    </p:extLst>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buNone/>
              <a:defRPr/>
            </a:pPr>
            <a:r>
              <a:rPr lang="ru-RU" sz="1800" b="1" dirty="0">
                <a:solidFill>
                  <a:srgbClr val="336699"/>
                </a:solidFill>
                <a:latin typeface="Times New Roman" pitchFamily="18" charset="0"/>
                <a:ea typeface="+mj-ea"/>
                <a:cs typeface="Times New Roman" pitchFamily="18" charset="0"/>
              </a:rPr>
              <a:t>Министерство связи и массовых коммуникаций Российской Федерации,</a:t>
            </a:r>
            <a:br>
              <a:rPr lang="ru-RU" sz="1800" b="1" dirty="0">
                <a:solidFill>
                  <a:srgbClr val="336699"/>
                </a:solidFill>
                <a:latin typeface="Times New Roman" pitchFamily="18" charset="0"/>
                <a:ea typeface="+mj-ea"/>
                <a:cs typeface="Times New Roman" pitchFamily="18" charset="0"/>
              </a:rPr>
            </a:br>
            <a:r>
              <a:rPr lang="ru-RU" sz="1800" b="1" dirty="0">
                <a:solidFill>
                  <a:srgbClr val="336699"/>
                </a:solidFill>
                <a:latin typeface="Times New Roman" pitchFamily="18" charset="0"/>
                <a:ea typeface="+mj-ea"/>
                <a:cs typeface="Times New Roman" pitchFamily="18" charset="0"/>
              </a:rPr>
              <a:t>Федеральное агентство по печати и массовым коммуникациям,</a:t>
            </a:r>
            <a:br>
              <a:rPr lang="ru-RU" sz="1800" b="1" dirty="0">
                <a:solidFill>
                  <a:srgbClr val="336699"/>
                </a:solidFill>
                <a:latin typeface="Times New Roman" pitchFamily="18" charset="0"/>
                <a:ea typeface="+mj-ea"/>
                <a:cs typeface="Times New Roman" pitchFamily="18" charset="0"/>
              </a:rPr>
            </a:br>
            <a:r>
              <a:rPr lang="ru-RU" sz="1800" b="1" dirty="0">
                <a:solidFill>
                  <a:srgbClr val="336699"/>
                </a:solidFill>
                <a:latin typeface="Times New Roman" pitchFamily="18" charset="0"/>
                <a:ea typeface="+mj-ea"/>
                <a:cs typeface="Times New Roman" pitchFamily="18" charset="0"/>
              </a:rPr>
              <a:t>Федеральное медико-биологическое агентство,</a:t>
            </a:r>
            <a:br>
              <a:rPr lang="ru-RU" sz="1800" b="1" dirty="0">
                <a:solidFill>
                  <a:srgbClr val="336699"/>
                </a:solidFill>
                <a:latin typeface="Times New Roman" pitchFamily="18" charset="0"/>
                <a:ea typeface="+mj-ea"/>
                <a:cs typeface="Times New Roman" pitchFamily="18" charset="0"/>
              </a:rPr>
            </a:br>
            <a:r>
              <a:rPr lang="ru-RU" sz="1800" b="1" dirty="0">
                <a:solidFill>
                  <a:srgbClr val="336699"/>
                </a:solidFill>
                <a:latin typeface="Times New Roman" pitchFamily="18" charset="0"/>
                <a:ea typeface="+mj-ea"/>
                <a:cs typeface="Times New Roman" pitchFamily="18" charset="0"/>
              </a:rPr>
              <a:t>Фонд социального страхования Российской Федерации,</a:t>
            </a:r>
            <a:br>
              <a:rPr lang="ru-RU" sz="1800" b="1" dirty="0">
                <a:solidFill>
                  <a:srgbClr val="336699"/>
                </a:solidFill>
                <a:latin typeface="Times New Roman" pitchFamily="18" charset="0"/>
                <a:ea typeface="+mj-ea"/>
                <a:cs typeface="Times New Roman" pitchFamily="18" charset="0"/>
              </a:rPr>
            </a:br>
            <a:r>
              <a:rPr lang="ru-RU" sz="1800" b="1" dirty="0">
                <a:solidFill>
                  <a:srgbClr val="FF0000"/>
                </a:solidFill>
                <a:latin typeface="Times New Roman" pitchFamily="18" charset="0"/>
                <a:ea typeface="+mj-ea"/>
                <a:cs typeface="Times New Roman" pitchFamily="18" charset="0"/>
              </a:rPr>
              <a:t>Министерство образования и науки Российской Федерации,</a:t>
            </a:r>
            <a:br>
              <a:rPr lang="ru-RU" sz="1800" b="1" dirty="0">
                <a:solidFill>
                  <a:srgbClr val="FF0000"/>
                </a:solidFill>
                <a:latin typeface="Times New Roman" pitchFamily="18" charset="0"/>
                <a:ea typeface="+mj-ea"/>
                <a:cs typeface="Times New Roman" pitchFamily="18" charset="0"/>
              </a:rPr>
            </a:br>
            <a:r>
              <a:rPr lang="ru-RU" sz="1800" b="1" dirty="0">
                <a:solidFill>
                  <a:srgbClr val="336699"/>
                </a:solidFill>
                <a:latin typeface="Times New Roman" pitchFamily="18" charset="0"/>
                <a:ea typeface="+mj-ea"/>
                <a:cs typeface="Times New Roman" pitchFamily="18" charset="0"/>
              </a:rPr>
              <a:t>Министерство строительства и жилищно-коммунального хозяйства Российской Федерации,</a:t>
            </a:r>
            <a:br>
              <a:rPr lang="ru-RU" sz="1800" b="1" dirty="0">
                <a:solidFill>
                  <a:srgbClr val="336699"/>
                </a:solidFill>
                <a:latin typeface="Times New Roman" pitchFamily="18" charset="0"/>
                <a:ea typeface="+mj-ea"/>
                <a:cs typeface="Times New Roman" pitchFamily="18" charset="0"/>
              </a:rPr>
            </a:br>
            <a:r>
              <a:rPr lang="ru-RU" sz="1800" b="1" dirty="0">
                <a:solidFill>
                  <a:srgbClr val="336699"/>
                </a:solidFill>
                <a:latin typeface="Times New Roman" pitchFamily="18" charset="0"/>
                <a:ea typeface="+mj-ea"/>
                <a:cs typeface="Times New Roman" pitchFamily="18" charset="0"/>
              </a:rPr>
              <a:t>Министерство промышленности и торговли Российской Федерации,</a:t>
            </a:r>
            <a:br>
              <a:rPr lang="ru-RU" sz="1800" b="1" dirty="0">
                <a:solidFill>
                  <a:srgbClr val="336699"/>
                </a:solidFill>
                <a:latin typeface="Times New Roman" pitchFamily="18" charset="0"/>
                <a:ea typeface="+mj-ea"/>
                <a:cs typeface="Times New Roman" pitchFamily="18" charset="0"/>
              </a:rPr>
            </a:br>
            <a:r>
              <a:rPr lang="ru-RU" sz="1800" b="1" dirty="0">
                <a:solidFill>
                  <a:srgbClr val="336699"/>
                </a:solidFill>
                <a:latin typeface="Times New Roman" pitchFamily="18" charset="0"/>
                <a:ea typeface="+mj-ea"/>
                <a:cs typeface="Times New Roman" pitchFamily="18" charset="0"/>
              </a:rPr>
              <a:t>Министерство транспорта Российской Федерации,</a:t>
            </a:r>
            <a:br>
              <a:rPr lang="ru-RU" sz="1800" b="1" dirty="0">
                <a:solidFill>
                  <a:srgbClr val="336699"/>
                </a:solidFill>
                <a:latin typeface="Times New Roman" pitchFamily="18" charset="0"/>
                <a:ea typeface="+mj-ea"/>
                <a:cs typeface="Times New Roman" pitchFamily="18" charset="0"/>
              </a:rPr>
            </a:br>
            <a:r>
              <a:rPr lang="ru-RU" sz="1800" b="1" dirty="0">
                <a:solidFill>
                  <a:srgbClr val="336699"/>
                </a:solidFill>
                <a:latin typeface="Times New Roman" pitchFamily="18" charset="0"/>
                <a:ea typeface="+mj-ea"/>
                <a:cs typeface="Times New Roman" pitchFamily="18" charset="0"/>
              </a:rPr>
              <a:t>Министерство финансов Российской Федерации,</a:t>
            </a:r>
            <a:br>
              <a:rPr lang="ru-RU" sz="1800" b="1" dirty="0">
                <a:solidFill>
                  <a:srgbClr val="336699"/>
                </a:solidFill>
                <a:latin typeface="Times New Roman" pitchFamily="18" charset="0"/>
                <a:ea typeface="+mj-ea"/>
                <a:cs typeface="Times New Roman" pitchFamily="18" charset="0"/>
              </a:rPr>
            </a:br>
            <a:r>
              <a:rPr lang="ru-RU" sz="1800" b="1" dirty="0">
                <a:solidFill>
                  <a:srgbClr val="336699"/>
                </a:solidFill>
                <a:latin typeface="Times New Roman" pitchFamily="18" charset="0"/>
                <a:ea typeface="+mj-ea"/>
                <a:cs typeface="Times New Roman" pitchFamily="18" charset="0"/>
              </a:rPr>
              <a:t>Министерство спорта Российской Федерации,</a:t>
            </a:r>
            <a:br>
              <a:rPr lang="ru-RU" sz="1800" b="1" dirty="0">
                <a:solidFill>
                  <a:srgbClr val="336699"/>
                </a:solidFill>
                <a:latin typeface="Times New Roman" pitchFamily="18" charset="0"/>
                <a:ea typeface="+mj-ea"/>
                <a:cs typeface="Times New Roman" pitchFamily="18" charset="0"/>
              </a:rPr>
            </a:br>
            <a:r>
              <a:rPr lang="ru-RU" sz="1800" b="1" dirty="0">
                <a:solidFill>
                  <a:srgbClr val="336699"/>
                </a:solidFill>
                <a:latin typeface="Times New Roman" pitchFamily="18" charset="0"/>
                <a:ea typeface="+mj-ea"/>
                <a:cs typeface="Times New Roman" pitchFamily="18" charset="0"/>
              </a:rPr>
              <a:t>Министерство культуры Российской Федерации,</a:t>
            </a:r>
            <a:br>
              <a:rPr lang="ru-RU" sz="1800" b="1" dirty="0">
                <a:solidFill>
                  <a:srgbClr val="336699"/>
                </a:solidFill>
                <a:latin typeface="Times New Roman" pitchFamily="18" charset="0"/>
                <a:ea typeface="+mj-ea"/>
                <a:cs typeface="Times New Roman" pitchFamily="18" charset="0"/>
              </a:rPr>
            </a:br>
            <a:r>
              <a:rPr lang="ru-RU" sz="1800" b="1" dirty="0">
                <a:solidFill>
                  <a:srgbClr val="336699"/>
                </a:solidFill>
                <a:latin typeface="Times New Roman" pitchFamily="18" charset="0"/>
                <a:ea typeface="+mj-ea"/>
                <a:cs typeface="Times New Roman" pitchFamily="18" charset="0"/>
              </a:rPr>
              <a:t>Пенсионный фонд Российской Федерации,</a:t>
            </a:r>
            <a:br>
              <a:rPr lang="ru-RU" sz="1800" b="1" dirty="0">
                <a:solidFill>
                  <a:srgbClr val="336699"/>
                </a:solidFill>
                <a:latin typeface="Times New Roman" pitchFamily="18" charset="0"/>
                <a:ea typeface="+mj-ea"/>
                <a:cs typeface="Times New Roman" pitchFamily="18" charset="0"/>
              </a:rPr>
            </a:br>
            <a:r>
              <a:rPr lang="ru-RU" sz="1800" b="1" dirty="0">
                <a:solidFill>
                  <a:srgbClr val="336699"/>
                </a:solidFill>
                <a:latin typeface="Times New Roman" pitchFamily="18" charset="0"/>
                <a:ea typeface="+mj-ea"/>
                <a:cs typeface="Times New Roman" pitchFamily="18" charset="0"/>
              </a:rPr>
              <a:t>Федеральное агентство по техническому регулированию и метрологии</a:t>
            </a:r>
            <a:r>
              <a:rPr lang="ru-RU" sz="1800" dirty="0" smtClean="0">
                <a:latin typeface="Times New Roman" pitchFamily="18" charset="0"/>
                <a:cs typeface="Times New Roman" pitchFamily="18" charset="0"/>
              </a:rPr>
              <a:t> </a:t>
            </a:r>
            <a:endParaRPr sz="18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vert="horz" wrap="square" lIns="91440" tIns="45720" rIns="91440" bIns="45720" numCol="1" anchorCtr="0" compatLnSpc="1">
            <a:prstTxWarp prst="textNoShape">
              <a:avLst/>
            </a:prstTxWarp>
          </a:bodyPr>
          <a:lstStyle/>
          <a:p>
            <a:pPr algn="ctr"/>
            <a:r>
              <a:rPr lang="ru-RU" sz="1800" b="0" dirty="0" smtClean="0"/>
              <a:t/>
            </a:r>
            <a:br>
              <a:rPr lang="ru-RU" sz="1800" b="0" dirty="0" smtClean="0"/>
            </a:br>
            <a:r>
              <a:rPr lang="ru-RU" dirty="0" smtClean="0">
                <a:latin typeface="Times New Roman" pitchFamily="18" charset="0"/>
                <a:cs typeface="Times New Roman" pitchFamily="18" charset="0"/>
              </a:rPr>
              <a:t>Участники государственной программы Российской Федерации </a:t>
            </a:r>
            <a:r>
              <a:rPr lang="ru-RU" dirty="0">
                <a:latin typeface="Times New Roman" pitchFamily="18" charset="0"/>
                <a:cs typeface="Times New Roman" pitchFamily="18" charset="0"/>
              </a:rPr>
              <a:t>«Доступная среда» на 2011-2020 годы</a:t>
            </a:r>
            <a:r>
              <a:rPr lang="ru-RU" sz="1800" i="1" dirty="0" smtClean="0">
                <a:latin typeface="Cambria" panose="02040503050406030204" pitchFamily="18" charset="0"/>
              </a:rPr>
              <a:t> </a:t>
            </a:r>
            <a:r>
              <a:rPr lang="ru-RU" sz="1800" dirty="0" smtClean="0">
                <a:latin typeface="Cambria" panose="02040503050406030204" pitchFamily="18" charset="0"/>
              </a:rPr>
              <a:t> </a:t>
            </a:r>
            <a:br>
              <a:rPr lang="ru-RU" sz="1800" dirty="0" smtClean="0">
                <a:latin typeface="Cambria" panose="02040503050406030204" pitchFamily="18" charset="0"/>
              </a:rPr>
            </a:br>
            <a:endParaRPr lang="ru-RU" altLang="ru-RU" sz="1800" dirty="0"/>
          </a:p>
        </p:txBody>
      </p:sp>
      <p:sp>
        <p:nvSpPr>
          <p:cNvPr id="57376" name="Rectangle 32"/>
          <p:cNvSpPr>
            <a:spLocks noChangeArrowheads="1"/>
          </p:cNvSpPr>
          <p:nvPr/>
        </p:nvSpPr>
        <p:spPr bwMode="auto">
          <a:xfrm>
            <a:off x="4139952" y="4868863"/>
            <a:ext cx="4889748" cy="1440458"/>
          </a:xfrm>
          <a:prstGeom prst="rect">
            <a:avLst/>
          </a:prstGeom>
          <a:noFill/>
          <a:ln>
            <a:noFill/>
          </a:ln>
          <a:effectLst/>
          <a:extLst/>
        </p:spPr>
        <p:txBody>
          <a:bodyPr/>
          <a:lstStyle/>
          <a:p>
            <a:pPr marL="342900" indent="-342900" algn="r" fontAlgn="auto">
              <a:lnSpc>
                <a:spcPct val="80000"/>
              </a:lnSpc>
              <a:spcBef>
                <a:spcPct val="20000"/>
              </a:spcBef>
              <a:spcAft>
                <a:spcPts val="0"/>
              </a:spcAft>
              <a:defRPr/>
            </a:pPr>
            <a:endParaRPr lang="ru-RU" sz="1600" i="1" dirty="0">
              <a:solidFill>
                <a:srgbClr val="4D4D4D"/>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3283149111"/>
      </p:ext>
    </p:extLst>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just">
              <a:buNone/>
            </a:pPr>
            <a:r>
              <a:rPr lang="ru-RU" sz="1600" dirty="0" smtClean="0">
                <a:latin typeface="Times New Roman" pitchFamily="18" charset="0"/>
                <a:cs typeface="Times New Roman" pitchFamily="18" charset="0"/>
              </a:rPr>
              <a:t>       Цели Программы: создание </a:t>
            </a:r>
            <a:r>
              <a:rPr lang="ru-RU" sz="1600" dirty="0">
                <a:latin typeface="Times New Roman" pitchFamily="18" charset="0"/>
                <a:cs typeface="Times New Roman" pitchFamily="18" charset="0"/>
              </a:rPr>
              <a:t>правовых, экономических и институциональных условий, способствующих интеграции инвалидов в общество и повышению уровня их жизни	</a:t>
            </a:r>
          </a:p>
          <a:p>
            <a:pPr algn="just">
              <a:buNone/>
            </a:pPr>
            <a:r>
              <a:rPr lang="ru-RU" sz="1600" dirty="0" smtClean="0">
                <a:latin typeface="Times New Roman" pitchFamily="18" charset="0"/>
                <a:cs typeface="Times New Roman" pitchFamily="18" charset="0"/>
              </a:rPr>
              <a:t>      Задачи Программы:</a:t>
            </a:r>
          </a:p>
          <a:p>
            <a:pPr algn="just">
              <a:buNone/>
            </a:pPr>
            <a:r>
              <a:rPr lang="ru-RU" sz="1600" dirty="0">
                <a:latin typeface="Times New Roman" pitchFamily="18" charset="0"/>
                <a:cs typeface="Times New Roman" pitchFamily="18" charset="0"/>
              </a:rPr>
              <a:t>	обеспечение равного доступа инвалидов к приоритетным объектам и услугам в приоритетных сферах жизнедеятельности инвалидов и других маломобильных групп </a:t>
            </a:r>
            <a:r>
              <a:rPr lang="ru-RU" sz="1600" dirty="0" smtClean="0">
                <a:latin typeface="Times New Roman" pitchFamily="18" charset="0"/>
                <a:cs typeface="Times New Roman" pitchFamily="18" charset="0"/>
              </a:rPr>
              <a:t>населения;</a:t>
            </a:r>
          </a:p>
          <a:p>
            <a:pPr algn="just">
              <a:buNone/>
            </a:pPr>
            <a:r>
              <a:rPr lang="ru-RU" sz="1600" dirty="0" smtClean="0">
                <a:latin typeface="Times New Roman" pitchFamily="18" charset="0"/>
                <a:cs typeface="Times New Roman" pitchFamily="18" charset="0"/>
              </a:rPr>
              <a:t>       обеспечение </a:t>
            </a:r>
            <a:r>
              <a:rPr lang="ru-RU" sz="1600" dirty="0">
                <a:latin typeface="Times New Roman" pitchFamily="18" charset="0"/>
                <a:cs typeface="Times New Roman" pitchFamily="18" charset="0"/>
              </a:rPr>
              <a:t>равного доступа инвалидов к реабилитационным и </a:t>
            </a:r>
            <a:r>
              <a:rPr lang="ru-RU" sz="1600" dirty="0" err="1">
                <a:latin typeface="Times New Roman" pitchFamily="18" charset="0"/>
                <a:cs typeface="Times New Roman" pitchFamily="18" charset="0"/>
              </a:rPr>
              <a:t>абилитационным</a:t>
            </a:r>
            <a:r>
              <a:rPr lang="ru-RU" sz="1600" dirty="0">
                <a:latin typeface="Times New Roman" pitchFamily="18" charset="0"/>
                <a:cs typeface="Times New Roman" pitchFamily="18" charset="0"/>
              </a:rPr>
              <a:t> услугам, включая обеспечение равного доступа к профессиональному развитию и трудоустройству;</a:t>
            </a:r>
          </a:p>
          <a:p>
            <a:pPr algn="just">
              <a:buNone/>
            </a:pPr>
            <a:r>
              <a:rPr lang="ru-RU" sz="1600" dirty="0" smtClean="0">
                <a:latin typeface="Times New Roman" pitchFamily="18" charset="0"/>
                <a:cs typeface="Times New Roman" pitchFamily="18" charset="0"/>
              </a:rPr>
              <a:t>       обеспечение </a:t>
            </a:r>
            <a:r>
              <a:rPr lang="ru-RU" sz="1600" dirty="0">
                <a:latin typeface="Times New Roman" pitchFamily="18" charset="0"/>
                <a:cs typeface="Times New Roman" pitchFamily="18" charset="0"/>
              </a:rPr>
              <a:t>объективности и прозрачности деятельности учреждений медико-социальной экспертизы	</a:t>
            </a:r>
          </a:p>
          <a:p>
            <a:pPr marL="0" indent="0" algn="just">
              <a:buNone/>
              <a:defRPr/>
            </a:pPr>
            <a:r>
              <a:rPr lang="ru-RU" sz="1600" dirty="0" smtClean="0">
                <a:latin typeface="Times New Roman" pitchFamily="18" charset="0"/>
                <a:cs typeface="Times New Roman" pitchFamily="18" charset="0"/>
              </a:rPr>
              <a:t>       Целевой показатель: </a:t>
            </a:r>
            <a:r>
              <a:rPr lang="ru-RU" sz="1600" dirty="0">
                <a:latin typeface="Times New Roman" pitchFamily="18" charset="0"/>
                <a:cs typeface="Times New Roman" pitchFamily="18" charset="0"/>
              </a:rPr>
              <a:t>Доля доступных для инвалидов и других маломобильных групп населения приоритетных объектов социальной, транспортной, инженерной инфраструктуры в общем количестве приоритетных объектов"</a:t>
            </a:r>
          </a:p>
          <a:p>
            <a:pPr marL="0" indent="0" algn="just">
              <a:buNone/>
              <a:defRPr/>
            </a:pPr>
            <a:r>
              <a:rPr lang="ru-RU" sz="1600" dirty="0" smtClean="0">
                <a:latin typeface="Times New Roman" pitchFamily="18" charset="0"/>
                <a:cs typeface="Times New Roman" pitchFamily="18" charset="0"/>
              </a:rPr>
              <a:t>        Ожидаемый результат: </a:t>
            </a:r>
            <a:r>
              <a:rPr lang="ru-RU" sz="1600" dirty="0">
                <a:latin typeface="Times New Roman" pitchFamily="18" charset="0"/>
                <a:cs typeface="Times New Roman" pitchFamily="18" charset="0"/>
              </a:rPr>
              <a:t>увеличение доли доступных для инвалидов и других маломобильных групп населения приоритетных объектов социальной, транспортной, инженерной инфраструктуры в общем количестве приоритетных объектов (до 68,2 </a:t>
            </a: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к 2020 году);</a:t>
            </a:r>
          </a:p>
          <a:p>
            <a:pPr marL="0" indent="0">
              <a:buNone/>
              <a:defRPr/>
            </a:pPr>
            <a:endParaRPr sz="1400" dirty="0">
              <a:latin typeface="+mj-lt"/>
            </a:endParaRPr>
          </a:p>
        </p:txBody>
      </p:sp>
      <p:sp>
        <p:nvSpPr>
          <p:cNvPr id="3" name="Заголовок 2"/>
          <p:cNvSpPr>
            <a:spLocks noGrp="1"/>
          </p:cNvSpPr>
          <p:nvPr>
            <p:ph type="title"/>
          </p:nvPr>
        </p:nvSpPr>
        <p:spPr/>
        <p:txBody>
          <a:bodyPr vert="horz" wrap="square" lIns="91440" tIns="45720" rIns="91440" bIns="45720" numCol="1" anchorCtr="0" compatLnSpc="1">
            <a:prstTxWarp prst="textNoShape">
              <a:avLst/>
            </a:prstTxWarp>
          </a:bodyPr>
          <a:lstStyle/>
          <a:p>
            <a:pPr algn="ctr"/>
            <a:r>
              <a:rPr lang="ru-RU" sz="1800" b="0" dirty="0" smtClean="0"/>
              <a:t/>
            </a:r>
            <a:br>
              <a:rPr lang="ru-RU" sz="1800" b="0" dirty="0" smtClean="0"/>
            </a:br>
            <a:r>
              <a:rPr lang="ru-RU" dirty="0" smtClean="0">
                <a:latin typeface="Times New Roman" pitchFamily="18" charset="0"/>
                <a:cs typeface="Times New Roman" pitchFamily="18" charset="0"/>
              </a:rPr>
              <a:t>Цели и задачи государственной программы Российской Федерации </a:t>
            </a:r>
            <a:r>
              <a:rPr lang="ru-RU" dirty="0">
                <a:latin typeface="Times New Roman" pitchFamily="18" charset="0"/>
                <a:cs typeface="Times New Roman" pitchFamily="18" charset="0"/>
              </a:rPr>
              <a:t>«Доступная среда» на 2011-2020 годы</a:t>
            </a:r>
            <a:r>
              <a:rPr lang="ru-RU" sz="1800" i="1" dirty="0" smtClean="0">
                <a:latin typeface="Cambria" panose="02040503050406030204" pitchFamily="18" charset="0"/>
              </a:rPr>
              <a:t> </a:t>
            </a:r>
            <a:r>
              <a:rPr lang="ru-RU" sz="1800" dirty="0" smtClean="0">
                <a:latin typeface="Cambria" panose="02040503050406030204" pitchFamily="18" charset="0"/>
              </a:rPr>
              <a:t> </a:t>
            </a:r>
            <a:br>
              <a:rPr lang="ru-RU" sz="1800" dirty="0" smtClean="0">
                <a:latin typeface="Cambria" panose="02040503050406030204" pitchFamily="18" charset="0"/>
              </a:rPr>
            </a:br>
            <a:endParaRPr lang="ru-RU" altLang="ru-RU" sz="1800" dirty="0"/>
          </a:p>
        </p:txBody>
      </p:sp>
      <p:sp>
        <p:nvSpPr>
          <p:cNvPr id="57376" name="Rectangle 32"/>
          <p:cNvSpPr>
            <a:spLocks noChangeArrowheads="1"/>
          </p:cNvSpPr>
          <p:nvPr/>
        </p:nvSpPr>
        <p:spPr bwMode="auto">
          <a:xfrm>
            <a:off x="4139952" y="4868863"/>
            <a:ext cx="4889748" cy="1440458"/>
          </a:xfrm>
          <a:prstGeom prst="rect">
            <a:avLst/>
          </a:prstGeom>
          <a:noFill/>
          <a:ln>
            <a:noFill/>
          </a:ln>
          <a:effectLst/>
          <a:extLst/>
        </p:spPr>
        <p:txBody>
          <a:bodyPr/>
          <a:lstStyle/>
          <a:p>
            <a:pPr marL="342900" indent="-342900" algn="r" fontAlgn="auto">
              <a:lnSpc>
                <a:spcPct val="80000"/>
              </a:lnSpc>
              <a:spcBef>
                <a:spcPct val="20000"/>
              </a:spcBef>
              <a:spcAft>
                <a:spcPts val="0"/>
              </a:spcAft>
              <a:defRPr/>
            </a:pPr>
            <a:endParaRPr lang="ru-RU" sz="1600" i="1" dirty="0">
              <a:solidFill>
                <a:srgbClr val="4D4D4D"/>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1926945212"/>
      </p:ext>
    </p:extLst>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noFill/>
          <a:ln>
            <a:noFill/>
          </a:ln>
        </p:spPr>
        <p:txBody>
          <a:bodyPr/>
          <a:lstStyle/>
          <a:p>
            <a:pPr>
              <a:buNone/>
            </a:pPr>
            <a:r>
              <a:rPr lang="ru-RU" sz="2000" u="sng" dirty="0" smtClean="0">
                <a:latin typeface="Times New Roman" pitchFamily="18" charset="0"/>
                <a:cs typeface="Times New Roman" pitchFamily="18" charset="0"/>
                <a:hlinkClick r:id="rId3"/>
              </a:rPr>
              <a:t>подпрограмма 1 «Обеспечение условий доступности приоритетных объектов и услуг в приоритетных сферах жизнедеятельности инвалидов и других </a:t>
            </a:r>
            <a:r>
              <a:rPr lang="ru-RU" sz="2000" u="sng" dirty="0" err="1" smtClean="0">
                <a:latin typeface="Times New Roman" pitchFamily="18" charset="0"/>
                <a:cs typeface="Times New Roman" pitchFamily="18" charset="0"/>
                <a:hlinkClick r:id="rId3"/>
              </a:rPr>
              <a:t>маломобильных</a:t>
            </a:r>
            <a:r>
              <a:rPr lang="ru-RU" sz="2000" u="sng" dirty="0" smtClean="0">
                <a:latin typeface="Times New Roman" pitchFamily="18" charset="0"/>
                <a:cs typeface="Times New Roman" pitchFamily="18" charset="0"/>
                <a:hlinkClick r:id="rId3"/>
              </a:rPr>
              <a:t> групп населения» </a:t>
            </a:r>
            <a:endParaRPr lang="ru-RU" sz="2000" u="sng" dirty="0" smtClean="0">
              <a:latin typeface="Times New Roman" pitchFamily="18" charset="0"/>
              <a:cs typeface="Times New Roman" pitchFamily="18" charset="0"/>
            </a:endParaRPr>
          </a:p>
          <a:p>
            <a:pPr>
              <a:buNone/>
            </a:pPr>
            <a:r>
              <a:rPr lang="ru-RU" sz="2000" u="sng" dirty="0" smtClean="0">
                <a:latin typeface="Times New Roman" pitchFamily="18" charset="0"/>
                <a:cs typeface="Times New Roman" pitchFamily="18" charset="0"/>
                <a:hlinkClick r:id="rId4"/>
              </a:rPr>
              <a:t>подпрограмма 2 «Совершенствование системы комплексной реабилитации и </a:t>
            </a:r>
            <a:r>
              <a:rPr lang="ru-RU" sz="2000" u="sng" dirty="0" err="1" smtClean="0">
                <a:latin typeface="Times New Roman" pitchFamily="18" charset="0"/>
                <a:cs typeface="Times New Roman" pitchFamily="18" charset="0"/>
                <a:hlinkClick r:id="rId4"/>
              </a:rPr>
              <a:t>абилитации</a:t>
            </a:r>
            <a:r>
              <a:rPr lang="ru-RU" sz="2000" u="sng" dirty="0" smtClean="0">
                <a:latin typeface="Times New Roman" pitchFamily="18" charset="0"/>
                <a:cs typeface="Times New Roman" pitchFamily="18" charset="0"/>
                <a:hlinkClick r:id="rId4"/>
              </a:rPr>
              <a:t> инвалидов» </a:t>
            </a:r>
            <a:endParaRPr lang="ru-RU" sz="2000" u="sng" dirty="0" smtClean="0">
              <a:latin typeface="Times New Roman" pitchFamily="18" charset="0"/>
              <a:cs typeface="Times New Roman" pitchFamily="18" charset="0"/>
            </a:endParaRPr>
          </a:p>
          <a:p>
            <a:pPr>
              <a:buNone/>
            </a:pPr>
            <a:r>
              <a:rPr lang="ru-RU" sz="2000" u="sng" dirty="0" smtClean="0">
                <a:latin typeface="Times New Roman" pitchFamily="18" charset="0"/>
                <a:cs typeface="Times New Roman" pitchFamily="18" charset="0"/>
                <a:hlinkClick r:id="rId5"/>
              </a:rPr>
              <a:t>подпрограмма 3 «Совершенствование государственной системы медико-социальной экспертизы» </a:t>
            </a:r>
            <a:r>
              <a:rPr lang="ru-RU" sz="2000" u="sng" dirty="0" smtClean="0">
                <a:latin typeface="Times New Roman" pitchFamily="18" charset="0"/>
                <a:cs typeface="Times New Roman" pitchFamily="18" charset="0"/>
              </a:rPr>
              <a:t> </a:t>
            </a:r>
            <a:endParaRPr sz="2000" u="sng" dirty="0">
              <a:latin typeface="Times New Roman" pitchFamily="18" charset="0"/>
              <a:cs typeface="Times New Roman" pitchFamily="18" charset="0"/>
            </a:endParaRPr>
          </a:p>
        </p:txBody>
      </p:sp>
      <p:sp>
        <p:nvSpPr>
          <p:cNvPr id="3" name="Заголовок 2"/>
          <p:cNvSpPr>
            <a:spLocks noGrp="1"/>
          </p:cNvSpPr>
          <p:nvPr>
            <p:ph type="title"/>
          </p:nvPr>
        </p:nvSpPr>
        <p:spPr/>
        <p:txBody>
          <a:bodyPr vert="horz" wrap="square" lIns="91440" tIns="45720" rIns="91440" bIns="45720" numCol="1" anchorCtr="0" compatLnSpc="1">
            <a:prstTxWarp prst="textNoShape">
              <a:avLst/>
            </a:prstTxWarp>
          </a:bodyPr>
          <a:lstStyle/>
          <a:p>
            <a:pPr algn="ctr"/>
            <a:r>
              <a:rPr lang="ru-RU" sz="1800" b="0" dirty="0" smtClean="0"/>
              <a:t/>
            </a:r>
            <a:br>
              <a:rPr lang="ru-RU" sz="1800" b="0" dirty="0" smtClean="0"/>
            </a:br>
            <a:r>
              <a:rPr lang="ru-RU" dirty="0" smtClean="0">
                <a:latin typeface="Times New Roman" pitchFamily="18" charset="0"/>
                <a:cs typeface="Times New Roman" pitchFamily="18" charset="0"/>
              </a:rPr>
              <a:t>Подпрограммы государственной программы Российской Федерации </a:t>
            </a:r>
            <a:r>
              <a:rPr lang="ru-RU" dirty="0">
                <a:latin typeface="Times New Roman" pitchFamily="18" charset="0"/>
                <a:cs typeface="Times New Roman" pitchFamily="18" charset="0"/>
              </a:rPr>
              <a:t>«Доступная среда» на 2011-2020 годы</a:t>
            </a:r>
            <a:r>
              <a:rPr lang="ru-RU"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br>
              <a:rPr lang="ru-RU" dirty="0" smtClean="0">
                <a:latin typeface="Times New Roman" pitchFamily="18" charset="0"/>
                <a:cs typeface="Times New Roman" pitchFamily="18" charset="0"/>
              </a:rPr>
            </a:br>
            <a:endParaRPr lang="ru-RU" altLang="ru-RU" dirty="0">
              <a:latin typeface="Times New Roman" pitchFamily="18" charset="0"/>
              <a:cs typeface="Times New Roman" pitchFamily="18" charset="0"/>
            </a:endParaRPr>
          </a:p>
        </p:txBody>
      </p:sp>
      <p:sp>
        <p:nvSpPr>
          <p:cNvPr id="57376" name="Rectangle 32"/>
          <p:cNvSpPr>
            <a:spLocks noChangeArrowheads="1"/>
          </p:cNvSpPr>
          <p:nvPr/>
        </p:nvSpPr>
        <p:spPr bwMode="auto">
          <a:xfrm>
            <a:off x="4139952" y="4868863"/>
            <a:ext cx="4889748" cy="1440458"/>
          </a:xfrm>
          <a:prstGeom prst="rect">
            <a:avLst/>
          </a:prstGeom>
          <a:noFill/>
          <a:ln>
            <a:noFill/>
          </a:ln>
          <a:effectLst/>
          <a:extLst/>
        </p:spPr>
        <p:txBody>
          <a:bodyPr/>
          <a:lstStyle/>
          <a:p>
            <a:pPr marL="342900" indent="-342900" algn="r" fontAlgn="auto">
              <a:lnSpc>
                <a:spcPct val="80000"/>
              </a:lnSpc>
              <a:spcBef>
                <a:spcPct val="20000"/>
              </a:spcBef>
              <a:spcAft>
                <a:spcPts val="0"/>
              </a:spcAft>
              <a:defRPr/>
            </a:pPr>
            <a:endParaRPr lang="ru-RU" sz="1600" i="1" dirty="0">
              <a:solidFill>
                <a:srgbClr val="4D4D4D"/>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2183453714"/>
      </p:ext>
    </p:extLst>
  </p:cSld>
  <p:clrMapOvr>
    <a:masterClrMapping/>
  </p:clrMapOvr>
  <p:transition>
    <p:strips dir="rd"/>
  </p:transition>
  <p:timing>
    <p:tnLst>
      <p:par>
        <p:cTn id="1" dur="indefinite" restart="never" nodeType="tmRoot"/>
      </p:par>
    </p:tnLst>
  </p:timing>
</p:sld>
</file>

<file path=ppt/theme/theme1.xml><?xml version="1.0" encoding="utf-8"?>
<a:theme xmlns:a="http://schemas.openxmlformats.org/drawingml/2006/main" name="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формление по умолчанию">
      <a:majorFont>
        <a:latin typeface="Tahoma"/>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 13">
        <a:dk1>
          <a:srgbClr val="000000"/>
        </a:dk1>
        <a:lt1>
          <a:srgbClr val="FFFFFF"/>
        </a:lt1>
        <a:dk2>
          <a:srgbClr val="000000"/>
        </a:dk2>
        <a:lt2>
          <a:srgbClr val="808080"/>
        </a:lt2>
        <a:accent1>
          <a:srgbClr val="FF3300"/>
        </a:accent1>
        <a:accent2>
          <a:srgbClr val="333399"/>
        </a:accent2>
        <a:accent3>
          <a:srgbClr val="FFFFFF"/>
        </a:accent3>
        <a:accent4>
          <a:srgbClr val="000000"/>
        </a:accent4>
        <a:accent5>
          <a:srgbClr val="FFAD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14">
        <a:dk1>
          <a:srgbClr val="000000"/>
        </a:dk1>
        <a:lt1>
          <a:srgbClr val="FFFFFF"/>
        </a:lt1>
        <a:dk2>
          <a:srgbClr val="000000"/>
        </a:dk2>
        <a:lt2>
          <a:srgbClr val="808080"/>
        </a:lt2>
        <a:accent1>
          <a:srgbClr val="FF3300"/>
        </a:accent1>
        <a:accent2>
          <a:srgbClr val="333399"/>
        </a:accent2>
        <a:accent3>
          <a:srgbClr val="FFFFFF"/>
        </a:accent3>
        <a:accent4>
          <a:srgbClr val="000000"/>
        </a:accent4>
        <a:accent5>
          <a:srgbClr val="FFADAA"/>
        </a:accent5>
        <a:accent6>
          <a:srgbClr val="2D2D8A"/>
        </a:accent6>
        <a:hlink>
          <a:srgbClr val="FF33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4859</TotalTime>
  <Words>3605</Words>
  <Application>Microsoft Office PowerPoint</Application>
  <PresentationFormat>Экран (4:3)</PresentationFormat>
  <Paragraphs>260</Paragraphs>
  <Slides>26</Slides>
  <Notes>25</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26</vt:i4>
      </vt:variant>
    </vt:vector>
  </HeadingPairs>
  <TitlesOfParts>
    <vt:vector size="28" baseType="lpstr">
      <vt:lpstr>Тема1</vt:lpstr>
      <vt:lpstr>Worksheet</vt:lpstr>
      <vt:lpstr>Формирование готовности учителя к работе с ребенком с особыми образовательными потребностями</vt:lpstr>
      <vt:lpstr>    Федеральный закон от 24 ноября 1995 года № 181-ФЗ «О социальной защите инвалидов в Российской Федерации»   </vt:lpstr>
      <vt:lpstr>    Федеральный закон от 24 ноября 1995 года № 181-ФЗ «О социальной защите инвалидов в Российской Федерации»   </vt:lpstr>
      <vt:lpstr>    Федеральный закон от 24 ноября 1995 года № 181-ФЗ «О социальной защите инвалидов в Российской Федерации»   </vt:lpstr>
      <vt:lpstr>    Федеральный закон от 24 ноября 1995 года № 181-ФЗ «О социальной защите инвалидов в Российской Федерации»   </vt:lpstr>
      <vt:lpstr>    Федеральный закон от 24 ноября 1995 года № 181-ФЗ «О социальной защите инвалидов в Российской Федерации»   </vt:lpstr>
      <vt:lpstr> Участники государственной программы Российской Федерации «Доступная среда» на 2011-2020 годы   </vt:lpstr>
      <vt:lpstr> Цели и задачи государственной программы Российской Федерации «Доступная среда» на 2011-2020 годы   </vt:lpstr>
      <vt:lpstr> Подпрограммы государственной программы Российской Федерации «Доступная среда» на 2011-2020 годы   </vt:lpstr>
      <vt:lpstr> Целевые показатели и индикаторы Подпрограммы 1 государственной программы Российской Федерации «Доступная среда» на 2011-2020 годы в сфере образования   </vt:lpstr>
      <vt:lpstr> Целевые показатели и индикаторы Подпрограммы 2 государственной программы Российской Федерации «Доступная среда» на 2011-2020 годы в сфере образования   </vt:lpstr>
      <vt:lpstr>Презентация PowerPoint</vt:lpstr>
      <vt:lpstr>Презентация PowerPoint</vt:lpstr>
      <vt:lpstr>   План мероприятий ("дорожная карта") по повышению значений показателей доступности для инвалидов объектов и услуг на 2015 - 2020 годы    </vt:lpstr>
      <vt:lpstr>   ПОКАЗАТЕЛИ ДОСТУПНОСТИ ДЛЯ ИНВАЛИДОВ ОБЪЕКТОВ И УСЛУГ     </vt:lpstr>
      <vt:lpstr>   ПОКАЗАТЕЛИ ДОСТУПНОСТИ ДЛЯ ИНВАЛИДОВ ОБЪЕКТОВ И УСЛУГ     </vt:lpstr>
      <vt:lpstr>   ПОКАЗАТЕЛИ ДОСТУПНОСТИ ДЛЯ ИНВАЛИДОВ ОБЪЕКТОВ И УСЛУГ     </vt:lpstr>
      <vt:lpstr>   ПОКАЗАТЕЛИ ДОСТУПНОСТИ ДЛЯ ИНВАЛИДОВ ОБЪЕКТОВ И УСЛУГ     </vt:lpstr>
      <vt:lpstr>   ПОКАЗАТЕЛИ ДОСТУПНОСТИ ДЛЯ ИНВАЛИДОВ ОБЪЕКТОВ И УСЛУГ     </vt:lpstr>
      <vt:lpstr>   ПЕРЕЧЕНЬ МЕРОПРИЯТИЙ "ДОРОЖНОЙ КАРТЫ"     </vt:lpstr>
      <vt:lpstr>    Конвенция ООН о правах инвалидов      </vt:lpstr>
      <vt:lpstr>     Содержание категорий жизнедеятельности человека      </vt:lpstr>
      <vt:lpstr>     Рекомендации по устранению барьеров окружающей среды для инвалидов      </vt:lpstr>
      <vt:lpstr>     Основные структурно-функциональные зоны и элементы зданий и сооружений, подлежащие адаптации для инвалидов и других МГН      </vt:lpstr>
      <vt:lpstr>      Обеспечение доступности для инвалидов общего образования       </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Базанова Ольга Владимировна</dc:creator>
  <cp:lastModifiedBy>Пользователь Windows</cp:lastModifiedBy>
  <cp:revision>492</cp:revision>
  <cp:lastPrinted>2016-09-16T13:35:24Z</cp:lastPrinted>
  <dcterms:created xsi:type="dcterms:W3CDTF">2013-11-18T13:09:14Z</dcterms:created>
  <dcterms:modified xsi:type="dcterms:W3CDTF">2016-12-02T05:52:10Z</dcterms:modified>
</cp:coreProperties>
</file>