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4" r:id="rId2"/>
    <p:sldId id="287" r:id="rId3"/>
    <p:sldId id="266" r:id="rId4"/>
    <p:sldId id="264" r:id="rId5"/>
    <p:sldId id="291" r:id="rId6"/>
    <p:sldId id="285" r:id="rId7"/>
    <p:sldId id="288" r:id="rId8"/>
    <p:sldId id="262" r:id="rId9"/>
    <p:sldId id="260" r:id="rId10"/>
    <p:sldId id="278" r:id="rId11"/>
    <p:sldId id="279" r:id="rId12"/>
    <p:sldId id="267" r:id="rId13"/>
    <p:sldId id="289" r:id="rId14"/>
    <p:sldId id="280" r:id="rId15"/>
    <p:sldId id="274" r:id="rId16"/>
    <p:sldId id="275" r:id="rId17"/>
    <p:sldId id="281" r:id="rId18"/>
    <p:sldId id="282" r:id="rId19"/>
    <p:sldId id="276" r:id="rId20"/>
    <p:sldId id="277" r:id="rId21"/>
    <p:sldId id="292" r:id="rId22"/>
    <p:sldId id="290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 Евгеньевна" initials="Е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13T16:36:47.301" idx="1">
    <p:pos x="5216" y="168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2038-0454-4CA4-8DF1-2FAA02336CEA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54DF-AC22-432B-9CF6-0824B97C9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5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7DF109-5034-40CB-8075-B8A8E6700CE7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FAACBB-3A48-4E5B-AD1D-61C5D4BF3F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1obraz.ru/#/document/16/228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день, уважаемые коллеги!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рады Вас видеть в нашем учреждении!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 на плодотворное сотрудничество.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280919" cy="4281339"/>
          </a:xfrm>
        </p:spPr>
        <p:txBody>
          <a:bodyPr/>
          <a:lstStyle/>
          <a:p>
            <a:r>
              <a:rPr lang="ru-RU" dirty="0" smtClean="0"/>
              <a:t>Дети с нарушениями слуха (глухие, слабослышащие, позднооглохшие, </a:t>
            </a:r>
            <a:r>
              <a:rPr lang="ru-RU" dirty="0" err="1" smtClean="0"/>
              <a:t>кохлеарно</a:t>
            </a:r>
            <a:r>
              <a:rPr lang="ru-RU" dirty="0" smtClean="0"/>
              <a:t> имплантированные)</a:t>
            </a:r>
          </a:p>
          <a:p>
            <a:r>
              <a:rPr lang="ru-RU" dirty="0" smtClean="0"/>
              <a:t>Дети с нарушениями зрения (слепые, слабовидящие)</a:t>
            </a:r>
          </a:p>
          <a:p>
            <a:r>
              <a:rPr lang="ru-RU" dirty="0" smtClean="0"/>
              <a:t>Дети с тяжелыми нарушениями речи</a:t>
            </a:r>
          </a:p>
          <a:p>
            <a:r>
              <a:rPr lang="ru-RU" dirty="0" smtClean="0"/>
              <a:t>Дети с нарушениями ОДА</a:t>
            </a:r>
          </a:p>
          <a:p>
            <a:r>
              <a:rPr lang="ru-RU" dirty="0" smtClean="0"/>
              <a:t>Дети с ЗПР</a:t>
            </a:r>
          </a:p>
          <a:p>
            <a:r>
              <a:rPr lang="ru-RU" dirty="0" smtClean="0"/>
              <a:t>Дети с РАС</a:t>
            </a:r>
          </a:p>
          <a:p>
            <a:r>
              <a:rPr lang="ru-RU" dirty="0" smtClean="0"/>
              <a:t>Дети со сложными дефектами (тяжелыми и множественными нарушениями развития)</a:t>
            </a:r>
          </a:p>
          <a:p>
            <a:r>
              <a:rPr lang="ru-RU" dirty="0" smtClean="0"/>
              <a:t>Дети с УО </a:t>
            </a:r>
            <a:r>
              <a:rPr lang="ru-RU" dirty="0"/>
              <a:t>(</a:t>
            </a:r>
            <a:r>
              <a:rPr lang="ru-RU" dirty="0" smtClean="0"/>
              <a:t>интеллектуальными нарушениями).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обучающихся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36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76672"/>
            <a:ext cx="8280919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Обучение и воспитание детей с ОВЗ, в том числе детей-инвалидов, как следует из </a:t>
            </a:r>
            <a:r>
              <a:rPr lang="ru-RU" sz="1800" b="1" u="sng" dirty="0" smtClean="0"/>
              <a:t>части 4 </a:t>
            </a:r>
            <a:r>
              <a:rPr lang="ru-RU" sz="1800" b="1" dirty="0"/>
              <a:t> статьи 79, </a:t>
            </a:r>
            <a:r>
              <a:rPr lang="ru-RU" sz="1800" b="1" u="sng" dirty="0" smtClean="0"/>
              <a:t>части 5 </a:t>
            </a:r>
            <a:r>
              <a:rPr lang="ru-RU" sz="1800" b="1" dirty="0" smtClean="0"/>
              <a:t>статьи</a:t>
            </a:r>
            <a:r>
              <a:rPr lang="ru-RU" sz="1800" b="1" dirty="0"/>
              <a:t> 41 Закона от 29 декабря 2012 г. № 273-ФЗ, организуют:</a:t>
            </a:r>
          </a:p>
          <a:p>
            <a:pPr lvl="0"/>
            <a:r>
              <a:rPr lang="ru-RU" sz="1800" b="1" dirty="0"/>
              <a:t>в отдельных общеобразовательных организациях (бывшие специальные коррекционные школы с 1 по 8 вид), осуществляющих образовательную деятельность по адаптированным основным образовательным программам;</a:t>
            </a:r>
          </a:p>
          <a:p>
            <a:pPr lvl="0"/>
            <a:r>
              <a:rPr lang="ru-RU" sz="1800" b="1" dirty="0"/>
              <a:t>в общеобразовательных организациях, имеющих в своей структуре отдельные классы для детей с ОВЗ, в которых реализуются адаптированные основные образовательные программы (далее – АООП);</a:t>
            </a:r>
          </a:p>
          <a:p>
            <a:pPr lvl="0"/>
            <a:r>
              <a:rPr lang="ru-RU" sz="1800" b="1" dirty="0"/>
              <a:t>в дошкольных образовательных организациях – в группах компенсирующей или комбинированной направленности, осуществляющих образовательную деятельность по АООП;</a:t>
            </a:r>
          </a:p>
          <a:p>
            <a:pPr lvl="0"/>
            <a:r>
              <a:rPr lang="ru-RU" sz="1800" b="1" dirty="0">
                <a:solidFill>
                  <a:srgbClr val="FF0000"/>
                </a:solidFill>
              </a:rPr>
              <a:t>в общеобразовательных организациях (школах и детских садах), в которых ребенок с ОВЗ обучается совместно с обучающимися без нарушений здоровья по индивидуальной адаптированной образовательной программе (далее – АОП);</a:t>
            </a:r>
          </a:p>
          <a:p>
            <a:pPr lvl="0"/>
            <a:r>
              <a:rPr lang="ru-RU" sz="1800" b="1" dirty="0"/>
              <a:t>на дому или в медицинских организациях – для детей, нуждающихся в </a:t>
            </a:r>
            <a:r>
              <a:rPr lang="ru-RU" sz="1800" b="1" u="sng" dirty="0">
                <a:hlinkClick r:id="rId2"/>
              </a:rPr>
              <a:t>длительном лечении</a:t>
            </a:r>
            <a:r>
              <a:rPr lang="ru-RU" sz="1800" b="1" dirty="0"/>
              <a:t>, по индивидуальным учебным планам.</a:t>
            </a:r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73647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Рекомендации Министерства образования и науки РФ органам государственной власти субъектов Российской Федерации в сфере образования по совершенствованию деятельности центров психолого-педагогической, медицинской и социальной помощи 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 февраля 2015 г. № ВК-268/07</a:t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25" y="1412776"/>
            <a:ext cx="698477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3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58655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413942" y="321804"/>
            <a:ext cx="5544616" cy="122413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214142" y="393812"/>
            <a:ext cx="1944216" cy="1152128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Участники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855168" y="435242"/>
            <a:ext cx="1368152" cy="106926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Педагоги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Родители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Ребенок с ОВЗ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Типично развивающиеся дети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64832" y="435242"/>
            <a:ext cx="1368152" cy="91440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Педагог-психолог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Учитель-логопед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Учитель-дефектолог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851920" y="1545940"/>
            <a:ext cx="484632" cy="2988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1844824"/>
            <a:ext cx="7992888" cy="576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Цель –</a:t>
            </a:r>
            <a:r>
              <a:rPr lang="ru-RU" sz="1200" dirty="0" smtClean="0">
                <a:solidFill>
                  <a:srgbClr val="002060"/>
                </a:solidFill>
              </a:rPr>
              <a:t>создание целостной системы, обеспечивающей оптимальные психолого-педагогические условия для детей с ОВЗ, способствующие их адаптации, реабилитации и социализации.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290668" y="2421812"/>
            <a:ext cx="484632" cy="2988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046700" y="2446932"/>
            <a:ext cx="484632" cy="2988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932040" y="2720696"/>
            <a:ext cx="3528392" cy="114035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rgbClr val="002060"/>
                </a:solidFill>
              </a:rPr>
              <a:t>-Принятие философии инклюзии участниками образовательного процесса;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</a:rPr>
              <a:t>Индивидуального подхода;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solidFill>
                  <a:srgbClr val="002060"/>
                </a:solidFill>
              </a:rPr>
              <a:t>С</a:t>
            </a:r>
            <a:r>
              <a:rPr lang="ru-RU" sz="1000" dirty="0" smtClean="0">
                <a:solidFill>
                  <a:srgbClr val="002060"/>
                </a:solidFill>
              </a:rPr>
              <a:t>оциально-психологической защищенности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</a:rPr>
              <a:t>Активного включения в образовательный процесс всех участников;;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</a:rPr>
              <a:t>Партнерское взаимодействие с семьей</a:t>
            </a: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65844" y="2745816"/>
            <a:ext cx="3528392" cy="1115231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rgbClr val="002060"/>
                </a:solidFill>
              </a:rPr>
              <a:t>- психологическая диагностика отклонений в психофизическом </a:t>
            </a:r>
            <a:r>
              <a:rPr lang="ru-RU" sz="900" dirty="0">
                <a:solidFill>
                  <a:srgbClr val="002060"/>
                </a:solidFill>
              </a:rPr>
              <a:t>развитии </a:t>
            </a:r>
            <a:r>
              <a:rPr lang="ru-RU" sz="900" dirty="0" smtClean="0">
                <a:solidFill>
                  <a:srgbClr val="002060"/>
                </a:solidFill>
              </a:rPr>
              <a:t>ребенка  и выявление потребностей в коррекционной помощи; 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02060"/>
                </a:solidFill>
              </a:rPr>
              <a:t>проведение коррекционно-развивающей работы (индивидуальной и групповой);</a:t>
            </a: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rgbClr val="002060"/>
                </a:solidFill>
              </a:rPr>
              <a:t>разработка индивидуальных и групповых коррекционных программ;</a:t>
            </a:r>
          </a:p>
          <a:p>
            <a:pPr marL="171450" indent="-171450">
              <a:buFontTx/>
              <a:buChar char="-"/>
            </a:pPr>
            <a:r>
              <a:rPr lang="ru-RU" sz="900" dirty="0">
                <a:solidFill>
                  <a:srgbClr val="002060"/>
                </a:solidFill>
              </a:rPr>
              <a:t>о</a:t>
            </a:r>
            <a:r>
              <a:rPr lang="ru-RU" sz="900" dirty="0" smtClean="0">
                <a:solidFill>
                  <a:srgbClr val="002060"/>
                </a:solidFill>
              </a:rPr>
              <a:t>казание помощи родителям и педагогам.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30666" y="3861048"/>
            <a:ext cx="484632" cy="2988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429317" y="3861048"/>
            <a:ext cx="484632" cy="2988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11560" y="4221089"/>
            <a:ext cx="7848872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Этапы психологического сопровождения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007604" y="4653136"/>
            <a:ext cx="7848872" cy="57606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ПОДГОТОТОВИТЕЛЬНЫЙ</a:t>
            </a:r>
            <a:r>
              <a:rPr lang="ru-RU" sz="1200" dirty="0" smtClean="0">
                <a:solidFill>
                  <a:srgbClr val="002060"/>
                </a:solidFill>
              </a:rPr>
              <a:t>: выявление и анализ причин отклонений у ребенка, определение возможностей, условий и форм интеграции ребенка; проведение предварительной работы с ребенком, педагогом, обучающимися, родителями. Подготовка и проведение </a:t>
            </a:r>
            <a:r>
              <a:rPr lang="ru-RU" sz="1200" dirty="0" err="1" smtClean="0">
                <a:solidFill>
                  <a:srgbClr val="002060"/>
                </a:solidFill>
              </a:rPr>
              <a:t>ПМПк</a:t>
            </a:r>
            <a:r>
              <a:rPr lang="ru-RU" sz="1200" dirty="0" smtClean="0">
                <a:solidFill>
                  <a:srgbClr val="002060"/>
                </a:solidFill>
              </a:rPr>
              <a:t>. Разработка АОП.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007604" y="5373216"/>
            <a:ext cx="7848872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ОСНОВНОЙ: </a:t>
            </a:r>
            <a:r>
              <a:rPr lang="ru-RU" sz="1200" dirty="0" smtClean="0">
                <a:solidFill>
                  <a:srgbClr val="002060"/>
                </a:solidFill>
              </a:rPr>
              <a:t>реализация АОП.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007604" y="5802113"/>
            <a:ext cx="7848872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РЕФЛЕКСИВНО-ОЦЕНОЧНЫЙ: </a:t>
            </a:r>
            <a:r>
              <a:rPr lang="ru-RU" sz="1200" dirty="0" smtClean="0">
                <a:solidFill>
                  <a:srgbClr val="002060"/>
                </a:solidFill>
              </a:rPr>
              <a:t>ОЦЕНКА РЕЗУЛЬТАТОВ РЕАЛИЗАЦИИ АОП, ВНЕСЕНИЕ КОРРЕКТИВ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1560" y="4509121"/>
            <a:ext cx="0" cy="143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9" idx="2"/>
          </p:cNvCxnSpPr>
          <p:nvPr/>
        </p:nvCxnSpPr>
        <p:spPr>
          <a:xfrm>
            <a:off x="611560" y="4941168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0" idx="2"/>
          </p:cNvCxnSpPr>
          <p:nvPr/>
        </p:nvCxnSpPr>
        <p:spPr>
          <a:xfrm>
            <a:off x="611560" y="5517232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1560" y="5946129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92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Методические рекомендации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РФ от </a:t>
            </a:r>
            <a:r>
              <a:rPr lang="ru-RU" b="1" dirty="0"/>
              <a:t>23.05.2016 №ВК-1074</a:t>
            </a:r>
            <a:r>
              <a:rPr lang="en-US" b="1" dirty="0"/>
              <a:t>/</a:t>
            </a:r>
            <a:r>
              <a:rPr lang="ru-RU" b="1" dirty="0" smtClean="0"/>
              <a:t>07</a:t>
            </a:r>
          </a:p>
          <a:p>
            <a:pPr marL="0" indent="0" algn="ctr">
              <a:buNone/>
            </a:pPr>
            <a:r>
              <a:rPr lang="ru-RU" b="1" dirty="0" smtClean="0"/>
              <a:t> «О совершенствовании деятельности психолого-медико-педагогических комиссий» </a:t>
            </a:r>
            <a:r>
              <a:rPr lang="ru-RU" b="1" dirty="0"/>
              <a:t>(стр. 146 - 150)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Письмо </a:t>
            </a:r>
            <a:r>
              <a:rPr lang="ru-RU" b="1" dirty="0"/>
              <a:t>Министерства образования и науки Российской </a:t>
            </a:r>
            <a:r>
              <a:rPr lang="ru-RU" b="1" dirty="0" smtClean="0"/>
              <a:t>Федерации от </a:t>
            </a:r>
            <a:r>
              <a:rPr lang="ru-RU" b="1" dirty="0"/>
              <a:t>10 февраля 2015 г. № </a:t>
            </a:r>
            <a:r>
              <a:rPr lang="ru-RU" b="1" dirty="0" smtClean="0"/>
              <a:t>ВК-268/07О</a:t>
            </a:r>
          </a:p>
          <a:p>
            <a:pPr marL="0" indent="0" algn="ctr">
              <a:buNone/>
            </a:pPr>
            <a:r>
              <a:rPr lang="ru-RU" b="1" dirty="0" smtClean="0"/>
              <a:t> «О совершенствовании деятельности центров психолого-педагогической, медицинской и социальной помощи» </a:t>
            </a:r>
          </a:p>
          <a:p>
            <a:pPr marL="0" indent="0" algn="ctr">
              <a:buNone/>
            </a:pPr>
            <a:r>
              <a:rPr lang="ru-RU" b="1" dirty="0" smtClean="0"/>
              <a:t>приложение 6, 7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Проведение психолого-педагогической диагностики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9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МИНИСТЕРСТВО ОБРАЗОВАНИЯ РОССИЙСКОЙ ФЕДЕРАЦИИ </a:t>
            </a:r>
          </a:p>
          <a:p>
            <a:pPr marL="0" indent="0" algn="ctr">
              <a:buNone/>
            </a:pP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ПИСЬМО </a:t>
            </a:r>
          </a:p>
          <a:p>
            <a:pPr marL="0" indent="0" algn="ctr">
              <a:buNone/>
            </a:pP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от 27 марта 2000 года N 27/901-6 </a:t>
            </a:r>
          </a:p>
          <a:p>
            <a:pPr marL="0" indent="0" algn="ctr">
              <a:buNone/>
            </a:pP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О психолого-медико-педагогическом консилиуме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ПМПк</a:t>
            </a:r>
            <a:r>
              <a:rPr lang="ru-RU" dirty="0"/>
              <a:t>) образовательного учреждения </a:t>
            </a:r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9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выявление </a:t>
            </a:r>
            <a:r>
              <a:rPr lang="ru-RU" dirty="0"/>
              <a:t>и ранняя (с первых дней пребывания ребенка в образовательном учреждении) диагностика отклонений в развитии и/или состояний декомпенсации</a:t>
            </a:r>
            <a:r>
              <a:rPr lang="ru-RU" dirty="0" smtClean="0"/>
              <a:t>; (п.7)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необходимости </a:t>
            </a:r>
            <a:r>
              <a:rPr lang="ru-RU" dirty="0">
                <a:solidFill>
                  <a:srgbClr val="002060"/>
                </a:solidFill>
              </a:rPr>
              <a:t>углубленной диагностики </a:t>
            </a:r>
            <a:r>
              <a:rPr lang="ru-RU" dirty="0"/>
              <a:t>и/или разрешения конфликтных и спорных вопросов специалисты </a:t>
            </a:r>
            <a:r>
              <a:rPr lang="ru-RU" dirty="0" err="1"/>
              <a:t>ПМПк</a:t>
            </a:r>
            <a:r>
              <a:rPr lang="ru-RU" dirty="0"/>
              <a:t> рекомендуют родителям (законным представителям) обратиться в психолого-медико-педагогическую комиссию (ПМПК</a:t>
            </a:r>
            <a:r>
              <a:rPr lang="ru-RU" dirty="0" smtClean="0"/>
              <a:t>) (п.14)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 </a:t>
            </a:r>
            <a:r>
              <a:rPr lang="ru-RU" dirty="0"/>
              <a:t>заседании </a:t>
            </a:r>
            <a:r>
              <a:rPr lang="ru-RU" dirty="0" err="1"/>
              <a:t>ПМПк</a:t>
            </a:r>
            <a:r>
              <a:rPr lang="ru-RU" dirty="0"/>
              <a:t> ведущий специалист, а также все специалисты, участвовавшие в обследовании и/или коррекционной работе с ребенком, представляют заключения на ребенка и рекомендации. Коллегиальное заключение </a:t>
            </a:r>
            <a:r>
              <a:rPr lang="ru-RU" dirty="0" err="1"/>
              <a:t>ПМПк</a:t>
            </a:r>
            <a:r>
              <a:rPr lang="ru-RU" dirty="0"/>
              <a:t> содержит обобщенную характеристику структуры психофизического развития ребенка (без указания диагноза) и программу специальной (коррекционной) помощи, обобщающую рекомендации </a:t>
            </a:r>
            <a:r>
              <a:rPr lang="ru-RU" dirty="0" smtClean="0"/>
              <a:t>специалистов (п. 19).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Задачами </a:t>
            </a:r>
            <a:r>
              <a:rPr lang="ru-RU" sz="3200" dirty="0" err="1"/>
              <a:t>ПМПк</a:t>
            </a:r>
            <a:r>
              <a:rPr lang="ru-RU" sz="3200" dirty="0"/>
              <a:t> </a:t>
            </a:r>
            <a:r>
              <a:rPr lang="ru-RU" sz="3200" dirty="0" smtClean="0"/>
              <a:t>образовательной организации  </a:t>
            </a:r>
            <a:r>
              <a:rPr lang="ru-RU" sz="3200" dirty="0"/>
              <a:t>являются: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058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/>
          <a:lstStyle/>
          <a:p>
            <a:endParaRPr lang="ru-RU" i="1" u="sng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1"/>
            <a:ext cx="7128792" cy="710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748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Адаптированная образовательная программа</a:t>
            </a:r>
          </a:p>
          <a:p>
            <a:pPr marL="0" indent="0">
              <a:buNone/>
            </a:pPr>
            <a:r>
              <a:rPr lang="ru-RU" dirty="0"/>
              <a:t>(ФЗ, ст.2, п. 28)–образовательная программа, адаптированная для обучения </a:t>
            </a:r>
            <a:r>
              <a:rPr lang="ru-RU" dirty="0" smtClean="0"/>
              <a:t>лиц с </a:t>
            </a:r>
            <a:r>
              <a:rPr lang="ru-RU" dirty="0"/>
              <a:t>ограниченными возможностями </a:t>
            </a:r>
            <a:r>
              <a:rPr lang="ru-RU" dirty="0" smtClean="0"/>
              <a:t>здоровья с </a:t>
            </a:r>
            <a:r>
              <a:rPr lang="ru-RU" dirty="0"/>
              <a:t>учетом особенностей их психофизического развития, индивидуальных возможностей и при необходимости обеспечивающая коррекцию нарушений развития и </a:t>
            </a:r>
          </a:p>
          <a:p>
            <a:pPr marL="0" indent="0">
              <a:buNone/>
            </a:pPr>
            <a:r>
              <a:rPr lang="ru-RU" dirty="0"/>
              <a:t>социальную адаптацию указанных лиц.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Участие в разработке адаптированных образовательных программ для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325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68052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/>
              <a:t>титульный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Примерная структура АОП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8399" y="1811760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Титульный лист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4887" y="1787463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Пояснительная записка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42522" y="1761906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Индивидуальный учебный план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1761906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Содержательный блок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1758121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Мониторинг оценки эффективности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11044" y="3129721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Воспитательный компонент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84802" y="3129721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Коррекционный компонент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19672" y="3129721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Образовательный компонент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84168" y="2701863"/>
            <a:ext cx="0" cy="223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39752" y="2924944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>
            <a:off x="2339752" y="2924944"/>
            <a:ext cx="45719" cy="2047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13" idx="0"/>
          </p:cNvCxnSpPr>
          <p:nvPr/>
        </p:nvCxnSpPr>
        <p:spPr>
          <a:xfrm>
            <a:off x="4838046" y="2924944"/>
            <a:ext cx="0" cy="204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596336" y="2924944"/>
            <a:ext cx="0" cy="204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678146" y="4584934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Адаптированные программы по учебным предметам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14800" y="4603294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Коррекционные программы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52817" y="4554013"/>
            <a:ext cx="1706488" cy="914400"/>
          </a:xfrm>
          <a:prstGeom prst="roundRect">
            <a:avLst/>
          </a:prstGeom>
          <a:solidFill>
            <a:schemeClr val="bg1"/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Программы дополнительного образования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838046" y="4044121"/>
            <a:ext cx="0" cy="540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385471" y="4044121"/>
            <a:ext cx="0" cy="540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27" idx="0"/>
          </p:cNvCxnSpPr>
          <p:nvPr/>
        </p:nvCxnSpPr>
        <p:spPr>
          <a:xfrm>
            <a:off x="7206061" y="4044121"/>
            <a:ext cx="0" cy="509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64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347240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Чем тщательнее продуман процесс </a:t>
            </a:r>
            <a:r>
              <a:rPr lang="ru-RU" sz="3200" b="1" dirty="0" smtClean="0">
                <a:solidFill>
                  <a:srgbClr val="002060"/>
                </a:solidFill>
              </a:rPr>
              <a:t>инклюзии</a:t>
            </a:r>
            <a:r>
              <a:rPr lang="ru-RU" sz="3200" b="1" dirty="0">
                <a:solidFill>
                  <a:srgbClr val="002060"/>
                </a:solidFill>
              </a:rPr>
              <a:t>, тем больше 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вероятность того, что данный 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процесс будет </a:t>
            </a:r>
            <a:r>
              <a:rPr lang="ru-RU" sz="3200" b="1" dirty="0" smtClean="0">
                <a:solidFill>
                  <a:srgbClr val="002060"/>
                </a:solidFill>
              </a:rPr>
              <a:t>успешен.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050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Определение временных границ</a:t>
            </a:r>
          </a:p>
          <a:p>
            <a:r>
              <a:rPr lang="ru-RU" dirty="0" smtClean="0"/>
              <a:t>Четкая формулировка цели и задач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Раздел содержание</a:t>
            </a:r>
          </a:p>
          <a:p>
            <a:r>
              <a:rPr lang="ru-RU" dirty="0" smtClean="0"/>
              <a:t>Формы реализации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Формы и критерии мониторинга эффективности коррекционной работы (ст.9 ФЗ «Об образовании»)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коррекционного сопровождения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686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Комиссия имеет право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учета рекомендаций комиссии по созданию необходимых условий для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детей в образовательных организациях, а также в семье (с согласия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представителей) детей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РФ от </a:t>
            </a:r>
            <a:r>
              <a:rPr lang="ru-RU" sz="2000" dirty="0"/>
              <a:t>20 сентября 2013 г. N 1082</a:t>
            </a:r>
            <a:br>
              <a:rPr lang="ru-RU" sz="2000" dirty="0"/>
            </a:br>
            <a:r>
              <a:rPr lang="ru-RU" sz="2000" dirty="0" smtClean="0"/>
              <a:t>«ОБ </a:t>
            </a:r>
            <a:r>
              <a:rPr lang="ru-RU" sz="2000" dirty="0"/>
              <a:t>УТВЕРЖДЕНИИ ПОЛОЖЕНИЯ</a:t>
            </a:r>
            <a:br>
              <a:rPr lang="ru-RU" sz="2000" dirty="0"/>
            </a:br>
            <a:r>
              <a:rPr lang="ru-RU" sz="2000" dirty="0"/>
              <a:t>О ПСИХОЛОГО-МЕДИКО-ПЕДАГОГИЧЕСКОЙ </a:t>
            </a:r>
            <a:r>
              <a:rPr lang="ru-RU" sz="2000" dirty="0" smtClean="0"/>
              <a:t>КОМИССИИ»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5568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    Отслеживание динамики и уровня социальной адаптации в процессе         интеграции ребенка  в соответствующие образовательные условия</a:t>
            </a:r>
            <a:endParaRPr lang="ru-RU" sz="1800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Мониторинг выполнения рекомендаций ПМПК образовательной организацией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23 мая 2016 г. № ВК-1074/07.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совершенствовании деятельности психолого-медико-педагогических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комиссий».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971600" y="2060848"/>
            <a:ext cx="7272808" cy="648072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H="1">
            <a:off x="3995936" y="2708920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50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Основными    направлениями  деятельности  центральной и территориальных  ПМПК  Центра  являются: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2.2.4.  Осуществление мониторинга учета рекомендаций центральной и территориальных ПМПК по созданию условий обучения и воспитания детей в образовательных организациях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 о психолого-медико-педагогической комиссии» (утверждено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 ГОБУ 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НОЦППМС № 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от 14.01.2016г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9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083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Должен ли педагог-психолог сопровождать ребенка с ОВЗ?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408333" cy="345069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1400" dirty="0" smtClean="0">
                <a:latin typeface="Times New Roman"/>
              </a:rPr>
              <a:t>(А) Трудовые действия: Психолого-педагогическое </a:t>
            </a:r>
            <a:r>
              <a:rPr lang="ru-RU" sz="1400" dirty="0">
                <a:latin typeface="Times New Roman"/>
              </a:rPr>
              <a:t>сопровождение образовательного процесса в образовательных организациях общего, профессионального и дополнительного образования, сопровождение основных и дополнительных образовательных программ</a:t>
            </a:r>
            <a:endParaRPr lang="ru-RU" sz="1400" dirty="0"/>
          </a:p>
          <a:p>
            <a:pPr marL="0" indent="0">
              <a:buNone/>
            </a:pPr>
            <a:r>
              <a:rPr lang="ru-RU" sz="1200" dirty="0" smtClean="0">
                <a:latin typeface="Times New Roman"/>
                <a:ea typeface="Calibri"/>
              </a:rPr>
              <a:t>Трудовые функции: 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/>
                <a:ea typeface="Calibri"/>
              </a:rPr>
              <a:t>Психолого-педагогическое </a:t>
            </a:r>
            <a:r>
              <a:rPr lang="ru-RU" sz="1200" dirty="0">
                <a:solidFill>
                  <a:srgbClr val="FF0000"/>
                </a:solidFill>
                <a:latin typeface="Times New Roman"/>
                <a:ea typeface="Calibri"/>
              </a:rPr>
              <a:t>и методическое сопровождение реализации основных и дополнительных образовательных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Calibri"/>
              </a:rPr>
              <a:t>программ</a:t>
            </a:r>
          </a:p>
          <a:p>
            <a:r>
              <a:rPr lang="ru-RU" sz="1200" dirty="0">
                <a:solidFill>
                  <a:srgbClr val="FF0000"/>
                </a:solidFill>
                <a:latin typeface="Times New Roman"/>
                <a:ea typeface="Calibri"/>
              </a:rPr>
              <a:t>Коррекционно-развивающая работа с детьми и обучающимися, в том числе работа по восстановлению и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Calibri"/>
              </a:rPr>
              <a:t>реабилитации</a:t>
            </a:r>
          </a:p>
          <a:p>
            <a:r>
              <a:rPr lang="ru-RU" sz="1200" dirty="0" smtClean="0">
                <a:latin typeface="Times New Roman"/>
                <a:ea typeface="Calibri"/>
              </a:rPr>
              <a:t>Психологическая </a:t>
            </a:r>
            <a:r>
              <a:rPr lang="ru-RU" sz="1200" dirty="0">
                <a:latin typeface="Times New Roman"/>
                <a:ea typeface="Calibri"/>
              </a:rPr>
              <a:t>экспертиза (оценка) комфортности и безопасности образовательной среды образовательных организаций </a:t>
            </a:r>
            <a:endParaRPr lang="ru-RU" sz="1200" dirty="0" smtClean="0">
              <a:latin typeface="Times New Roman"/>
              <a:ea typeface="Calibri"/>
            </a:endParaRPr>
          </a:p>
          <a:p>
            <a:r>
              <a:rPr lang="ru-RU" sz="1200" dirty="0">
                <a:latin typeface="Times New Roman"/>
                <a:ea typeface="Calibri"/>
              </a:rPr>
              <a:t>Психологическое консультирование субъектов образовательного </a:t>
            </a:r>
            <a:r>
              <a:rPr lang="ru-RU" sz="1200" dirty="0" smtClean="0">
                <a:latin typeface="Times New Roman"/>
                <a:ea typeface="Calibri"/>
              </a:rPr>
              <a:t>процесса</a:t>
            </a:r>
          </a:p>
          <a:p>
            <a:r>
              <a:rPr lang="ru-RU" sz="1200" dirty="0">
                <a:latin typeface="Times New Roman"/>
                <a:ea typeface="Calibri"/>
              </a:rPr>
              <a:t>Психологическая диагностика детей и </a:t>
            </a:r>
            <a:r>
              <a:rPr lang="ru-RU" sz="1200" dirty="0" smtClean="0">
                <a:latin typeface="Times New Roman"/>
                <a:ea typeface="Calibri"/>
              </a:rPr>
              <a:t>обучающихся</a:t>
            </a:r>
          </a:p>
          <a:p>
            <a:r>
              <a:rPr lang="ru-RU" sz="1200" dirty="0" err="1">
                <a:latin typeface="Times New Roman"/>
                <a:ea typeface="Calibri"/>
              </a:rPr>
              <a:t>Психопрофилактика</a:t>
            </a:r>
            <a:r>
              <a:rPr lang="ru-RU" sz="1200" dirty="0">
                <a:latin typeface="Times New Roman"/>
                <a:ea typeface="Calibri"/>
              </a:rPr>
              <a:t> (профессиональная деятельность, направленная на сохранение и укрепление психологического здоровья обучающихся в процессе обучения и воспитания в образовательных организациях) 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Профессиональный стандарт педагога-психолога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(МИНИСТЕРСТВО ТРУДА И СОЦИАЛЬНОЙ ЗАЩИТЫ РОССИЙСКОЙ ФЕДЕРАЦИИ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ПРИКАЗ от </a:t>
            </a:r>
            <a:r>
              <a:rPr lang="ru-RU" sz="1200" dirty="0">
                <a:solidFill>
                  <a:srgbClr val="002060"/>
                </a:solidFill>
              </a:rPr>
              <a:t>24 июля 2015 г. N </a:t>
            </a:r>
            <a:r>
              <a:rPr lang="ru-RU" sz="1200" dirty="0" smtClean="0">
                <a:solidFill>
                  <a:srgbClr val="002060"/>
                </a:solidFill>
              </a:rPr>
              <a:t>514н ОБ </a:t>
            </a:r>
            <a:r>
              <a:rPr lang="ru-RU" sz="1200" dirty="0">
                <a:solidFill>
                  <a:srgbClr val="002060"/>
                </a:solidFill>
              </a:rPr>
              <a:t>УТВЕРЖДЕНИИ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ПРОФЕССИОНАЛЬНОГО СТАНДАРТА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"</a:t>
            </a:r>
            <a:r>
              <a:rPr lang="ru-RU" sz="1200" dirty="0" smtClean="0">
                <a:solidFill>
                  <a:srgbClr val="002060"/>
                </a:solidFill>
              </a:rPr>
              <a:t>ПЕДАГОГ - ПСИХОЛОГ </a:t>
            </a:r>
            <a:r>
              <a:rPr lang="ru-RU" sz="1200" dirty="0">
                <a:solidFill>
                  <a:srgbClr val="002060"/>
                </a:solidFill>
              </a:rPr>
              <a:t>(ПСИХОЛОГ В СФЕРЕ ОБРАЗОВАНИЯ)"</a:t>
            </a:r>
          </a:p>
        </p:txBody>
      </p:sp>
    </p:spTree>
    <p:extLst>
      <p:ext uri="{BB962C8B-B14F-4D97-AF65-F5344CB8AC3E}">
        <p14:creationId xmlns:p14="http://schemas.microsoft.com/office/powerpoint/2010/main" val="264742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Приказе 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 сентября 2013 г. № 1082 "Об утверждении Положения о психолого-медико-педагогической комиссии".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/>
              <a:t/>
            </a:r>
            <a:br>
              <a:rPr lang="ru-RU" sz="2100" dirty="0"/>
            </a:b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№ 273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 (часть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статьи 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79)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 для получения образования обучающимися с ОВЗ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обеспечение доступа в здания организаций, осуществляющих образовательную деятельность, и другие условия, без которых невозможно или затруднено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образовательных программ обучающимися с ОВЗ.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Необходимость создания образовательных условий для ребенка с ОВЗ фиксируется в </a:t>
            </a:r>
          </a:p>
        </p:txBody>
      </p:sp>
    </p:spTree>
    <p:extLst>
      <p:ext uri="{BB962C8B-B14F-4D97-AF65-F5344CB8AC3E}">
        <p14:creationId xmlns:p14="http://schemas.microsoft.com/office/powerpoint/2010/main" val="71876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Психолого- педагогическое  сопровождение </a:t>
            </a:r>
            <a:r>
              <a:rPr lang="ru-RU" dirty="0" smtClean="0"/>
              <a:t>- это </a:t>
            </a:r>
            <a:r>
              <a:rPr lang="ru-RU" dirty="0">
                <a:solidFill>
                  <a:srgbClr val="FF0000"/>
                </a:solidFill>
              </a:rPr>
              <a:t>комплексная </a:t>
            </a:r>
            <a:r>
              <a:rPr lang="ru-RU" dirty="0"/>
              <a:t>система </a:t>
            </a:r>
            <a:r>
              <a:rPr lang="ru-RU" dirty="0" smtClean="0"/>
              <a:t>психолого-педагогической  поддержки </a:t>
            </a:r>
            <a:r>
              <a:rPr lang="ru-RU" dirty="0"/>
              <a:t>и помощи ребёнку с ОВЗ и родителям в </a:t>
            </a:r>
            <a:r>
              <a:rPr lang="ru-RU" dirty="0" smtClean="0"/>
              <a:t>решении </a:t>
            </a:r>
            <a:r>
              <a:rPr lang="ru-RU" dirty="0"/>
              <a:t>задач адаптации, развития, обучения, </a:t>
            </a:r>
          </a:p>
          <a:p>
            <a:pPr marL="0" indent="0">
              <a:buNone/>
            </a:pPr>
            <a:r>
              <a:rPr lang="ru-RU" dirty="0"/>
              <a:t>воспитания, социализации со стороны специалистов </a:t>
            </a:r>
          </a:p>
          <a:p>
            <a:pPr marL="0" indent="0">
              <a:buNone/>
            </a:pPr>
            <a:r>
              <a:rPr lang="ru-RU" dirty="0"/>
              <a:t>разного профиля, </a:t>
            </a:r>
            <a:r>
              <a:rPr lang="ru-RU" dirty="0">
                <a:solidFill>
                  <a:srgbClr val="FF0000"/>
                </a:solidFill>
              </a:rPr>
              <a:t>действующих согласованно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Целью </a:t>
            </a:r>
            <a:r>
              <a:rPr lang="ru-RU" dirty="0" smtClean="0">
                <a:solidFill>
                  <a:srgbClr val="FF0000"/>
                </a:solidFill>
              </a:rPr>
              <a:t>психолого-педагогического сопровождения </a:t>
            </a:r>
            <a:r>
              <a:rPr lang="ru-RU" dirty="0">
                <a:solidFill>
                  <a:srgbClr val="FF0000"/>
                </a:solidFill>
              </a:rPr>
              <a:t>ребенка с </a:t>
            </a:r>
            <a:r>
              <a:rPr lang="ru-RU" dirty="0" smtClean="0">
                <a:solidFill>
                  <a:srgbClr val="FF0000"/>
                </a:solidFill>
              </a:rPr>
              <a:t>ОВЗ</a:t>
            </a:r>
            <a:r>
              <a:rPr lang="ru-RU" dirty="0" smtClean="0"/>
              <a:t>, обучающегося </a:t>
            </a:r>
            <a:r>
              <a:rPr lang="ru-RU" dirty="0"/>
              <a:t>в </a:t>
            </a:r>
            <a:r>
              <a:rPr lang="ru-RU" dirty="0" smtClean="0"/>
              <a:t>общеобразовательной </a:t>
            </a:r>
            <a:r>
              <a:rPr lang="ru-RU" dirty="0"/>
              <a:t>организации является </a:t>
            </a:r>
          </a:p>
          <a:p>
            <a:pPr marL="0" indent="0">
              <a:buNone/>
            </a:pPr>
            <a:r>
              <a:rPr lang="ru-RU" dirty="0"/>
              <a:t>создание условий для:</a:t>
            </a:r>
          </a:p>
          <a:p>
            <a:pPr marL="0" indent="0">
              <a:buNone/>
            </a:pPr>
            <a:r>
              <a:rPr lang="ru-RU" dirty="0"/>
              <a:t>оптимального развития ребенка, </a:t>
            </a:r>
          </a:p>
          <a:p>
            <a:pPr marL="0" indent="0">
              <a:buNone/>
            </a:pPr>
            <a:r>
              <a:rPr lang="ru-RU" dirty="0"/>
              <a:t>успешной интеграции в социуме,</a:t>
            </a:r>
          </a:p>
          <a:p>
            <a:pPr marL="0" indent="0">
              <a:buNone/>
            </a:pPr>
            <a:r>
              <a:rPr lang="ru-RU" dirty="0"/>
              <a:t>качественного обучения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8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М.Р. </a:t>
            </a:r>
            <a:r>
              <a:rPr lang="ru-RU" dirty="0" err="1"/>
              <a:t>Битянова</a:t>
            </a:r>
            <a:r>
              <a:rPr lang="ru-RU" dirty="0"/>
              <a:t> определяет «</a:t>
            </a:r>
            <a:r>
              <a:rPr lang="ru-RU" dirty="0" smtClean="0"/>
              <a:t>сопровождение</a:t>
            </a:r>
            <a:r>
              <a:rPr lang="ru-RU" dirty="0"/>
              <a:t>» как «движение вместе с ребенком, рядом, а иногда - чуть впереди. Взрослый фиксирует достижения и возникающие трудности, помогает советом </a:t>
            </a:r>
            <a:r>
              <a:rPr lang="ru-RU" dirty="0" smtClean="0"/>
              <a:t>ориентироваться </a:t>
            </a:r>
            <a:r>
              <a:rPr lang="ru-RU" dirty="0"/>
              <a:t>в окружающем мире, не пытается контролировать, навязывать свои пути и ориентиры. И лишь когда ребенок </a:t>
            </a:r>
            <a:r>
              <a:rPr lang="ru-RU" dirty="0" smtClean="0"/>
              <a:t>потеряется </a:t>
            </a:r>
            <a:r>
              <a:rPr lang="ru-RU" dirty="0"/>
              <a:t>или попросит помощи, помогает ему </a:t>
            </a:r>
            <a:r>
              <a:rPr lang="ru-RU" dirty="0" smtClean="0"/>
              <a:t>вернуться </a:t>
            </a:r>
            <a:r>
              <a:rPr lang="ru-RU" dirty="0"/>
              <a:t>на его собственный путь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Автор </a:t>
            </a:r>
            <a:r>
              <a:rPr lang="ru-RU" dirty="0"/>
              <a:t>определяет «сопровождение» как </a:t>
            </a:r>
            <a:r>
              <a:rPr lang="ru-RU" dirty="0" smtClean="0"/>
              <a:t>систему </a:t>
            </a:r>
            <a:r>
              <a:rPr lang="ru-RU" dirty="0"/>
              <a:t>профессиональной деятельности </a:t>
            </a:r>
            <a:r>
              <a:rPr lang="ru-RU" dirty="0" smtClean="0"/>
              <a:t>психолога</a:t>
            </a:r>
            <a:r>
              <a:rPr lang="ru-RU" dirty="0"/>
              <a:t>, направленную на создание </a:t>
            </a:r>
            <a:r>
              <a:rPr lang="ru-RU" dirty="0" smtClean="0"/>
              <a:t>социально-психологических </a:t>
            </a:r>
            <a:r>
              <a:rPr lang="ru-RU" dirty="0"/>
              <a:t>условий для </a:t>
            </a:r>
            <a:r>
              <a:rPr lang="ru-RU" dirty="0" smtClean="0"/>
              <a:t>успешного </a:t>
            </a:r>
            <a:r>
              <a:rPr lang="ru-RU" dirty="0"/>
              <a:t>обучения и психологического развития ребенка в ситуациях </a:t>
            </a:r>
            <a:r>
              <a:rPr lang="ru-RU" dirty="0" smtClean="0"/>
              <a:t>взаимодействия.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Кто такой ребенок с ОВЗ?</a:t>
            </a:r>
          </a:p>
        </p:txBody>
      </p:sp>
    </p:spTree>
    <p:extLst>
      <p:ext uri="{BB962C8B-B14F-4D97-AF65-F5344CB8AC3E}">
        <p14:creationId xmlns:p14="http://schemas.microsoft.com/office/powerpoint/2010/main" val="19257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408333" cy="345069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800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лицо, имеющее недостатки в физическом и (или) психологическом развитии,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подтверждённые психолого- медико-педагогической комиссией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препятствующие получению образования без создания специальных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условий.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п.16 ст.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РФ»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2012г. № 273-ФЗ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Кто такой ребенок с ОВЗ?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98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975</TotalTime>
  <Words>1045</Words>
  <Application>Microsoft Office PowerPoint</Application>
  <PresentationFormat>Экран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Добрый день, уважаемые коллеги! Мы рады Вас видеть в нашем учреждении! Надеемся на плодотворное сотрудничество.</vt:lpstr>
      <vt:lpstr>Презентация PowerPoint</vt:lpstr>
      <vt:lpstr>Должен ли педагог-психолог сопровождать ребенка с ОВЗ? </vt:lpstr>
      <vt:lpstr>Профессиональный стандарт педагога-психолога (МИНИСТЕРСТВО ТРУДА И СОЦИАЛЬНОЙ ЗАЩИТЫ РОССИЙСКОЙ ФЕДЕРАЦИИ ПРИКАЗ от 24 июля 2015 г. N 514н ОБ УТВЕРЖДЕНИИ  ПРОФЕССИОНАЛЬНОГО СТАНДАРТА "ПЕДАГОГ - ПСИХОЛОГ (ПСИХОЛОГ В СФЕРЕ ОБРАЗОВАНИЯ)"</vt:lpstr>
      <vt:lpstr>Необходимость создания образовательных условий для ребенка с ОВЗ фиксируется в </vt:lpstr>
      <vt:lpstr>Презентация PowerPoint</vt:lpstr>
      <vt:lpstr>Презентация PowerPoint</vt:lpstr>
      <vt:lpstr>Кто такой ребенок с ОВЗ?</vt:lpstr>
      <vt:lpstr>Кто такой ребенок с ОВЗ?</vt:lpstr>
      <vt:lpstr>Категории обучающихся с ОВЗ</vt:lpstr>
      <vt:lpstr>Презентация PowerPoint</vt:lpstr>
      <vt:lpstr>Рекомендации Министерства образования и науки РФ органам государственной власти субъектов Российской Федерации в сфере образования по совершенствованию деятельности центров психолого-педагогической, медицинской и социальной помощи  от 10 февраля 2015 г. № ВК-268/07 </vt:lpstr>
      <vt:lpstr>Презентация PowerPoint</vt:lpstr>
      <vt:lpstr>Проведение психолого-педагогической диагностики</vt:lpstr>
      <vt:lpstr>Презентация PowerPoint</vt:lpstr>
      <vt:lpstr>Задачами ПМПк образовательной организации  являются: </vt:lpstr>
      <vt:lpstr>Презентация PowerPoint</vt:lpstr>
      <vt:lpstr>Участие в разработке адаптированных образовательных программ для детей с ОВЗ</vt:lpstr>
      <vt:lpstr>Примерная структура АОП</vt:lpstr>
      <vt:lpstr>Программа коррекционного сопровождения</vt:lpstr>
      <vt:lpstr>ПРИКАЗ Минобрнауки РФ от 20 сентября 2013 г. N 1082 «ОБ УТВЕРЖДЕНИИ ПОЛОЖЕНИЯ О ПСИХОЛОГО-МЕДИКО-ПЕДАГОГИЧЕСКОЙ КОМИССИИ» </vt:lpstr>
      <vt:lpstr>Письмо  Минобрнауки РФ  от 23 мая 2016 г. № ВК-1074/07. «О совершенствовании деятельности психолого-медико-педагогических комиссий».</vt:lpstr>
      <vt:lpstr>«Положение о психолого-медико-педагогической комиссии» (утверждено  приказом  ГОБУ  НОЦППМС №  3 от 14.01.2016г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Евгеньевна</dc:creator>
  <cp:lastModifiedBy>Смирнова Е.Е</cp:lastModifiedBy>
  <cp:revision>80</cp:revision>
  <dcterms:created xsi:type="dcterms:W3CDTF">2016-12-12T12:23:15Z</dcterms:created>
  <dcterms:modified xsi:type="dcterms:W3CDTF">2017-02-16T07:41:09Z</dcterms:modified>
</cp:coreProperties>
</file>