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552728" cy="2309642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>Разработка и реализация адаптированных </a:t>
            </a:r>
            <a:r>
              <a:rPr lang="ru-RU" sz="3200" b="0" cap="none" dirty="0">
                <a:solidFill>
                  <a:prstClr val="black"/>
                </a:solidFill>
                <a:ea typeface="+mn-ea"/>
                <a:cs typeface="+mn-cs"/>
              </a:rPr>
              <a:t>образовательных </a:t>
            </a:r>
            <a:r>
              <a:rPr lang="ru-RU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> программ  обучающихся </a:t>
            </a:r>
            <a:r>
              <a:rPr lang="ru-RU" sz="3200" b="0" cap="none" dirty="0">
                <a:solidFill>
                  <a:prstClr val="black"/>
                </a:solidFill>
                <a:ea typeface="+mn-ea"/>
                <a:cs typeface="+mn-cs"/>
              </a:rPr>
              <a:t>с ОВЗ </a:t>
            </a:r>
            <a:br>
              <a:rPr lang="ru-RU" sz="3200" b="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апреля 2017 г.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4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296144"/>
          </a:xfrm>
        </p:spPr>
        <p:txBody>
          <a:bodyPr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>
                <a:latin typeface="Times New Roman"/>
                <a:ea typeface="Calibri"/>
                <a:cs typeface="Times New Roman"/>
              </a:rPr>
            </a:b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>
                <a:latin typeface="Times New Roman"/>
                <a:ea typeface="Calibri"/>
                <a:cs typeface="Times New Roman"/>
              </a:rPr>
            </a:br>
            <a:r>
              <a:rPr lang="ru-RU" sz="22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>Организация взаимодействия сотрудников образовательной организации в рамках реализации   АОП</a:t>
            </a:r>
            <a:r>
              <a:rPr lang="ru-RU" sz="1800" b="1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/>
                <a:ea typeface="Calibri"/>
              </a:rPr>
              <a:t>Администрация  - функционал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Проектирование образовательного процесса с учетом разработки и реализации адаптированной образовательной программы и индивидуального учебного плана для детей с ОВЗ: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финансовое обеспечение реализации АОП;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внесение изменений в существующие и разработка новых локальных нормативно-правовых и регламентирующих документов (Устав школы, ООП ОО, приказы, положения и т.д.);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кадровое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обеспечение реализации АОП (наличие кадров, повышение квалификации, стимулирование);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обеспечение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материально-технических условий (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безбарьерной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среды, специального учебного оборудования, оборудования для использования тех или иных приемов, технологий, информационно-коммуникативной среды);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поиск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необходимых ресурсов, социальное партнерство и сетевое взаимодействие (организация сотрудничества с ППМС-центрами, общественными организациями, учреждениями здравоохранения, социального обеспечения и др.);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sz="1600" dirty="0" smtClean="0">
                <a:latin typeface="Times New Roman"/>
                <a:ea typeface="Calibri"/>
              </a:rPr>
              <a:t>организация </a:t>
            </a:r>
            <a:r>
              <a:rPr lang="ru-RU" sz="1600" dirty="0">
                <a:latin typeface="Times New Roman"/>
                <a:ea typeface="Calibri"/>
              </a:rPr>
              <a:t>мониторинга эффективности деятельности специалистов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7548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Организация </a:t>
            </a: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взаимодействия сотрудников образовательной организации в рамках реализации АОП обучающихся с ОВЗ</a:t>
            </a:r>
            <a:r>
              <a:rPr lang="ru-RU" sz="22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2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4006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  <a:buNone/>
            </a:pPr>
            <a:r>
              <a:rPr lang="ru-RU" b="1" dirty="0">
                <a:latin typeface="Times New Roman"/>
                <a:ea typeface="Calibri"/>
              </a:rPr>
              <a:t>Специалисты психолого-педагогического сопровождения (педагог-психолог, учитель-логопед, учитель-дефектолог, социальный педагог, </a:t>
            </a:r>
            <a:r>
              <a:rPr lang="ru-RU" b="1" dirty="0" err="1">
                <a:latin typeface="Times New Roman"/>
                <a:ea typeface="Calibri"/>
              </a:rPr>
              <a:t>тьютор</a:t>
            </a:r>
            <a:r>
              <a:rPr lang="ru-RU" b="1" dirty="0">
                <a:latin typeface="Times New Roman"/>
                <a:ea typeface="Calibri"/>
              </a:rPr>
              <a:t>) </a:t>
            </a:r>
            <a:endParaRPr lang="ru-RU" b="1" dirty="0" smtClean="0"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реализация адаптированной образовательной программы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и индивидуального учебного плана;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отслеживание динамики развития обучающегося;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оценивание успешности обучающегося с ограниченными возможностями здоровья в освоении программ и в случае необходимости внесение необходимых корректив;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помощь педагогам в выборе адекватных методов и средств обучения;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проведение индивидуальных и групповых коррекционно-развивающих занятий;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консультирование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77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08012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Организация взаимодействия сотрудников образовательной организации в рамках реализации   АОП</a:t>
            </a:r>
            <a:r>
              <a:rPr lang="ru-RU" sz="18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76064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Times New Roman"/>
                <a:ea typeface="Calibri"/>
              </a:rPr>
              <a:t>Учитель </a:t>
            </a:r>
            <a:r>
              <a:rPr lang="ru-RU" sz="1800" b="1" dirty="0" smtClean="0">
                <a:latin typeface="Times New Roman"/>
                <a:ea typeface="Calibri"/>
              </a:rPr>
              <a:t>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Проектирование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образовательного процесса с учетом реализации АОП, создание условий для развития потенциала каждого ребенка: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• участие в разработке адаптированных образовательных программ;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• разработка рабочих программ по предметным областям с учетом образовательных потребностей и возможностей обучающихся;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• организация развивающей среды в классе;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• формирование у детей отношений сотрудничества, принятия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;  •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формирование у всех обучающихся учебной мотивации;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•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применение технологий обучения и воспитания, отвечающих задачам развития всех детей и индивидуальных образовательных программ;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• адаптация содержания основных и дополнительных учебных материалов (учебников, рабочих тетрадей и т.д.);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r>
              <a:rPr lang="ru-RU" sz="1800" dirty="0">
                <a:latin typeface="Times New Roman"/>
                <a:ea typeface="Calibri"/>
              </a:rPr>
              <a:t>• выстраивание взаимоотношений сотрудничества с родителями обучающихся, в том числе детей с ОВЗ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8677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44016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b="1" dirty="0" smtClean="0">
                <a:solidFill>
                  <a:srgbClr val="575F6D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Организация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взаимодействия сотрудников образовательной организации в рамках реализации   АОП</a:t>
            </a:r>
            <a:r>
              <a:rPr lang="ru-RU" sz="20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Calibri"/>
              </a:rPr>
              <a:t>Воспитатели группы продленного дня, педагоги дополнительного </a:t>
            </a:r>
            <a:r>
              <a:rPr lang="ru-RU" b="1" dirty="0" smtClean="0">
                <a:latin typeface="Times New Roman"/>
                <a:ea typeface="Calibri"/>
              </a:rPr>
              <a:t>образования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участие в разработке и реализации адаптированных образовательных программ;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помощь учителю в решении задач социальной адаптации и формирования социальной компетентности детей, в том числе детей с ОВЗ;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применение технологий обучения и воспитания, способствующих раскрытию творческого потенциала и самореализации детей, в том числе детей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78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Этапы разработки АОП для обучающегося с ОВЗ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в </a:t>
            </a:r>
            <a:r>
              <a:rPr lang="ru-RU" sz="18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образовательной организации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/>
          <a:lstStyle/>
          <a:p>
            <a:r>
              <a:rPr lang="ru-RU" b="1" dirty="0" smtClean="0">
                <a:latin typeface="Times New Roman"/>
                <a:ea typeface="Calibri"/>
              </a:rPr>
              <a:t>Предварительный   этап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Предварительная </a:t>
            </a:r>
            <a:r>
              <a:rPr lang="ru-RU" dirty="0">
                <a:latin typeface="Times New Roman"/>
                <a:ea typeface="Calibri"/>
              </a:rPr>
              <a:t>оценка особых образовательных потребностей ребенка с ОВЗ и запроса </a:t>
            </a:r>
            <a:r>
              <a:rPr lang="ru-RU" dirty="0" smtClean="0">
                <a:latin typeface="Times New Roman"/>
                <a:ea typeface="Calibri"/>
              </a:rPr>
              <a:t>родителей</a:t>
            </a:r>
          </a:p>
          <a:p>
            <a:pPr marL="0" indent="0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этап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-  Проведение </a:t>
            </a:r>
            <a:r>
              <a:rPr lang="ru-RU" dirty="0">
                <a:latin typeface="Times New Roman"/>
                <a:ea typeface="Calibri"/>
              </a:rPr>
              <a:t>комплексного обследования ребёнка педагогом-психологом, учителем-логопедом, </a:t>
            </a:r>
            <a:r>
              <a:rPr lang="ru-RU" dirty="0" smtClean="0">
                <a:latin typeface="Times New Roman"/>
                <a:ea typeface="Calibri"/>
              </a:rPr>
              <a:t>педагогами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/>
                <a:ea typeface="Calibri"/>
              </a:rPr>
              <a:t>Описание </a:t>
            </a:r>
            <a:r>
              <a:rPr lang="ru-RU" dirty="0">
                <a:latin typeface="Times New Roman"/>
                <a:ea typeface="Calibri"/>
              </a:rPr>
              <a:t>необходимых ребенку с ОВЗ спе­циальных образовательных условий с уче­том возможностей и дефицитов </a:t>
            </a:r>
            <a:r>
              <a:rPr lang="ru-RU" dirty="0" smtClean="0">
                <a:latin typeface="Times New Roman"/>
                <a:ea typeface="Calibri"/>
              </a:rPr>
              <a:t>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84399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19256" cy="5832648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</a:rPr>
              <a:t>Разработка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-  Проектирование АОП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-  Определение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временных границ реализации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АОП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-  Четкое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формулирование цели АОП (Совместно с родителями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!)</a:t>
            </a:r>
          </a:p>
          <a:p>
            <a:pPr lvl="0">
              <a:buClr>
                <a:srgbClr val="FE8637"/>
              </a:buClr>
              <a:buFontTx/>
              <a:buChar char="-"/>
            </a:pPr>
            <a:r>
              <a:rPr lang="ru-RU" dirty="0" smtClean="0">
                <a:latin typeface="Times New Roman"/>
                <a:ea typeface="Calibri"/>
              </a:rPr>
              <a:t>Определение </a:t>
            </a:r>
            <a:r>
              <a:rPr lang="ru-RU" dirty="0">
                <a:latin typeface="Times New Roman"/>
                <a:ea typeface="Calibri"/>
              </a:rPr>
              <a:t>содержания АОП (коррекционный, образовательный компоненты</a:t>
            </a:r>
            <a:r>
              <a:rPr lang="ru-RU" dirty="0" smtClean="0">
                <a:latin typeface="Times New Roman"/>
                <a:ea typeface="Calibri"/>
              </a:rPr>
              <a:t>)</a:t>
            </a:r>
          </a:p>
          <a:p>
            <a:pPr lvl="0">
              <a:buClr>
                <a:srgbClr val="FE8637"/>
              </a:buClr>
              <a:buFontTx/>
              <a:buChar char="-"/>
            </a:pPr>
            <a:r>
              <a:rPr lang="ru-RU" dirty="0">
                <a:latin typeface="Times New Roman"/>
                <a:ea typeface="Calibri"/>
              </a:rPr>
              <a:t>Планирование форм реализации разделов </a:t>
            </a:r>
            <a:r>
              <a:rPr lang="ru-RU" dirty="0" smtClean="0">
                <a:latin typeface="Times New Roman"/>
                <a:ea typeface="Calibri"/>
              </a:rPr>
              <a:t>АОП</a:t>
            </a:r>
          </a:p>
          <a:p>
            <a:pPr lvl="0">
              <a:buClr>
                <a:srgbClr val="FE8637"/>
              </a:buClr>
              <a:buFontTx/>
              <a:buChar char="-"/>
            </a:pPr>
            <a:r>
              <a:rPr lang="ru-RU" dirty="0">
                <a:latin typeface="Times New Roman"/>
                <a:ea typeface="Calibri"/>
              </a:rPr>
              <a:t>Определение форм и критериев мониторин­га учебных достижений и формирования социальной компетентности обучающегося </a:t>
            </a:r>
            <a:endParaRPr lang="ru-RU" dirty="0" smtClean="0">
              <a:latin typeface="Times New Roman"/>
              <a:ea typeface="Calibri"/>
            </a:endParaRPr>
          </a:p>
          <a:p>
            <a:pPr lvl="0">
              <a:buClr>
                <a:srgbClr val="FE8637"/>
              </a:buClr>
              <a:buFontTx/>
              <a:buChar char="-"/>
            </a:pPr>
            <a:r>
              <a:rPr lang="ru-RU" dirty="0">
                <a:latin typeface="Times New Roman"/>
                <a:ea typeface="Calibri"/>
              </a:rPr>
              <a:t>Определение форм и критериев мониторин­га эффективности учебной и коррекцион­ной работы</a:t>
            </a:r>
            <a:endParaRPr lang="ru-RU" dirty="0" smtClean="0">
              <a:latin typeface="Times New Roman"/>
              <a:ea typeface="Calibri"/>
            </a:endParaRPr>
          </a:p>
          <a:p>
            <a:pPr lvl="0">
              <a:buClr>
                <a:srgbClr val="FE8637"/>
              </a:buClr>
              <a:buFontTx/>
              <a:buChar char="-"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52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648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/>
                <a:ea typeface="Calibri"/>
              </a:rPr>
              <a:t>Реализация АОП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- Практическое </a:t>
            </a:r>
            <a:r>
              <a:rPr lang="ru-RU" dirty="0">
                <a:latin typeface="Times New Roman"/>
                <a:ea typeface="Calibri"/>
              </a:rPr>
              <a:t>применение </a:t>
            </a:r>
            <a:r>
              <a:rPr lang="ru-RU" dirty="0" smtClean="0">
                <a:latin typeface="Times New Roman"/>
                <a:ea typeface="Calibri"/>
              </a:rPr>
              <a:t>АОП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 Организация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деятельности учителя и специалистов психолого-педагогического сопровождения в соответствии с Программой и планом;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050"/>
              <a:buNone/>
              <a:tabLst>
                <a:tab pos="16002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- организация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мониторинга учебных достижений и социальной компетентности ребенка;</a:t>
            </a:r>
            <a:endParaRPr lang="ru-RU" sz="1800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-  организация </a:t>
            </a:r>
            <a:r>
              <a:rPr lang="ru-RU" dirty="0">
                <a:latin typeface="Times New Roman"/>
                <a:ea typeface="Calibri"/>
              </a:rPr>
              <a:t>мониторинга эффективности коррекционной </a:t>
            </a:r>
            <a:r>
              <a:rPr lang="ru-RU" dirty="0" smtClean="0">
                <a:latin typeface="Times New Roman"/>
                <a:ea typeface="Calibri"/>
              </a:rPr>
              <a:t>работы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/>
                <a:ea typeface="Calibri"/>
              </a:rPr>
              <a:t>Анализ и </a:t>
            </a:r>
            <a:r>
              <a:rPr lang="ru-RU" b="1" dirty="0" smtClean="0">
                <a:latin typeface="Times New Roman"/>
                <a:ea typeface="Calibri"/>
              </a:rPr>
              <a:t>коррек­ция</a:t>
            </a:r>
          </a:p>
          <a:p>
            <a:pPr>
              <a:buFontTx/>
              <a:buChar char="-"/>
            </a:pPr>
            <a:r>
              <a:rPr lang="ru-RU" dirty="0">
                <a:latin typeface="Times New Roman"/>
                <a:ea typeface="Calibri"/>
              </a:rPr>
              <a:t>Определение сроков и способов анализа и коррекции АОП</a:t>
            </a:r>
            <a:endParaRPr lang="ru-RU" b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608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latin typeface="Times New Roman"/>
                <a:ea typeface="Calibri"/>
                <a:cs typeface="Times New Roman"/>
              </a:rPr>
              <a:t>СТРУКТУРА    АОП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931224" cy="5637240"/>
          </a:xfrm>
        </p:spPr>
        <p:txBody>
          <a:bodyPr>
            <a:normAutofit lnSpcReduction="10000"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 Общие сведения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Ф.И.О. ребенка, возраст,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класс,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фио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родителей,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фио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педагога,  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фио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специалистов сопровождения (логопед, психолог, дефектолог),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Заключение и рекомендации ПМПК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Основная программа класса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Форма обучения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Срок реализации АОП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Наличие инвалидности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057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b="1" dirty="0" smtClean="0"/>
              <a:t>Структура АОП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472608"/>
          </a:xfrm>
        </p:spPr>
        <p:txBody>
          <a:bodyPr>
            <a:normAutofit fontScale="92500" lnSpcReduction="1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2.  Заключение и рекомендации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ПМП консилиума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ОО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  основные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особенности ученика результаты диагностики,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  трудности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формирования УУД,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-  трудности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формирования академических навыков в рамках предмета, (дефициты ребенка), их причины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- специфические условия, необходимых для освоения образовательной программы, развития и социальной адаптации для данного ребенка: временной режим,  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организ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 рабочего места,   пространства школы класса, вспомогательные средства-план урока  , раздаточные материалы и др., технические средства,   спец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дидактич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материалы,   форма и условия оценки достижений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3. Освоение предметных областей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Конкретные задачи по предметам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6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b="1" dirty="0" smtClean="0"/>
              <a:t>Структура АОП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544616"/>
          </a:xfrm>
        </p:spPr>
        <p:txBody>
          <a:bodyPr>
            <a:normAutofit fontScale="77500" lnSpcReduction="2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4.  Формирование УУД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   ( -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индивидуальные планируемые результаты УУД на период  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-результативность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–исполнители)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5. Коррекционно-развивающая область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 направления деятельность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-индивидуальные планируемые результаты УУД на период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-результативность         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-исполнители       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- формы работы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6. Работа с родителями (законными представителями)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- направления деятельность -планируемые результаты на период     -формы работы  -частота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24535" algn="l"/>
              </a:tabLs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4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kern="0" cap="none" dirty="0">
                <a:solidFill>
                  <a:srgbClr val="333399"/>
                </a:solidFill>
                <a:latin typeface="Times New Roman" pitchFamily="18" charset="0"/>
              </a:rPr>
              <a:t>Статья 79.  Организация получения образования обучающимися с ограниченными возможностями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r>
              <a:rPr lang="ru-RU" kern="0" dirty="0">
                <a:solidFill>
                  <a:srgbClr val="000000"/>
                </a:solidFill>
                <a:latin typeface="Tahoma"/>
              </a:rPr>
              <a:t>1. 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b="1" kern="0" dirty="0">
                <a:solidFill>
                  <a:srgbClr val="000000"/>
                </a:solidFill>
                <a:latin typeface="Tahoma"/>
              </a:rPr>
              <a:t>адаптированной образовательной программой</a:t>
            </a:r>
            <a:r>
              <a:rPr lang="ru-RU" kern="0" dirty="0">
                <a:solidFill>
                  <a:srgbClr val="000000"/>
                </a:solidFill>
                <a:latin typeface="Tahoma"/>
              </a:rPr>
              <a:t>, а для инвалидов также в соответствии с </a:t>
            </a:r>
            <a:r>
              <a:rPr lang="ru-RU" b="1" kern="0" dirty="0">
                <a:solidFill>
                  <a:srgbClr val="000000"/>
                </a:solidFill>
                <a:latin typeface="Tahoma"/>
              </a:rPr>
              <a:t>индивидуальной программой реабилитации инвалида.</a:t>
            </a:r>
          </a:p>
          <a:p>
            <a:pPr marL="342900" lvl="0" indent="-342900" algn="just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r>
              <a:rPr lang="ru-RU" kern="0" dirty="0">
                <a:solidFill>
                  <a:srgbClr val="000000"/>
                </a:solidFill>
                <a:latin typeface="Tahoma"/>
              </a:rPr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</a:t>
            </a:r>
            <a:r>
              <a:rPr lang="ru-RU" b="1" kern="0" dirty="0">
                <a:solidFill>
                  <a:srgbClr val="000000"/>
                </a:solidFill>
                <a:latin typeface="Tahoma"/>
              </a:rPr>
              <a:t>по адаптированным основным общеобразовательным программам</a:t>
            </a:r>
            <a:r>
              <a:rPr lang="ru-RU" kern="0" dirty="0">
                <a:solidFill>
                  <a:srgbClr val="000000"/>
                </a:solidFill>
                <a:latin typeface="Tahoma"/>
              </a:rPr>
              <a:t>. В таких организациях создаются специальные условия для получения образования указанными обучающимися.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6840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372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Первый вариант (вариант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предполагает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что обучающийся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  ОВЗ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получает образование, полностью соответствующее по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итоговым  достижениям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образованию сверстников, не имеющих ограничений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   возможностям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здоровья и в те же сроки обучения.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Обязательные предметные   области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учебного плана и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основные задачи реализации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содержания    предметных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областей соответствуют ФГОС НОО для типично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развивающихся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сверстников.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случае возникновения трудностей 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освоении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обучающимся с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ОВЗ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содержания АООП НОО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педагог-дефектолог  может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оперативно дополнить структуру программы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коррекционной  работы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соответствующим направлением работы. В итоге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предметные   результаты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при правильно созданных специальных условиях,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должны   соответствовать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результатам других учеников класса.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719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493224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Второй вариант (вариант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предполагает, что обучающийся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    ОВЗ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получает образование, сопоставимое по конечным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достижениям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 образованием сверстников, но в пролонгированные сроки.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Обязательные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предметные области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учебного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плана соответствуют требованиям ФГОС НОО для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типично  развивающихся сверстников.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Основные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задачи реализации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содержания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предметных областей могут быть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адаптированы,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растянуты во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времени, дополнительно проработаны в отдельных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коррекционных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курсах, но в конечном итоге должны соответствовать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результатам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сопоставимым по конечным достижениям с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образованием сверстников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не имеющих ограничений по возможностям здоровья.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76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none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Адаптированная образовательная программа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Times New Roman"/>
                <a:ea typeface="Calibri"/>
                <a:cs typeface="Times New Roman"/>
              </a:rPr>
              <a:t>Адаптированная образовательная программа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это образовательная программа, адаптированная для обучения ребенка с ОВЗ (в том числе с инвалидностью), разрабатывается на базе основной образовательной программы (ООП) определённого уровня образования, с учетом индивидуальных образовательных потребностей и психофизических особенностей на период, определенный образовательной организацией самостоятельно, с возможностью её изменения в процессе обучения.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Times New Roman"/>
                <a:ea typeface="Calibri"/>
                <a:cs typeface="Times New Roman"/>
              </a:rPr>
              <a:t>Адаптированная основная образовательная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программа любого уровня образования разрабатывается педагогами образовательной организации самостоятельно, с учётом требований ФГОС соответствующего уровня.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52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Адаптированная образовательная программа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"/>
              <a:tabLst>
                <a:tab pos="408940" algn="l"/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АОП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- единый документ, отражающий всю информацию о ребенке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"/>
              <a:tabLst>
                <a:tab pos="408940" algn="l"/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Определяющий специальные условия обучения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"/>
              <a:tabLst>
                <a:tab pos="408940" algn="l"/>
                <a:tab pos="4572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Общую стратегию и конкретные шаги педагогов и родителей в организации поддержки ребенка в освоении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АООП,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социальной интеграции и адаптации в социуме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"/>
              <a:tabLst>
                <a:tab pos="408940" algn="l"/>
                <a:tab pos="45720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Цель АОП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обеспечение планируемых результатов в освоении АООП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НОО (ООО),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развитии и социальной адаптации;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58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sz="2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Способы адаптации образовательных программ</a:t>
            </a:r>
            <a:br>
              <a:rPr lang="ru-RU" sz="2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Джаней</a:t>
            </a:r>
            <a:r>
              <a:rPr lang="ru-RU" sz="2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Снелл</a:t>
            </a:r>
            <a:r>
              <a:rPr lang="ru-RU" sz="20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, 2013)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Дополнения (дополнительные  цели обучения) (вариант 1,  вариант 2)       Цели ООП не меняются!  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Коррекция познавательной сферы,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Коррекция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поведения и др.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Формирование навыков социального  взаимодействия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Упрощения  (упрощенные   цели обучения)  (вариант 3,  вариант 4)</a:t>
            </a:r>
            <a:br>
              <a:rPr lang="ru-RU" alt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Снижение числа целей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Снижение уровня сложности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Альтернативы (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альтернативные  цели обучения) (вариант 4)</a:t>
            </a:r>
            <a:br>
              <a:rPr lang="ru-RU" alt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Обучение функциональным навыкам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• Формирование жизненной</a:t>
            </a:r>
            <a:br>
              <a:rPr lang="ru-RU" alt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altLang="ru-RU" sz="2000" dirty="0">
                <a:solidFill>
                  <a:srgbClr val="4E3B3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2000" dirty="0">
                <a:solidFill>
                  <a:srgbClr val="4E3B30"/>
                </a:solidFill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89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rmAutofit fontScale="90000"/>
          </a:bodyPr>
          <a:lstStyle/>
          <a:p>
            <a: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Способы адаптации образовательных программ</a:t>
            </a:r>
            <a:b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ВАРИАНТ 1, 2  Цели ООП не меняются!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Дополнительные цели обучения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 -   Программа коррекционной работы (коррекционные  цели и задачи)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-   Адаптация оценки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достижения, 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планируемых результатов 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Форма оценки 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•возможность  адаптированного  ответа;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•адаптированные тесты;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•адаптированные контрольные работы и диктанты. 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нструкции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  заданиям  также должны быть адаптированы.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Организационные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условия 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93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Способы адаптации образовательных программ</a:t>
            </a:r>
            <a:b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(</a:t>
            </a:r>
            <a:r>
              <a:rPr lang="ru-RU" sz="2200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Джаней</a:t>
            </a:r>
            <a: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, </a:t>
            </a:r>
            <a:r>
              <a:rPr lang="ru-RU" sz="2200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Снелл</a:t>
            </a:r>
            <a:r>
              <a:rPr lang="ru-RU" sz="2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, 2013)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Организационные условия  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времени;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изменение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обстановки (отдельно от класса,  либо в классе с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тьютором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 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особые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приёмы организации процесса оценки достижений (наглядные опоры в виде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алгоритма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выполнения отдельных, наиболее сложных видов заданий и пр.).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80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400600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рамках реализации ФГОС НОО ОВЗ, при обучении детей с ОВЗ по вариантам 1 и 2 АООП, к окончанию уровня начального общего образования результаты обучения должны соответствовать требованиям ФГОС НОО, т.е. уровень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обученности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ребёнка с ОВЗ должен соответствовать уровню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обученности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нормально развивающегося сверстника, и, соответственно, не должно быть академических задолженностей по предметам.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Администрация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образовательной организации несет ответственность за создание и реализацию необходимых специальных условий образования обучающегося с ОВЗ, определенных в заключении ПМПК.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69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Психолого-педагогическое сопровождение ребенка с ОВЗ в общеобразовательных организациях,  реализующих адаптированную образовательную программу и специальные образовательные условия, рекомендуемые психолого-медико-педагогической комиссией, </a:t>
            </a:r>
            <a:r>
              <a:rPr lang="ru-RU" u="sng" dirty="0">
                <a:latin typeface="Times New Roman"/>
                <a:ea typeface="Calibri"/>
                <a:cs typeface="Times New Roman"/>
              </a:rPr>
              <a:t>рассматриваются как междисциплинарная деятельность специалистов этой образовательной организации, направленная на оптимальное в соответствии с возможностями включение ребенка в образовательную среду вместе с другими, не имеющими подобных ограничений детей, и поддержание его социально-психологической и образовательной адаптации на всем протяжении его обучения и воспитания.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84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1420</Words>
  <Application>Microsoft Office PowerPoint</Application>
  <PresentationFormat>Экран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 Разработка и реализация адаптированных образовательных  программ  обучающихся с ОВЗ  </vt:lpstr>
      <vt:lpstr>Статья 79.  Организация получения образования обучающимися с ограниченными возможностями здоровья</vt:lpstr>
      <vt:lpstr>Адаптированная образовательная программа</vt:lpstr>
      <vt:lpstr>Адаптированная образовательная программа</vt:lpstr>
      <vt:lpstr>Способы адаптации образовательных программ (Джаней, Снелл, 2013)</vt:lpstr>
      <vt:lpstr>Способы адаптации образовательных программ </vt:lpstr>
      <vt:lpstr>Способы адаптации образовательных программ (Джаней, Снелл, 2013)</vt:lpstr>
      <vt:lpstr>Презентация PowerPoint</vt:lpstr>
      <vt:lpstr>Презентация PowerPoint</vt:lpstr>
      <vt:lpstr>    Организация взаимодействия сотрудников образовательной организации в рамках реализации   АОП </vt:lpstr>
      <vt:lpstr>    Организация взаимодействия сотрудников образовательной организации в рамках реализации АОП обучающихся с ОВЗ </vt:lpstr>
      <vt:lpstr>Организация взаимодействия сотрудников образовательной организации в рамках реализации   АОП </vt:lpstr>
      <vt:lpstr>      Организация взаимодействия сотрудников образовательной организации в рамках реализации   АОП </vt:lpstr>
      <vt:lpstr>Этапы разработки АОП для обучающегося с ОВЗ   в образовательной организации </vt:lpstr>
      <vt:lpstr>Презентация PowerPoint</vt:lpstr>
      <vt:lpstr>Презентация PowerPoint</vt:lpstr>
      <vt:lpstr>СТРУКТУРА    АОП </vt:lpstr>
      <vt:lpstr>Структура АОП</vt:lpstr>
      <vt:lpstr>Структура АОП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адаптированных образовательных программ  обучающихся с ОВЗ  </dc:title>
  <dc:creator>DNS</dc:creator>
  <cp:lastModifiedBy>Kab-5</cp:lastModifiedBy>
  <cp:revision>31</cp:revision>
  <dcterms:created xsi:type="dcterms:W3CDTF">2017-04-09T14:51:22Z</dcterms:created>
  <dcterms:modified xsi:type="dcterms:W3CDTF">2017-04-10T11:51:40Z</dcterms:modified>
</cp:coreProperties>
</file>