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4" r:id="rId11"/>
    <p:sldId id="275" r:id="rId12"/>
    <p:sldId id="276" r:id="rId13"/>
    <p:sldId id="277" r:id="rId14"/>
    <p:sldId id="278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225B-73CE-4EB5-84A8-6A83235F2FB9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3B222-E58A-4B6E-9D48-E3C5D2239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ADCEA-E5C8-49C0-86D7-F1CE6FF7293A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CB1EB-2274-4D19-932A-238F116EE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E108C-B05D-48E0-ACE8-01FE9599A9EA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48C5-9BBF-433A-A129-50C0D2CDB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059D6-314C-48D9-B3D3-76BC2E9B47B4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6A74-07D2-4DD3-9B6C-D14F47848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07B0C-53CD-49C3-938C-CF4597B21747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5DE1F-012B-41CA-89B6-E326DCCAD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4D7F-3DC5-4D9C-AE4E-178EAF8E4024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ED29-47FF-4875-8D0D-D0D23E654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B420-1CB7-4C2B-BEE2-EDC61D14DE6B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D171-A141-4365-86FD-F9838DACF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58C8-A59B-4DBE-9575-4B780863E33C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9DFE-0D80-4254-86C2-63AB247DE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FA4D9-5E03-44B2-AFA9-93F3FC138393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CAF4-B762-43A2-9B5A-30DE5BF51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8876-6E79-41B2-91E5-D8367B7D5D78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B9F27-9460-49A6-B805-C261638AD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2DB9-0375-4A45-8299-D45A09B3BBC3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A9DB3-6B75-457F-A665-024849F1B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2B8794-D068-434B-B43D-0073C9E83E65}" type="datetimeFigureOut">
              <a:rPr lang="ru-RU"/>
              <a:pPr>
                <a:defRPr/>
              </a:pPr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C4F46-1687-4EA8-89CD-73C476191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875" y="1052736"/>
            <a:ext cx="6511925" cy="8136904"/>
          </a:xfrm>
        </p:spPr>
        <p:txBody>
          <a:bodyPr/>
          <a:lstStyle/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solidFill>
                  <a:prstClr val="black"/>
                </a:solidFill>
                <a:effectLst/>
                <a:ea typeface="+mn-ea"/>
                <a:cs typeface="+mn-cs"/>
              </a:rPr>
              <a:t>Депривация у детей: факторы риска, виды, влияние </a:t>
            </a:r>
            <a:r>
              <a:rPr lang="ru-RU" sz="3600" dirty="0" err="1">
                <a:solidFill>
                  <a:prstClr val="black"/>
                </a:solidFill>
                <a:effectLst/>
                <a:ea typeface="+mn-ea"/>
                <a:cs typeface="+mn-cs"/>
              </a:rPr>
              <a:t>депривационного</a:t>
            </a:r>
            <a:r>
              <a:rPr lang="ru-RU" sz="3600" dirty="0">
                <a:solidFill>
                  <a:prstClr val="black"/>
                </a:solidFill>
                <a:effectLst/>
                <a:ea typeface="+mn-ea"/>
                <a:cs typeface="+mn-cs"/>
              </a:rPr>
              <a:t> опыта на развитие ребенка</a:t>
            </a:r>
            <a:br>
              <a:rPr lang="ru-RU" sz="360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Текст 2"/>
          <p:cNvSpPr>
            <a:spLocks noGrp="1"/>
          </p:cNvSpPr>
          <p:nvPr>
            <p:ph type="body" idx="1"/>
          </p:nvPr>
        </p:nvSpPr>
        <p:spPr>
          <a:xfrm>
            <a:off x="179388" y="1560513"/>
            <a:ext cx="8713787" cy="5329237"/>
          </a:xfrm>
        </p:spPr>
        <p:txBody>
          <a:bodyPr/>
          <a:lstStyle/>
          <a:p>
            <a:pPr lvl="1" algn="just"/>
            <a:r>
              <a:rPr lang="ru-RU" sz="2800" b="1" dirty="0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dirty="0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- задержка и искажение интеллектуального развития (от легких временных, парциальных задержек до глубокой дебильности), обеднение познавательной сферы (</a:t>
            </a:r>
            <a:r>
              <a:rPr lang="ru-RU" sz="2400" dirty="0" smtClean="0">
                <a:solidFill>
                  <a:srgbClr val="404040"/>
                </a:solidFill>
              </a:rPr>
              <a:t>30%) </a:t>
            </a:r>
            <a:r>
              <a:rPr lang="ru-RU" sz="2800" dirty="0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800" dirty="0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           -эмоциональные расстройства: </a:t>
            </a:r>
            <a:r>
              <a:rPr lang="ru-RU" sz="2800" dirty="0" err="1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обедненность</a:t>
            </a:r>
            <a:r>
              <a:rPr lang="ru-RU" sz="2800" dirty="0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 эмоционального реагирования, неспособность к сопереживанию, вплоть до эмоциональной уплощенности (ребенок не умеет распознавать эмоции, не накапливает «банк эмоций»);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971600" y="260648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Последствия депривации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Текст 2"/>
          <p:cNvSpPr>
            <a:spLocks noGrp="1"/>
          </p:cNvSpPr>
          <p:nvPr>
            <p:ph type="body" idx="1"/>
          </p:nvPr>
        </p:nvSpPr>
        <p:spPr>
          <a:xfrm>
            <a:off x="179388" y="1560513"/>
            <a:ext cx="8713787" cy="5329237"/>
          </a:xfrm>
        </p:spPr>
        <p:txBody>
          <a:bodyPr/>
          <a:lstStyle/>
          <a:p>
            <a:pPr indent="503238"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  Отсутствие базового доверия к миру, а как следствие – низкая познавательная активность;</a:t>
            </a:r>
          </a:p>
          <a:p>
            <a:pPr indent="503238"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коммуникативные нарушения, от легких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аутистических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тенденций до так называемого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парааутизма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как стойкого состояния;</a:t>
            </a:r>
          </a:p>
          <a:p>
            <a:pPr indent="503238"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Нарушение сенсорного восприятия («отупляется» восприятие или </a:t>
            </a: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острая чувствительность);</a:t>
            </a: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971600" y="260648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Последствия депривации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Текст 2"/>
          <p:cNvSpPr>
            <a:spLocks noGrp="1"/>
          </p:cNvSpPr>
          <p:nvPr>
            <p:ph type="body" idx="1"/>
          </p:nvPr>
        </p:nvSpPr>
        <p:spPr>
          <a:xfrm>
            <a:off x="179388" y="1560513"/>
            <a:ext cx="8713787" cy="5329237"/>
          </a:xfrm>
        </p:spPr>
        <p:txBody>
          <a:bodyPr/>
          <a:lstStyle/>
          <a:p>
            <a:pPr lvl="1" indent="503238" algn="just"/>
            <a:r>
              <a:rPr lang="ru-RU" sz="2500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- двигательные стереотипии и привычные действия в бодрствовании (раскачивания, сосание пальца, языка, мастурбация и др.), которые рассматриваются в качестве аутостимулирующих действий, призванных заместить недостаточность стимулов любого рода;</a:t>
            </a:r>
            <a:endParaRPr lang="ru-RU" sz="25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503238" algn="just"/>
            <a:r>
              <a:rPr lang="ru-RU" sz="2500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-расстройства инстинктивной сферы и функциональные соматовегетативные проявления, среди которых наиболее частыми являются нарушения аппетита, сна (изменения его глубины, продолжительности, затруднения дыхания, возникновение двигательных стереотипий и пароксизмальных нарушений во сне).</a:t>
            </a:r>
            <a:endParaRPr lang="ru-RU" sz="25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971600" y="260648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Последствия депривации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Текст 2"/>
          <p:cNvSpPr>
            <a:spLocks noGrp="1"/>
          </p:cNvSpPr>
          <p:nvPr>
            <p:ph type="body" idx="1"/>
          </p:nvPr>
        </p:nvSpPr>
        <p:spPr>
          <a:xfrm>
            <a:off x="179388" y="1560513"/>
            <a:ext cx="8713787" cy="5329237"/>
          </a:xfrm>
        </p:spPr>
        <p:txBody>
          <a:bodyPr/>
          <a:lstStyle/>
          <a:p>
            <a:pPr lvl="1"/>
            <a:r>
              <a:rPr lang="ru-RU" sz="2000" smtClean="0">
                <a:solidFill>
                  <a:srgbClr val="000000"/>
                </a:solidFill>
                <a:latin typeface="msmincho"/>
              </a:rPr>
              <a:t>	</a:t>
            </a:r>
            <a:r>
              <a:rPr lang="ru-RU" sz="4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маугли</a:t>
            </a:r>
          </a:p>
          <a:p>
            <a:pPr lvl="1"/>
            <a:r>
              <a:rPr lang="ru-RU" sz="4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- волчьи дети</a:t>
            </a:r>
          </a:p>
          <a:p>
            <a:pPr lvl="1"/>
            <a:r>
              <a:rPr lang="ru-RU" sz="4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- Каспар Гаузер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971600" y="260648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Последствия депривации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Текст 2"/>
          <p:cNvSpPr>
            <a:spLocks noGrp="1"/>
          </p:cNvSpPr>
          <p:nvPr>
            <p:ph type="body" idx="1"/>
          </p:nvPr>
        </p:nvSpPr>
        <p:spPr>
          <a:xfrm>
            <a:off x="179388" y="1560513"/>
            <a:ext cx="8713787" cy="5108575"/>
          </a:xfrm>
        </p:spPr>
        <p:txBody>
          <a:bodyPr/>
          <a:lstStyle/>
          <a:p>
            <a:pPr lvl="1" indent="503238" algn="ctr"/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Принципы социально-реабилитационной помощи </a:t>
            </a:r>
          </a:p>
          <a:p>
            <a:pPr lvl="1" indent="503238" algn="ctr"/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(в семейном ключе):</a:t>
            </a:r>
            <a:endParaRPr 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503238" algn="just"/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Принцип своевременности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предусматривает раннее выявление семейного неблагополучия, трудных жизненных ситуаций, в которых оказались семьи и дети, а также фактов детской безнадзорности.</a:t>
            </a:r>
          </a:p>
          <a:p>
            <a:pPr lvl="1" indent="503238" algn="just"/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Принцип стимулирования семьи к самопомощи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предусматривает активизацию ее собственных внутренних ресурсов для изменения образа жизни, перестройки взаимоотношений с детьми, проведения, например, лечения, помогающего родителям ослабить алкогольную зависимость.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971600" y="260648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Возможности помощи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Текст 2"/>
          <p:cNvSpPr>
            <a:spLocks noGrp="1"/>
          </p:cNvSpPr>
          <p:nvPr>
            <p:ph type="body" idx="1"/>
          </p:nvPr>
        </p:nvSpPr>
        <p:spPr>
          <a:xfrm>
            <a:off x="179388" y="1560513"/>
            <a:ext cx="8713787" cy="5329237"/>
          </a:xfrm>
        </p:spPr>
        <p:txBody>
          <a:bodyPr/>
          <a:lstStyle/>
          <a:p>
            <a:pPr lvl="1" indent="503238" algn="just"/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 позитивной информационной поддержки родителей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для бесед очень важен отбор позитивной информации, ибо она помогает облегчить общение. Рассказ о ребенке, о его первых успехах в новом коллективе, подробные сведения о возможностях, направленных на пользу и ребенку, и семье, обычно вызывают у родителей заинтересованность.</a:t>
            </a:r>
          </a:p>
          <a:p>
            <a:pPr lvl="1" indent="503238" algn="just"/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Принцип конфиденциальности информации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 родительских отношениях и семейных проблемах. Утверждения этого принципа необходимо потому что при работе с семьями специалист неизбежно выходит на негативную информацию, связанную с образом жизни родителей, их отношением к детям, методами воспитания. При этом общение не должно строиться на обвинении родителей. Основной тональностью является озабоченность специалиста создавшимся в семье положением, надежда и вера в возможность изменить ситуацию.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971600" y="260648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Возможности помощи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Текст 2"/>
          <p:cNvSpPr>
            <a:spLocks noGrp="1"/>
          </p:cNvSpPr>
          <p:nvPr>
            <p:ph type="body" idx="1"/>
          </p:nvPr>
        </p:nvSpPr>
        <p:spPr>
          <a:xfrm>
            <a:off x="179388" y="1560513"/>
            <a:ext cx="8713787" cy="5037137"/>
          </a:xfrm>
        </p:spPr>
        <p:txBody>
          <a:bodyPr/>
          <a:lstStyle/>
          <a:p>
            <a:pPr lvl="1" indent="503238" algn="ctr"/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Коррекция психических расстройств у детей, </a:t>
            </a:r>
            <a:endParaRPr 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503238" algn="ctr"/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вследствие депривации</a:t>
            </a:r>
            <a:endParaRPr 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503238" algn="just"/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Основным компонентом компенсации у детей последствий семейной депривации является формирование жизненных, социально-психологических навыков:</a:t>
            </a:r>
          </a:p>
          <a:p>
            <a:pPr lvl="1" indent="503238" algn="just"/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обучение эффективному общению, уверенности в себе,</a:t>
            </a:r>
          </a:p>
          <a:p>
            <a:pPr lvl="1" indent="503238" algn="just"/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обучение умению управлять своими чувствами,</a:t>
            </a:r>
          </a:p>
          <a:p>
            <a:pPr lvl="1" indent="503238" algn="just"/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обучение выбору друзей,</a:t>
            </a:r>
          </a:p>
          <a:p>
            <a:pPr lvl="1" indent="503238" algn="just"/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укрепление связей с семьей и другими значимыми взрослыми.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971600" y="260648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Возможности помощи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780651" y="260649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Определение понятия «психическая депривация»</a:t>
            </a:r>
            <a:r>
              <a:rPr lang="ru-RU" sz="36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360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611188" y="1844675"/>
            <a:ext cx="7772400" cy="5329238"/>
          </a:xfrm>
        </p:spPr>
        <p:txBody>
          <a:bodyPr/>
          <a:lstStyle/>
          <a:p>
            <a:pPr algn="just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Психическая депривация является психическим состоянием, возникшим в результате таких жизненных ситуаций, где субъекту не предоставляется возможности для удовлетворения некоторых его основных (жизненных) психических потребностей в достаточной мере и в течение достаточно длительного времени</a:t>
            </a:r>
            <a:endPara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2"/>
          <p:cNvSpPr>
            <a:spLocks noGrp="1"/>
          </p:cNvSpPr>
          <p:nvPr>
            <p:ph type="body" idx="1"/>
          </p:nvPr>
        </p:nvSpPr>
        <p:spPr>
          <a:xfrm>
            <a:off x="611188" y="1700213"/>
            <a:ext cx="7772400" cy="5329237"/>
          </a:xfrm>
        </p:spPr>
        <p:txBody>
          <a:bodyPr/>
          <a:lstStyle/>
          <a:p>
            <a:pPr algn="just"/>
            <a:r>
              <a:rPr lang="ru-RU" smtClean="0">
                <a:solidFill>
                  <a:schemeClr val="tx1"/>
                </a:solidFill>
              </a:rPr>
              <a:t>    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депривационная ситуация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― это такая жизненная ситуация ребенка, где отсутствует возможность удовлетворения важных психических потребностей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механизм депривации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процесс, который вызывается недостатком в удовлетворении основных психических потребностей ребенка, и который характерным способом видоизменяет структуру развивающейся детской личности</a:t>
            </a:r>
          </a:p>
          <a:p>
            <a:pPr algn="just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последствия депривации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изменения, происходящие в процессе депривации</a:t>
            </a:r>
          </a:p>
          <a:p>
            <a:pPr algn="just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депривационное поражение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последствия депривации, внешние проявления результатов депривации, т. е. поведение ребенка, находившегося в депривационной ситуации. 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80651" y="260649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термины, используемые в связи с депривацией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Текст 2"/>
          <p:cNvSpPr>
            <a:spLocks noGrp="1"/>
          </p:cNvSpPr>
          <p:nvPr>
            <p:ph type="body" idx="1"/>
          </p:nvPr>
        </p:nvSpPr>
        <p:spPr>
          <a:xfrm>
            <a:off x="250825" y="1773238"/>
            <a:ext cx="8497888" cy="5327650"/>
          </a:xfrm>
        </p:spPr>
        <p:txBody>
          <a:bodyPr/>
          <a:lstStyle/>
          <a:p>
            <a:pPr lvl="1" algn="just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сенсорная депривация: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снижение количества сенсорных стимулов или ограничение их изменчивости;</a:t>
            </a:r>
          </a:p>
          <a:p>
            <a:pPr lvl="1" algn="just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эмоциональная депривация: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отсутствие возможности создания чувственного отношения, эмоциональных контактов к какому-либо лицу или разрыв эмоциональной связи;</a:t>
            </a:r>
          </a:p>
          <a:p>
            <a:pPr lvl="1" algn="just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когнитивная депривация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(смысловая): отсутствие возможности понимания, предвосхищения и регулирования приходящих из вне стимулов, обусловленных субъективным ощущением слишком изменчивой, неупорядоченной, хаотичной структурой внешнего мира;</a:t>
            </a:r>
          </a:p>
          <a:p>
            <a:pPr lvl="1" algn="just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депривация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(идентичности): отсутствие или ограничение возможности для установления самостоятельной социальной роли (осуществления адекватного социального функционирования)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80651" y="260649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формы психической депривации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Текст 2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497888" cy="5329237"/>
          </a:xfrm>
        </p:spPr>
        <p:txBody>
          <a:bodyPr/>
          <a:lstStyle/>
          <a:p>
            <a:pPr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Наиболее часто психическая депривация у детей возникает при следующих обстоятельствах</a:t>
            </a:r>
            <a:r>
              <a:rPr lang="ru-RU" i="1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- в условиях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сенсорной недостаточности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(сенсорная депривация у слепых, глухих, слепоглухих детей, а также у слабовидящих и слабослышащих воспитанников детских домов вследствие недостатка разнообразной сенсорной стимуляции и т.п.);</a:t>
            </a:r>
          </a:p>
          <a:p>
            <a:pPr lvl="1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- при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ограничении двигательной активности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(двигательная депривация у детей, страдающих нарушениями опорно-двигательного аппарата, долго болеющих);</a:t>
            </a:r>
          </a:p>
          <a:p>
            <a:pPr lvl="1"/>
            <a:r>
              <a:rPr lang="ru-RU" sz="2000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        - при </a:t>
            </a:r>
            <a:r>
              <a:rPr lang="ru-RU" sz="2000" b="1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длительной разлуке</a:t>
            </a:r>
            <a:r>
              <a:rPr lang="ru-RU" sz="2000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 с матерью или ее недостаточной привязанности к ребенку (материнская депривация у детей-сирот, у детей матерей-"отказниц", при недостаточном материнском внимании к ребенку в условиях семьи)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80651" y="260649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Причины депривации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Текст 2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497888" cy="5329237"/>
          </a:xfrm>
        </p:spPr>
        <p:txBody>
          <a:bodyPr/>
          <a:lstStyle/>
          <a:p>
            <a:pPr lvl="1" algn="ctr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Аномальные отношения в семье:</a:t>
            </a:r>
            <a:endParaRPr lang="ru-RU" sz="2000" smtClean="0">
              <a:solidFill>
                <a:srgbClr val="000000"/>
              </a:solidFill>
              <a:latin typeface="msmincho"/>
            </a:endParaRPr>
          </a:p>
          <a:p>
            <a:pPr lvl="1" algn="just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 - асоциальный и аморальный образ жизни одного или нескольких членов семьи, преимущественно родителей;</a:t>
            </a:r>
            <a:endParaRPr lang="ru-RU" sz="2000" smtClean="0">
              <a:solidFill>
                <a:srgbClr val="000000"/>
              </a:solidFill>
              <a:latin typeface="msmincho"/>
            </a:endParaRPr>
          </a:p>
          <a:p>
            <a:pPr lvl="1" algn="just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 - хронические конфликтные отношения в семье, определяющие стойкое психоэмоциональное напряжение, ситуацию трудного положения для ребенка в связи с хаотичностью и непредсказуемостью эмоциональных реакций со стороны родителей, включая случаи жестокого обращения;</a:t>
            </a:r>
            <a:endParaRPr lang="ru-RU" sz="2000" smtClean="0">
              <a:solidFill>
                <a:srgbClr val="000000"/>
              </a:solidFill>
              <a:latin typeface="msmincho"/>
            </a:endParaRPr>
          </a:p>
          <a:p>
            <a:pPr lvl="1" algn="just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 - недостаточность эмоционального тепла в отношениях между родителями и детьми;</a:t>
            </a:r>
            <a:endParaRPr lang="ru-RU" sz="2000" smtClean="0">
              <a:solidFill>
                <a:srgbClr val="000000"/>
              </a:solidFill>
              <a:latin typeface="msmincho"/>
            </a:endParaRPr>
          </a:p>
          <a:p>
            <a:pPr lvl="1" algn="just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   - враждебное отношение к ребенку, включая физическое насилие в отношении ребенка;</a:t>
            </a:r>
            <a:endParaRPr lang="ru-RU" sz="2000" smtClean="0">
              <a:solidFill>
                <a:srgbClr val="000000"/>
              </a:solidFill>
              <a:latin typeface="msmincho"/>
            </a:endParaRPr>
          </a:p>
          <a:p>
            <a:pPr lvl="1" algn="just"/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    - психическое расстройство, отклонение или физический недостаток у родителей и значимых для ребенка других членов семьи </a:t>
            </a:r>
            <a:endParaRPr lang="ru-RU" sz="2000" smtClean="0">
              <a:solidFill>
                <a:srgbClr val="000000"/>
              </a:solidFill>
              <a:latin typeface="msmincho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80651" y="260649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Причины депривации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497888" cy="5329237"/>
          </a:xfrm>
        </p:spPr>
        <p:txBody>
          <a:bodyPr rtlCol="0">
            <a:noAutofit/>
          </a:bodyPr>
          <a:lstStyle/>
          <a:p>
            <a:pPr lvl="1"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Аномальные качества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воспитания :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marL="800100" lvl="1" indent="-342900" algn="just" fontAlgn="auto">
              <a:buClrTx/>
              <a:buFontTx/>
              <a:buChar char="-"/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Родительская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гипо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гиперопека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 fontAlgn="auto">
              <a:buClrTx/>
              <a:buFontTx/>
              <a:buChar char="-"/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Неадекватный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родительский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надзор/контроль</a:t>
            </a:r>
          </a:p>
          <a:p>
            <a:pPr marL="800100" lvl="1" indent="-342900" algn="just" fontAlgn="auto">
              <a:buClrTx/>
              <a:buFontTx/>
              <a:buChar char="-"/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Неадекватное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родительское воздействие:</a:t>
            </a:r>
          </a:p>
          <a:p>
            <a:pPr marL="342900" indent="-342900" algn="just" fontAlgn="auto">
              <a:buClrTx/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Воспитание с возложением на ребенка повышенной моральной ответственности;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buClrTx/>
              <a:buFont typeface="Arial" pitchFamily="34" charset="0"/>
              <a:buChar char="•"/>
              <a:defRPr/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Гипопротекция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 стороны одного из родителей;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buClrTx/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Неустойчивый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стиль воспитания;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buClrTx/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Эмоциональное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отвержение и жестокое обращение 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80651" y="260649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Причины депривации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Текст 2"/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497888" cy="5329237"/>
          </a:xfrm>
        </p:spPr>
        <p:txBody>
          <a:bodyPr/>
          <a:lstStyle/>
          <a:p>
            <a:pPr lvl="1" algn="ctr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lvl="1" algn="ctr"/>
            <a:r>
              <a:rPr lang="ru-RU" sz="3200" b="1" smtClean="0">
                <a:solidFill>
                  <a:srgbClr val="000000"/>
                </a:solidFill>
                <a:latin typeface="Times New Roman" pitchFamily="18" charset="0"/>
              </a:rPr>
              <a:t>Неблагоприятные события жизни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:</a:t>
            </a:r>
            <a:endParaRPr lang="ru-RU" sz="2400" smtClean="0">
              <a:solidFill>
                <a:srgbClr val="000000"/>
              </a:solidFill>
              <a:latin typeface="msmincho"/>
            </a:endParaRPr>
          </a:p>
          <a:p>
            <a:pPr lvl="1"/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- смерть родителей;</a:t>
            </a:r>
            <a:endParaRPr lang="ru-RU" sz="2800" smtClean="0">
              <a:solidFill>
                <a:srgbClr val="000000"/>
              </a:solidFill>
              <a:latin typeface="msmincho"/>
            </a:endParaRPr>
          </a:p>
          <a:p>
            <a:pPr lvl="1"/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- изъятие из семьи;</a:t>
            </a:r>
            <a:endParaRPr lang="ru-RU" sz="2800" smtClean="0">
              <a:solidFill>
                <a:srgbClr val="000000"/>
              </a:solidFill>
              <a:latin typeface="msmincho"/>
            </a:endParaRPr>
          </a:p>
          <a:p>
            <a:pPr lvl="1"/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>- негативные изменения стереотипа отношений в семье</a:t>
            </a:r>
            <a:endParaRPr lang="ru-RU" sz="2800" smtClean="0">
              <a:solidFill>
                <a:srgbClr val="000000"/>
              </a:solidFill>
              <a:latin typeface="msmincho"/>
            </a:endParaRPr>
          </a:p>
          <a:p>
            <a:pPr lvl="1" algn="just"/>
            <a:endParaRPr lang="ru-RU" sz="2000" smtClean="0">
              <a:solidFill>
                <a:srgbClr val="000000"/>
              </a:solidFill>
              <a:latin typeface="msmincho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80651" y="260649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Причины депривации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Текст 2"/>
          <p:cNvSpPr>
            <a:spLocks noGrp="1"/>
          </p:cNvSpPr>
          <p:nvPr>
            <p:ph type="body" idx="1"/>
          </p:nvPr>
        </p:nvSpPr>
        <p:spPr>
          <a:xfrm>
            <a:off x="179388" y="1560513"/>
            <a:ext cx="8713787" cy="5329237"/>
          </a:xfrm>
        </p:spPr>
        <p:txBody>
          <a:bodyPr/>
          <a:lstStyle/>
          <a:p>
            <a:pPr algn="just"/>
            <a:r>
              <a:rPr lang="ru-RU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возраст</a:t>
            </a:r>
            <a:r>
              <a:rPr lang="ru-RU" smtClean="0">
                <a:solidFill>
                  <a:srgbClr val="2A2723"/>
                </a:solidFill>
                <a:latin typeface="Times New Roman" pitchFamily="18" charset="0"/>
                <a:cs typeface="Times New Roman" pitchFamily="18" charset="0"/>
              </a:rPr>
              <a:t>, в котором ребенок испытывает депривационное воздействие (дети первых лет жизни наиболее сензитивны к любому типу депривации);</a:t>
            </a:r>
            <a:endParaRPr lang="ru-RU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 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ребенка (по ряду данных, мальчики более выражено реагируют на депривационные ситуации, но этот вопрос нуждается в дополнительных исследованиях);</a:t>
            </a:r>
          </a:p>
          <a:p>
            <a:pPr algn="just"/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конституциональные особенности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(важны такие врожденные характеристики темперамента, как уровень активности, интенсивность реакций, регулярность или нерегулярность биоритма, приспосабливаемость к изменениям и др.);</a:t>
            </a:r>
          </a:p>
          <a:p>
            <a:pPr algn="just"/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генетическая предрасположенность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каким-либо генетическим психическим или соматическим заболеваниям, которые могут провоцироваться в условиях депривации;</a:t>
            </a:r>
          </a:p>
          <a:p>
            <a:pPr algn="just"/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 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 минимальной дисфункции мозга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перинатального генеза, вызывающей дополнительные "внутренние" депривационные воздействия из-за перцептивных и двигательных расстройств, пусть даже легких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761601" y="110282"/>
            <a:ext cx="7776864" cy="1152128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Bef>
                <a:spcPct val="20000"/>
              </a:spcBef>
              <a:spcAft>
                <a:spcPts val="300"/>
              </a:spcAft>
              <a:buFont typeface="Georgia" pitchFamily="18" charset="0"/>
              <a:buNone/>
              <a:defRPr/>
            </a:pPr>
            <a:r>
              <a:rPr lang="ru-RU" sz="4000" dirty="0">
                <a:solidFill>
                  <a:prstClr val="black"/>
                </a:solidFill>
                <a:effectLst/>
                <a:ea typeface="+mn-ea"/>
                <a:cs typeface="+mn-cs"/>
              </a:rPr>
              <a:t>Факторы, влияющие на формирование депривации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165</TotalTime>
  <Words>944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Депривация у детей: факторы риска, виды, влияние депривационного опыта на развитие ребенка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psy</dc:creator>
  <cp:lastModifiedBy>user</cp:lastModifiedBy>
  <cp:revision>19</cp:revision>
  <dcterms:created xsi:type="dcterms:W3CDTF">2013-06-10T11:41:42Z</dcterms:created>
  <dcterms:modified xsi:type="dcterms:W3CDTF">2019-05-24T06:22:57Z</dcterms:modified>
</cp:coreProperties>
</file>