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3" r:id="rId6"/>
    <p:sldId id="264" r:id="rId7"/>
    <p:sldId id="270" r:id="rId8"/>
    <p:sldId id="260" r:id="rId9"/>
    <p:sldId id="290" r:id="rId10"/>
    <p:sldId id="292" r:id="rId11"/>
    <p:sldId id="293" r:id="rId12"/>
    <p:sldId id="271" r:id="rId13"/>
    <p:sldId id="273" r:id="rId14"/>
    <p:sldId id="274" r:id="rId15"/>
    <p:sldId id="29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322" r:id="rId32"/>
    <p:sldId id="295" r:id="rId33"/>
    <p:sldId id="265" r:id="rId34"/>
    <p:sldId id="267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12" r:id="rId46"/>
    <p:sldId id="306" r:id="rId47"/>
    <p:sldId id="307" r:id="rId48"/>
    <p:sldId id="308" r:id="rId49"/>
    <p:sldId id="309" r:id="rId50"/>
    <p:sldId id="310" r:id="rId51"/>
    <p:sldId id="311" r:id="rId52"/>
    <p:sldId id="269" r:id="rId53"/>
    <p:sldId id="272" r:id="rId54"/>
    <p:sldId id="268" r:id="rId55"/>
    <p:sldId id="314" r:id="rId56"/>
    <p:sldId id="315" r:id="rId57"/>
    <p:sldId id="313" r:id="rId58"/>
    <p:sldId id="316" r:id="rId59"/>
    <p:sldId id="317" r:id="rId60"/>
    <p:sldId id="318" r:id="rId61"/>
    <p:sldId id="319" r:id="rId62"/>
    <p:sldId id="320" r:id="rId63"/>
    <p:sldId id="321" r:id="rId6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6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4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8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9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9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5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2B4D-D79C-4116-9C72-3ED167B3C86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2548-9553-4539-914A-386044C6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3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irsol.files.wordpress.com/2014/05/1-2-d18dd0bcd0bed186d0b8d0bed0bdd0b0d0bbd18cd0bdd0b0d18f-d181d182d180d183d0bad182d183d180d0b0-d181d183d189d0b5d181d182d0b2d0bed0b2d0b0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irsol.files.wordpress.com/2014/05/2-1-d180d0b0d0bdd0bdd18fd18f-d181d182d180d183d0bad182d183d180d0b0-d0bfd0bed182d180d0b5d0b1d0bdd0bed181d182d0b8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irsol.files.wordpress.com/2014/05/2-2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irsol.files.wordpress.com/2014/05/4-1-d180d0b0d0bdd0bdd18fd18f-d0b2d0bed0bbd18f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irsol.files.wordpress.com/2014/05/4-2-d0bfd0bed0b7d0b4d0bdd18fd18f-d0b2d0bed0bbd18f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4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 младших школьников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56848"/>
            <a:ext cx="9144000" cy="3000008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личностного развития детей в младшем школьном возрасте.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коммуникационных навыков. </a:t>
            </a:r>
          </a:p>
          <a:p>
            <a:pPr marL="457200" indent="-457200" algn="l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етоды групповой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развитие коммуникативных навыков.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упражнений и игр.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75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8866"/>
            <a:ext cx="10515600" cy="1910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активное формирование личности.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9934"/>
            <a:ext cx="10515600" cy="5167029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 обретают смысл. Ввиду этого ребёнок начинает по-новому относиться к себе.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интеллектуальная и личностная.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впервые возникает обобщение переживаний, или аффективное обобщение,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чувств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9" y="3234518"/>
            <a:ext cx="9225888" cy="31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0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72955"/>
            <a:ext cx="10515600" cy="921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5910"/>
            <a:ext cx="10515600" cy="563105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внутренней жизни (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план действий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произвольное внимание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поддерживается при наличии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близкой мотивации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(перспективы получить отличную отметку, заслужить похвалу учителя, лучше всех справиться с заданием и т. д.). Самоконтроль и самооценка ориентируясь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оценку учителя, группу сверстников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эгоцентризма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хочу» в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могу», «могу сам».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33" y="2756848"/>
            <a:ext cx="5448868" cy="32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873457"/>
            <a:ext cx="11177516" cy="84616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личности ребенка закладывается в семье, которая является первой школой воспитания его нравственных чувств, коммуникативных навыков и социального поведения.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1719618"/>
            <a:ext cx="11177515" cy="4457345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«Теория привязанности» Джона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Боулби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психиатр и психоаналитик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ранних эмоциональных отношений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близким взрослым («тип привязанности») связано с качеством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последующих отношений со сверстниками.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устойчивых и надежных эмоциональных отношений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матерью в младенческом и раннем возрасте («надежный тип привязанности») создает базу для активного освоения мира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 другими людьми.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7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736979"/>
            <a:ext cx="11027391" cy="73697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Бодалевым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(психолог, доктор психологических наук, профессор, академик РАО) было проведено исследование, которое показало: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1825625"/>
            <a:ext cx="11245755" cy="435133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опыта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получаемого ребенком в семье или в детском доме, со способностью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и воспринимать эмоции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позиции ребенка в семье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(является ли он «любимчиком» или ему не уделяется достаточно внимания) со способностью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сопереживать окружающим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восприятием эмоционального состояния других людей.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73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3899"/>
            <a:ext cx="10515600" cy="61414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дети были разделены на три группы: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791570"/>
            <a:ext cx="11081981" cy="560923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благополучных семей,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где ребенок не являлся центром внимания происходило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широкого спектра человеческих отношений и внутренних состояний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как положительных, так и отрицательных – на фоне оптимистического восприятия;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благополучных семей,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где ребенок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являлся  центром внимания и забот,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или бабушка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«баловали»,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направленности на восприятие взаимоотношений и переживаний людей.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малоинициативны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54" y="4544704"/>
            <a:ext cx="4722124" cy="2313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80" y="4544704"/>
            <a:ext cx="4590362" cy="23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9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191069"/>
            <a:ext cx="10515600" cy="1740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4024"/>
            <a:ext cx="10515600" cy="5712939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неблагополучных семей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часты ссоры, отец пьет, ребенка бьют и т.д. Такие дети были склонны обращать внимание лишь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негативный опыт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более того, окрашивать нейтральные ситуации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темные тона.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травмирующего переживания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из неблагополучных семей является господствующим в их восприятии и препятствует отражению всего мира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человеческих отношений и переживаний;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из детского дома, значительно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 способности к сопереживанию,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сотрудничеству и идентификации (способность поставить себя на место другого), что связано, видимо,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отсутствием или отрицательным опытом общения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эмоционально значимыми взрослыми.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49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типологий и возрастных периодизаций.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7104"/>
            <a:ext cx="10515600" cy="5289859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понимать, как развивается личность и коммуникативные навыки ребенка, необходимо знать особенности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по основным возрастным этапам.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2402006"/>
            <a:ext cx="10221036" cy="35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32012"/>
            <a:ext cx="10515600" cy="1331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70" y="0"/>
            <a:ext cx="8734566" cy="6858000"/>
          </a:xfrm>
        </p:spPr>
      </p:pic>
    </p:spTree>
    <p:extLst>
      <p:ext uri="{BB962C8B-B14F-4D97-AF65-F5344CB8AC3E}">
        <p14:creationId xmlns:p14="http://schemas.microsoft.com/office/powerpoint/2010/main" val="116935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7" y="365126"/>
            <a:ext cx="11286698" cy="117707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Бодинамика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современный метод телесно–ориентированной психотерапии.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7" y="1542197"/>
            <a:ext cx="11286698" cy="4634766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70-х годах 20 века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Лизбет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Марчер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Lisbeth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Marcher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датский телесно-ориентированный психотерапевт) и ее коллеги создали новый метод телесно–ориентированной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по мере своего развития, проходит все возрастные периоды и (в идеале)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осваивает все три позиции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каждой структуры.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 ресурсы и защитные паттерны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свойственные каждой позиции соответствующей структуры. Человек и его телесная структура формируется и изменяется в зависимости от воздействий внешнего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49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основана на следующем: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493501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мы, люди, примерно одинаковы, вне зависимости от пола, культуры, национальности и 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осваиваем 7 базовых тем: психологически и телесно, причем каждую – в определенном возрасте.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при освоении темы что-то пошло не так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фиксация, т.е.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застревание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словно запоминает этот возраст, какая-то часть души остается в этом нежном возрасте, в этих переживаниях.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возможных типа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фиксации:так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«ранняя позиция»: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этой темы, т.к. ее освоение оказалось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трудным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«поздняя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эту тему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умопомрачения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уже и бороться-то не надо.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55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Коммуникативные навыки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5594"/>
            <a:ext cx="10515600" cy="492136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взаимодействовать с другими людьми, адекватно интерпретируя получаемую информацию, а также правильно ее передавая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2552131"/>
            <a:ext cx="7888406" cy="4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365125"/>
            <a:ext cx="11136573" cy="90411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Структура Существования: 2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триместр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1269242"/>
            <a:ext cx="11259403" cy="4907721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Построение чувства безопасности существования.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"быть желанным и принятым " глубоко запечатлевается в ребёнке на физическом уровне (включая его пол), на личностном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отпечаток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импринт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формирует базовую концепцию себя, из которой развивается личность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3275463"/>
            <a:ext cx="4872251" cy="30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21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72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позиция: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называется Ментальной структурой существования и характеризуется уходом, удалением от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уверен в своем существовании, пытается из этого опасного мира сбежать.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Убежать хотя бы – в «голову», т.е. в мысли, в рационализацию.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Шизо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расщепление.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Диссоциативный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вынос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81" y="2510501"/>
            <a:ext cx="4974274" cy="4013128"/>
          </a:xfrm>
        </p:spPr>
      </p:pic>
    </p:spTree>
    <p:extLst>
      <p:ext uri="{BB962C8B-B14F-4D97-AF65-F5344CB8AC3E}">
        <p14:creationId xmlns:p14="http://schemas.microsoft.com/office/powerpoint/2010/main" val="172584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8675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позиция: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называется Эмоциональной структурой существования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(симбиотической)и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характеризуется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бегством в жизнь.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Чувствует себя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эмоциональном контакте с кем-то.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любой ценой!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завидным постоянством оказываться в эмоционально зависимых отношениях.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1.2. эмоциональная структура существован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64" y="2251882"/>
            <a:ext cx="6182436" cy="3712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41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51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позиция: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7104"/>
            <a:ext cx="10515600" cy="528985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ощущением безопасности существования и принадлежности миру. Человек чувствует себя любимым и принимаемым просто потому, что он существует.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6" y="2306471"/>
            <a:ext cx="5871518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10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38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Потребности: от рождения до 8 месяцев.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3331"/>
            <a:ext cx="10515600" cy="5453632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потребностей и получение базового удовлетворения.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фокусировка на процессах, связанных с потребностями.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младенца не удовлетворялись или удовлетворялись не так, как надо.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происходит во взаимодействии, и ребёнок этого возраста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 глубокой связи со взрослым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точного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отзеркаливания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необходимо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придания смысла его внутренним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научается распознавать и дифференцировать собственные потребности, действовать для их удовлетворения, принимать и поглощать, чувствовать насыщение и справляться с откладыванием удовлетворения.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177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59" y="365125"/>
            <a:ext cx="11586949" cy="20641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позиция: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Отчаяние. Ребёнок не может распознать потребностей и собственных способностей их удовлетворения. Уже не верит, что о ней позаботятся, и смотрит на вас несчастными глазами сиротки. В глубине души надеясь, что вы о ней позаботитесь. Зачастую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начинают «причинять заботу» окружающим.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2.1.ранняя структура потребност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73" y="2620369"/>
            <a:ext cx="5090615" cy="4094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693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365125"/>
            <a:ext cx="11259403" cy="158650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позиция: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Недоверие. Ребёнок путает потребности. Он уверен, что другие не дадут ему то, что ему необходимо, или дадут что-то не то. Раз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детстве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дозаботились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должны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не просто ждет, а требует заботу от окружающих.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2.2. Поздняя структура потребности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93" y="1881353"/>
            <a:ext cx="6632028" cy="4519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152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77"/>
            <a:ext cx="10515600" cy="6960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позиция: 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- удовлетворение.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1821"/>
            <a:ext cx="10912522" cy="5085142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определить свои потребности, действовать для их удовлетворения, и откладывать при необходимости это удовлетворение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2483892"/>
            <a:ext cx="7219666" cy="40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94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Структура Автономии: от 8 месяцев до 2,5 лет.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3457"/>
            <a:ext cx="10807262" cy="55588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Организация импульса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учится быть автономным, т.е. активно отделяется от мамы, формирует свои психологические границы, учится самостоятельности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ключевыми словами этой стадии являются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"дифференциация"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"чувство реальности".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развивает способность дифференцировать варианты и виды деятельности, распознавать собственные импульсы и фантазии и следовать им, различать и выражать чувства и эмоции.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двигаться в мир по собственному желанию, ребёнок может достигать независимости и автономии. Исследуя и практикуясь, ребёнок учится тестировать реальностью собственные ощущения и окружающий мир.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устанавливать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безопасностью (базовой потребностью) и приключением, а также между своими собственными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 и импульсами и ожиданиями других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900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4" y="365125"/>
            <a:ext cx="11327642" cy="170933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позиция: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невербальное изменение деятельности.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импульсы и чувства ребёнка легко теряются или так и не распознаются. Ребёнок меняет фокус деятельности и внимания, не оповещая об этом других людей. Во имя мамы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отказывается от самостоятельности.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7" y="2169993"/>
            <a:ext cx="7028597" cy="4203511"/>
          </a:xfrm>
        </p:spPr>
      </p:pic>
    </p:spTree>
    <p:extLst>
      <p:ext uri="{BB962C8B-B14F-4D97-AF65-F5344CB8AC3E}">
        <p14:creationId xmlns:p14="http://schemas.microsoft.com/office/powerpoint/2010/main" val="384572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и развиваются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8174"/>
            <a:ext cx="10953466" cy="509878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с другими людьми.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целостной системы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личностной, интеллектуальной,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неотделимы друг от друга.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1" y="2674961"/>
            <a:ext cx="7110484" cy="3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49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365125"/>
            <a:ext cx="11573301" cy="170933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позиция: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вербальное изменение деятельности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Ребёнок активно меняет фокус внимания и разговора для избегания неприятных чувств, особенно чувства беспомощности. Доказывает свою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поводу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ru-RU" sz="2800" dirty="0" smtClean="0"/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 нее никто не претендует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15" y="1825625"/>
            <a:ext cx="6087970" cy="4493288"/>
          </a:xfrm>
        </p:spPr>
      </p:pic>
    </p:spTree>
    <p:extLst>
      <p:ext uri="{BB962C8B-B14F-4D97-AF65-F5344CB8AC3E}">
        <p14:creationId xmlns:p14="http://schemas.microsoft.com/office/powerpoint/2010/main" val="1098158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61818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автономия.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759854"/>
            <a:ext cx="11436439" cy="541710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подмечает свои импульсы и чувства, признает их своими и может действовать, исходя из 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 этой стадии являются "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дифференциация"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"чувство реальности".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двигаться в мир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собственному желанию, ребёнок может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 и автономии.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устанавливать баланс между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(базовой потребностью) и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 также между своими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 и импульсами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ожиданиями других людей.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2" y="2085506"/>
            <a:ext cx="3484808" cy="40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18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05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Структура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Воли: от 2 до 4 лет.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7" y="805218"/>
            <a:ext cx="11300346" cy="5371745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 том числе выбора направления; возможность быть сильным в своих чувствах и действиях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почувствовать себя компетентным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умелым, хорошим, научиться добиваться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застрянет в токсичном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чувстве вины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 наступления этого возраста ребёнок уже способен к произвольной деятельности, но ещё не может совершать осознанных, волевых выборов.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обучения контролю и совершению выборов. Ребёнок сфокусирован на своей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выбирать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кратковременном планировании, на исследовании физической и личностной силы, воли, настойчивости, на формировании суждений о том, что такое хорошо и что такое плохо.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67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0" y="365126"/>
            <a:ext cx="11313994" cy="180486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позиция: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риносящий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в жертву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Ребёнок отказывается от ощущения собственной силы и возможности делать выборы, чтобы быть приятным и полезным других людям. Чувствует себя виноватым во всем, в чем только можно, и пытается «исправиться».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4.1. ранняя вол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39" y="2169995"/>
            <a:ext cx="6769289" cy="3971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886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2263"/>
            <a:ext cx="10515600" cy="167867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позиция: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осуждающий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чувствует, что он управляет собой, сам себе хозяин только тогда, когда он сильнее других. Осуждает других, норовит обвинить окружающих, чтобы самому не чувствовать себя виноватым.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4.2. поздняя вол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90" y="2470245"/>
            <a:ext cx="4913194" cy="3875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57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позиция: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самоуверенный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Ребёнку комфортно действовать, используя собственную силу, и, в то же время, ему спокойно чувствовать силу других людей.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947863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2924723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0413"/>
            <a:ext cx="10515600" cy="26275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Структура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 — Сексуальности: от 3 до 6 лет.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3457"/>
            <a:ext cx="10515600" cy="530350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Установление баланса между любовными и сексуальными чувствами, между любовью и чувственностью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быть сексуальным, привлекательным, оцененным,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и быть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поло-ролевая идентификация, исследование и создание контейнера и границ, связанных с любовными чувствами и сексуальностью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игры, связанные с исследованием тела.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баланса любовных и сексуальных чувств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и в основном с родителем противоположного пола, потом с другими взрослыми, и, в конце концов, с ровесниками.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187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84" y="365125"/>
            <a:ext cx="10822674" cy="155920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позиция: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омантическая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отрицает свою чувственность и сексуальность и идентифицирует себя с романтическими или сердечными чувствами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/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идеализирует и романтизирует, отрицает сексуальность и ценит сердечность.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07" y="1889352"/>
            <a:ext cx="6127845" cy="4271750"/>
          </a:xfrm>
        </p:spPr>
      </p:pic>
    </p:spTree>
    <p:extLst>
      <p:ext uri="{BB962C8B-B14F-4D97-AF65-F5344CB8AC3E}">
        <p14:creationId xmlns:p14="http://schemas.microsoft.com/office/powerpoint/2010/main" val="1385256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581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позиция: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облазняющая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отрицает романтические и сердечные чувства и идентифицирует себя с чувственностью и сексуальными чувствами и действиями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обесценивает, опошляет, открыт для сексуального контакта и закрыт для сердечного.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8" y="2306471"/>
            <a:ext cx="6960358" cy="3870491"/>
          </a:xfrm>
        </p:spPr>
      </p:pic>
    </p:spTree>
    <p:extLst>
      <p:ext uri="{BB962C8B-B14F-4D97-AF65-F5344CB8AC3E}">
        <p14:creationId xmlns:p14="http://schemas.microsoft.com/office/powerpoint/2010/main" val="3918544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0403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позиция: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любовью и сексуальностью.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может чувствовать то и/или другое и действовать, исходя из этих чувств, с соответствующей вниманием и заботой о другом человеке.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8" y="2402006"/>
            <a:ext cx="7915701" cy="3713838"/>
          </a:xfrm>
        </p:spPr>
      </p:pic>
    </p:spTree>
    <p:extLst>
      <p:ext uri="{BB962C8B-B14F-4D97-AF65-F5344CB8AC3E}">
        <p14:creationId xmlns:p14="http://schemas.microsoft.com/office/powerpoint/2010/main" val="148555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49" y="177422"/>
            <a:ext cx="11204812" cy="74515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 выделить три группы коммуникативных умений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2576"/>
            <a:ext cx="11158182" cy="52543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группа — коммуникационные или речевые: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ясно и четко излагать мысли; убеждать; аргументировать; строить доказательство; выносить суждения; умение анализировать высказывание.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Когнитивное общение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выступает как фактор интеллектуального развития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3085745"/>
            <a:ext cx="5785513" cy="27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95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8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Структура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Мнения: от 5 до 9 лет.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47" y="1078902"/>
            <a:ext cx="11149984" cy="4807085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мнений и их вербальное выражение.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когнитивной, рациональной карты мира. Ребёнок обучается различному поведению в различных социальных контекстах;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мнение относительно реальности и правил поведения, учится их отстаивать, принимать к сведению новую информацию и, соответственно, менять мнения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ds04.infourok.ru/uploads/ex/08cb/0012e102-55bb961a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39" y="4134702"/>
            <a:ext cx="5331726" cy="24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39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8517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позиция: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не может сформировать или сформулировать свои мнения и пассивно противопоставляет себя мнению других. Удерживает свое мнение при себе. Умеет очень громко и красноречиво молчать.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1" y="2360612"/>
            <a:ext cx="6509982" cy="4053835"/>
          </a:xfrm>
        </p:spPr>
      </p:pic>
    </p:spTree>
    <p:extLst>
      <p:ext uri="{BB962C8B-B14F-4D97-AF65-F5344CB8AC3E}">
        <p14:creationId xmlns:p14="http://schemas.microsoft.com/office/powerpoint/2010/main" val="1305354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38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позиция: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чрезмерно самоуверенный. Ребёнок идентифицирует себя с тем, чтобы быть "правым", он будет бороться за сохранение правильности своего мнения. Высказывает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мнение по поводу и без.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1978925"/>
            <a:ext cx="6728346" cy="4198038"/>
          </a:xfrm>
        </p:spPr>
      </p:pic>
    </p:spTree>
    <p:extLst>
      <p:ext uri="{BB962C8B-B14F-4D97-AF65-F5344CB8AC3E}">
        <p14:creationId xmlns:p14="http://schemas.microsoft.com/office/powerpoint/2010/main" val="3535946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9" y="365125"/>
            <a:ext cx="11125741" cy="1600153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позиция: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оплощающий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может выражать свои мнения и проверять их реальностью. Он может отстаивать своё мнение, может уступать или менять мнение при появлении новых фактов.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629" y="1801504"/>
            <a:ext cx="11125741" cy="45310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с обретением ребёнком способности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обсуждать и сравнивать разные "правды",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в школе, дома, в группе сверстников, дома у друзей, в других семьях, у незнакомых людей.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совпадают с пониманием и усвоением ребёнком сложных правил игры.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для себя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люди, с которыми он связан,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иметь разные мнения и взгляды на 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Может сравнивать мнения, и выбирать те из них, которые могут обеспечить ему границы и желаемый контакт. Признавать и формировать мнения, которые согласуются с тем, что он считает правильным и справедливым.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551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140574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1" y="365126"/>
            <a:ext cx="11122925" cy="5811837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 правила группы и следовать им, осознавая отличие правил в различных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балансировать своё поведение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соответствии с требованиями ситуации.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очень популярными становятся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игры, связанные с установлением равновесия. Дети начинают фокусироваться на групповых играх и исследованиях.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Поначалу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 понимают, что правила игры в различных группах могут немного отличаться, в своих ссорах 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"правильных" правилах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будут апеллировать к взрослым. "Это не так!", "Это не справедливо!", "А так тоже нельзя!".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4" y="4556024"/>
            <a:ext cx="4180114" cy="2033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49" y="4556024"/>
            <a:ext cx="4112879" cy="20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37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становится сам себе авторитетом и ссылается уже на своё мнение, а не родителей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5470"/>
            <a:ext cx="10515600" cy="507149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Чувствует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разумный кодекс поведения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систему верований и убеждений, общие правила жизни, и пытается жить в соответствии с ними.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независимо перемещаться, навещать других детей или наведываться в местный продуктовый магазин за конфетами. Такое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исследуемой территории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 его исследование родительской гостиной, когда он только начинал ползать.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этот же период ребёнок формирует внутреннюю карту общества, вседозволенности,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статусных особенностей, правил поведения в разных семьях, магазинах, группах и организациях.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 находит способы своего взаимодействия со всем этим и понимает свои права в социальном контексте, как когда-то он устанавливал свои права в семье.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034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1190514" cy="6363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Структура Солидарности/Проявления своих интересов: от 7 до 12 лет.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001486"/>
            <a:ext cx="11350171" cy="517547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тем, чтобы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лучшим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 быть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группы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личной идентичностью и близкими отношениями с одной стороны, и идентификацией с большой группой, её функциями и иерархией, с другой.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через периоды сильной идентификации с группой и с поведением толпы, а также через периоды интенсивной конкуренции и полной погружённости в освоение "статусных" навыков и предметов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переключения внимания с правил игры на проявление себя в играх, личных умениях и достижениях, в соревновании.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связано с появлением новых способностей к отталкиванию от земли ступнями, ногами и ягодицами, а также с развитием взрослых навыков письма</a:t>
            </a:r>
            <a:r>
              <a:rPr lang="ru-RU" dirty="0"/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79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позиция: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 всеми.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идентифицирует себя с группой и старается, чтобы все были на одном уровне и никто не выделялся.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1825625"/>
            <a:ext cx="8098971" cy="4351338"/>
          </a:xfrm>
        </p:spPr>
      </p:pic>
    </p:spTree>
    <p:extLst>
      <p:ext uri="{BB962C8B-B14F-4D97-AF65-F5344CB8AC3E}">
        <p14:creationId xmlns:p14="http://schemas.microsoft.com/office/powerpoint/2010/main" val="613988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309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позиция: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конкурирующий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соревнуется с другими за лучшее положение или результаты, и порой соревнуется сам с собой.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1" y="1635617"/>
            <a:ext cx="5769735" cy="4541346"/>
          </a:xfrm>
        </p:spPr>
      </p:pic>
    </p:spTree>
    <p:extLst>
      <p:ext uri="{BB962C8B-B14F-4D97-AF65-F5344CB8AC3E}">
        <p14:creationId xmlns:p14="http://schemas.microsoft.com/office/powerpoint/2010/main" val="7503672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87" y="354614"/>
            <a:ext cx="10947042" cy="1474186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позиция: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группы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может проявлять себя, помогать проявляться другим детям, а может просто расслабиться и не делать ни того, ни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87" y="1733266"/>
            <a:ext cx="10947042" cy="46417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ребёнок учится устанавливать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близкий контакт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со взрослыми, и с ровесниками.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 учится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обговаривать с другими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приемлемое поведение, у него появляется несколько лучших друзей.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другими членами своей группы создавать особую, характерную для данной группы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включаться в более сложные по составу группы и иерархические отношения между ними.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делается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схожести с другими и/или превосходстве.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Вокруг основной деятельности группы разворачивается жестокая конкуренция, а сама деятельность становится средством конкурентной борьбы.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важными аспектами этого периода установления связей с группой являются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лояльность, верность и солидарность.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научаются использовать сильные и слабые стороны отдельных группировок и 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1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774"/>
            <a:ext cx="10515600" cy="8598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группа— умения восприятия (перцептивные):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1" y="846161"/>
            <a:ext cx="11013743" cy="5330801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слышать (правильно интерпретировать информацию, в том числе и невербальную (мимику, позы и жесты), понимать подтексты и др.),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и настроение другого человека (способность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соблюдение такта, сопереживания),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к рефлексии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саморефлексии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личность.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3" y="2906973"/>
            <a:ext cx="6863687" cy="32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166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96214"/>
            <a:ext cx="10515600" cy="68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5214"/>
            <a:ext cx="10515600" cy="54517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этого возраста учится устанавливать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контроль над основными моторными навыками.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межличностных отношениях ребёнок решает такие же сложные задачи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баланса между лояльностью к другим и сохранением ощущения себя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друзьями, в группе с её меняющимися правилами в целом, в контексте больших групп, школы, общества).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данной возрастной стадии ребёнок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осознавать иерархию в группе сверстников и научается действовать в соответствии с этим новым знанием.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 собственной ценности. Всё это, а также самоуважение ребёнка, формируется в групповом взаимодействии и в зависимости от реакции членов группы на его способности и действия.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способен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фокусировать свою энергию, о чем свидетельствует его упорство в освоении некоторых умений.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17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48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Подростковый возраст: от 13 до 19 лет.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8993"/>
            <a:ext cx="10515600" cy="51679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 состояния зависимого ребёнка в состояние независимого взрослого.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Позиция: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поздняя и здоровая позиции этой стадии пока ещё не достаточно дифференцированы. На пути к формированию взрослой личности в подростковом возрасте активизируются все ранние структуры характеров. Структура характера этой стадии одновременно очень сложна и очень глубока.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Фокус: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функционирования на уровнях: социальном, профессиональном, экономическом, статусном, межличностном, сексуальном и любом другом, важном для конкретного человека. Такое единое функционирование происходит на основе неосознанной интеграции всего предыдущего опыта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748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57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 коммуникационных навыков.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445" y="941696"/>
            <a:ext cx="11041039" cy="5235267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обучения ребенка в школе возникает основное противоречие, между постоянно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растущими требованиями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предъявляют учебная работа, учителя, коллектив к личности ребенка и наличным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психического развития, развития качеств личности.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является движущей силой развития в младшем школьном возрасте.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75" y="3644722"/>
            <a:ext cx="6181858" cy="24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4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можно разделить на три блока: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речевые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дикция, словарный запас, умение строить суждения, вести диалог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недостаток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рефлексии, понимания своих чувств и чувств другого, неумение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на точку зрения другого, увидеть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личность, обладающую своими желаниями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(эгоцентризм, незрелость) 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деятельностные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(чрезмерная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медлительность, безынициативность,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замкнутость, плохо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осознают специфику ситуаций общения и поэтому часто неадекватно себя ведут, нарушают правила,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конфликтуют).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5" y="259307"/>
            <a:ext cx="11204812" cy="1196006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методы выявления личностных особенностей и коммуникативных навыков детей.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5" y="1210614"/>
            <a:ext cx="11204812" cy="4966349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нейропсихологическое обследование детей (уровень развития всех психических процессов),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опросник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Кеттелла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 общения,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Проективные методики: рисунок семьи, несуществующее животное, дерево, ДДЧ.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«Лесенка самооценки», «Дерево с человечками».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Филипса (опр. уровня школьной тревожности).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эмоционального состояния школьника (Опросник САН).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структуры темперамента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В.М.Русалова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638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48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Лесенка самооценки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56068"/>
            <a:ext cx="10714149" cy="5074276"/>
          </a:xfrm>
        </p:spPr>
      </p:pic>
    </p:spTree>
    <p:extLst>
      <p:ext uri="{BB962C8B-B14F-4D97-AF65-F5344CB8AC3E}">
        <p14:creationId xmlns:p14="http://schemas.microsoft.com/office/powerpoint/2010/main" val="30438587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с человечками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1030310"/>
            <a:ext cx="6516709" cy="5525036"/>
          </a:xfrm>
        </p:spPr>
      </p:pic>
    </p:spTree>
    <p:extLst>
      <p:ext uri="{BB962C8B-B14F-4D97-AF65-F5344CB8AC3E}">
        <p14:creationId xmlns:p14="http://schemas.microsoft.com/office/powerpoint/2010/main" val="3209722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групповой работы, направленные на развитие коммуникативных навыков.</a:t>
            </a:r>
            <a:r>
              <a:rPr lang="ru-RU" sz="32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приемы часто обращаются родители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трудностями взаимодействия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коллективе, проблемами общения со сверстниками, учителями.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умеют выстраивать диалог, соблюдать установленные правила, не умеют договариваться, высказывать и отстаивать собственное мнение адекватным способом, уважать мнение других.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ребят разработана коррекционно-развивающая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 кругу друзей»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 на развитие  навыков взаимодействия в группе, коммуникативной компетентности младших школьников.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89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63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достигается путем выполнения следующих частных задач.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734096"/>
            <a:ext cx="11061879" cy="5442867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обмениваться со сверстниками знаниями, умениями в процессе игр, общаться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и устанавливать на этой основе дружеские взаимоотношения, проявлять речевую активность. 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общения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умения слушать,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 свою точку зрения, умения аргументировать и отстаивать свою позицию,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договариваться,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приходить к компромиссному решению. 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возможности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контакта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ситуациях общения.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Отрабатывать навыки понимания других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а также взаимоотношений между людьми: учить осознавать и отстаивать собственные желания, принимать желания других.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1514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1" y="309093"/>
            <a:ext cx="11397802" cy="21894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71" y="528035"/>
            <a:ext cx="11397802" cy="5648927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сотрудничества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целей встреч, совместное распределение функций участников (ролей), способов взаимодействия в группе (выполнения правил игры, соблюдение правил группы);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правил,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определяющих границы (активная работа на занятии каждого участника; закон «микрофона» (говорит только тот, у кого в руках микрофон); внимательность к говорящему человеку; доверие друг к другу; недопустимость насмешек; не выносить обсуждение за пределы занятия; право каждого на свое мнение);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(игры на межличностное взаимодействие; ролевые игры; командные игры, подвижные игры,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в процессе деятельности общения, которая протекает в рамках игрового взаимодействия, возникают межличностные, дружеские отношения между детьми, развиваются коммуникативные умения, связанные с сотрудничеством и взаимодействием в группе. Содержание игр определяются задачами занятия, а внутри каждой части детям предоставляется возможность выбора;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1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-2"/>
            <a:ext cx="11409527" cy="79156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группа — умения взаимодействия в процессе общения (интерактивные):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791569"/>
            <a:ext cx="11409527" cy="538539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беседу,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 излагать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мысли, 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увлечь за собой, умение сформулировать требование, умение общаться в конфликтных ситуациях, умение управлять своим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межличностный обмен действиями,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навыками,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собственную деятельность.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8" y="2033515"/>
            <a:ext cx="5438633" cy="40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20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pPr marL="0" indent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70" y="476518"/>
            <a:ext cx="11256136" cy="570044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конгруэнтной коммуникации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(поддержание позитивного образа "Я", коммуникация строится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безоценочная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избегая прямых оценок личности и характера ребенка, ставить диагноз, "навешивать ярлыки", делать негативные прогнозы на будущее ребенка; взрослый в коммуникативном акте должен стать инициатором предложения кооперации и сотрудничества с ребенком в разрешении проблемных ситуаций; использование ряда коммуникативных техник: техники эмпатического ("активного") слушания, техники использования "Я-высказываний" и техники разрешения конфликтных ситуаций);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обсуждение, дискуссия, беседа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(как способ рефлексии и формирование навыка адекватно выражать свои мысли);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(отражение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(осознание ребенком неадекватности выбранного им способа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действий; интерпретация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(психолог интерпретирует чувства ребенка, помогая ему      осознать причины конфликта,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разъяснение;  убеждение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(психолог обращается ко всей группе в целом, старается пробудить в детях чувство ответственности друг за друга, опосредованное воздействие через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косвенный вопрос» (прием, реализующий помощь в осознании мотивов поведения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10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185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качества, приобретенные через проживание ситуаций, рефлексию опыта, что позволяет быть успешным в собственной жизнедеятельности.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6980"/>
            <a:ext cx="10515600" cy="45799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младшего школьника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проявляется в умении: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себя;  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способами взаимодействия с окружающими;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задать вопрос, корректно вести диалог;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владеть способами совместной деятельности в группе, приемами действий в ситуациях общения;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договариваться, искать и находить компромисс.   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288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9700"/>
            <a:ext cx="10515600" cy="57955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Примеры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и игр.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14665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еду, я тоже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Подарите друг другу приветствие только глазами.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Приветствия зверей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Летел дракончик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“Кот в мешке”.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 закрытыми глазами игрушку в мешке на ощупь (тактильная чувствительность). Передать эмоцию выбранной игрушки.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Обсуждение: что ты при этом чувствовал? Дети копируют эмоциональное состояние игрушки по сигналу “Замри”. Обсуждение.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Перемигивания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Рыцарь, принцесса, дракон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ообль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джангл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-спит,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маджинариум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крокодил,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заврики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мафия, лепешка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7105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игра «Эмоциональная и социальная компетенция»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761" y="1004552"/>
            <a:ext cx="11359165" cy="5473521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Разработал: детский и подростковый психотерапевт Гюнтер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Германия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детей от 8 до 12 лет. Для игры с отдельными детьми, с группами детей или семьями с целью развития “эмоциональной” и социальной компетенции. Перемешанные карты кладутся на середину стола. Участники игры по очереди берут по одной карте и зачитывают ее вслух. Если участник игры считает, что прочитанное ему подходит, он сохраняет себе эту карту. Если он считает, что содержимое карты больше подходит какому-то другому участнику, он передает ему карту и пытается это обосновать. Если этот участник считает, что карта ему не подходит, он передает ее дальше другому участнику или кладет в отдельную стопку - “корзину для мусора”. Когда все карты распределены, участники зачитывают вслух все свои карты. Если кто-то считает, что ему более важна какие-то другие карты, чем свои собственные, он может попросить обменять их. Особенность этой игры заключается в том, что в ней никто отдельно не выигрывает. Напротив, в выигрыше оказываются все, благодаря лучшему знакомству с особенностями личности как себя самого, так и партнеров по игре.</a:t>
            </a:r>
          </a:p>
          <a:p>
            <a:pPr marL="0" indent="0" algn="just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 могут быть как одноклассники или родители, так и психолог.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49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365126"/>
            <a:ext cx="10712355" cy="11907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коммуникативной деятельности выделяются такие её компоненты: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445" y="1555845"/>
            <a:ext cx="10712355" cy="46211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задачи; действия и операции.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потребность состоит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стремлении человека познать самого себя с помощью партнёра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общению и через его посредство.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мотивами мы понимаем 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партнёра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ради которых ребёнок вступает в общение с ним.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коммуникативные способности, психологи определяют как индивидуально-психологические особенности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46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4149"/>
            <a:ext cx="10515600" cy="2183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общению включает в себя: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2513"/>
            <a:ext cx="10515600" cy="53444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Желание вступать в контакт с окружающими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(«Я хочу»)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Знание норм и правил, которыми необходимо следовать при общении с окружающими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(«Я знаю»)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организовать общение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(«Я умею»).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2825087"/>
            <a:ext cx="6564573" cy="33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6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531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Особенности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развития детей в младшем школьном возрасте.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0436"/>
            <a:ext cx="10515600" cy="4566527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активность имеет большое значение для формирования и развития детской психики, оказывая влияние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учебной деятельности.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этот период закладывается навык брать на себя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свою речь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правильно 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установить отношения с окружающими людьми.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нормы общения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 дисциплинировать себя, организовывать личную и групповую деятельность, понимание ценности сотрудничества, общения, отношений в совместной деятельности).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02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2360</Words>
  <Application>Microsoft Office PowerPoint</Application>
  <PresentationFormat>Широкоэкранный</PresentationFormat>
  <Paragraphs>224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Тема Office</vt:lpstr>
      <vt:lpstr>Коммуникативные навыки младших школьников</vt:lpstr>
      <vt:lpstr>1. Коммуникативные навыки</vt:lpstr>
      <vt:lpstr>формируются и развиваются</vt:lpstr>
      <vt:lpstr>можно  выделить три группы коммуникативных умений</vt:lpstr>
      <vt:lpstr>II группа— умения восприятия (перцептивные):</vt:lpstr>
      <vt:lpstr>III группа — умения взаимодействия в процессе общения (интерактивные):</vt:lpstr>
      <vt:lpstr>В структуре коммуникативной деятельности выделяются такие её компоненты:</vt:lpstr>
      <vt:lpstr>Способность к общению включает в себя: </vt:lpstr>
      <vt:lpstr>2. Особенности личностного развития детей в младшем школьном возрасте. </vt:lpstr>
      <vt:lpstr>Происходит активное формирование личности. </vt:lpstr>
      <vt:lpstr>Презентация PowerPoint</vt:lpstr>
      <vt:lpstr>Фундамент личности ребенка закладывается в семье, которая является первой школой воспитания его нравственных чувств, коммуникативных навыков и социального поведения.  </vt:lpstr>
      <vt:lpstr>А.А. Бодалевым (психолог, доктор психологических наук, профессор, академик РАО) было проведено исследование, которое показало: </vt:lpstr>
      <vt:lpstr>В исследовании дети были разделены на три группы: </vt:lpstr>
      <vt:lpstr>Презентация PowerPoint</vt:lpstr>
      <vt:lpstr>Существует много типологий и возрастных периодизаций. </vt:lpstr>
      <vt:lpstr>Презентация PowerPoint</vt:lpstr>
      <vt:lpstr> Бодинамика – современный метод телесно–ориентированной психотерапии. </vt:lpstr>
      <vt:lpstr>Типология основана на следующем:</vt:lpstr>
      <vt:lpstr>1. Структура Существования: 2 триместр беременности - 3 месяца.</vt:lpstr>
      <vt:lpstr>Ранняя позиция: называется Ментальной структурой существования и характеризуется уходом, удалением от жизни, не уверен в своем существовании, пытается из этого опасного мира сбежать. Убежать хотя бы – в «голову», т.е. в мысли, в рационализацию. «Шизо» - расщепление. Диссоциативный вынос </vt:lpstr>
      <vt:lpstr>Поздняя позиция: называется Эмоциональной структурой существования (симбиотической)и характеризуется бегством в жизнь. Чувствует себя живым только в эмоциональном контакте с кем-то. Контакт любой ценой! Поэтому склонны с завидным постоянством оказываться в эмоционально зависимых отношениях. </vt:lpstr>
      <vt:lpstr>Здоровая позиция: </vt:lpstr>
      <vt:lpstr>2. Структура Потребности: от рождения до 8 месяцев. </vt:lpstr>
      <vt:lpstr>Ранняя позиция: Отчаяние. Ребёнок не может распознать потребностей и собственных способностей их удовлетворения. Уже не верит, что о ней позаботятся, и смотрит на вас несчастными глазами сиротки. В глубине души надеясь, что вы о ней позаботитесь. Зачастую компенсаторно начинают «причинять заботу» окружающим. </vt:lpstr>
      <vt:lpstr>Поздняя позиция: Недоверие. Ребёнок путает потребности. Он уверен, что другие не дадут ему то, что ему необходимо, или дадут что-то не то. Раз в детстве не дозаботились, то теперь все должны, поэтому не просто ждет, а требует заботу от окружающих.  </vt:lpstr>
      <vt:lpstr>Здоровая позиция: Само - удовлетворение.</vt:lpstr>
      <vt:lpstr>3. Структура Автономии: от 8 месяцев до 2,5 лет. </vt:lpstr>
      <vt:lpstr>Ранняя позиция: невербальное изменение деятельности. Собственные импульсы и чувства ребёнка легко теряются или так и не распознаются. Ребёнок меняет фокус деятельности и внимания, не оповещая об этом других людей. Во имя мамы отказывается от самостоятельности.  </vt:lpstr>
      <vt:lpstr>Поздняя позиция: вербальное изменение деятельности. Ребёнок активно меняет фокус внимания и разговора для избегания неприятных чувств, особенно чувства беспомощности. Доказывает свою независимость по поводу и без, даже когда на нее никто не претендует.  </vt:lpstr>
      <vt:lpstr>Здоровая позиция: эмоциональная автономия.   </vt:lpstr>
      <vt:lpstr>4. Структура Воли: от 2 до 4 лет. </vt:lpstr>
      <vt:lpstr>Ранняя позиция: приносящий себя в жертву. Ребёнок отказывается от ощущения собственной силы и возможности делать выборы, чтобы быть приятным и полезным других людям. Чувствует себя виноватым во всем, в чем только можно, и пытается «исправиться». </vt:lpstr>
      <vt:lpstr>Поздняя позиция: осуждающий. Ребёнок чувствует, что он управляет собой, сам себе хозяин только тогда, когда он сильнее других. Осуждает других, норовит обвинить окружающих, чтобы самому не чувствовать себя виноватым.  </vt:lpstr>
      <vt:lpstr>Здоровая позиция: самоуверенный. Ребёнку комфортно действовать, используя собственную силу, и, в то же время, ему спокойно чувствовать силу других людей. </vt:lpstr>
      <vt:lpstr>5. Структура Любви — Сексуальности: от 3 до 6 лет. </vt:lpstr>
      <vt:lpstr>Ранняя позиция: романтическая. Ребёнок отрицает свою чувственность и сексуальность и идентифицирует себя с романтическими или сердечными чувствами. Все идеализирует и романтизирует, отрицает сексуальность и ценит сердечность. </vt:lpstr>
      <vt:lpstr>Поздняя позиция: соблазняющая. Ребёнок отрицает романтические и сердечные чувства и идентифицирует себя с чувственностью и сексуальными чувствами и действиями. Все обесценивает, опошляет, открыт для сексуального контакта и закрыт для сердечного. </vt:lpstr>
      <vt:lpstr>Здоровая позиция: баланс между любовью и сексуальностью. Ребёнок может чувствовать то и/или другое и действовать, исходя из этих чувств, с соответствующей вниманием и заботой о другом человеке. </vt:lpstr>
      <vt:lpstr>6. Структура Мнения: от 5 до 9 лет. </vt:lpstr>
      <vt:lpstr>Ранняя позиция: замкнутый. Ребёнок не может сформировать или сформулировать свои мнения и пассивно противопоставляет себя мнению других. Удерживает свое мнение при себе. Умеет очень громко и красноречиво молчать. </vt:lpstr>
      <vt:lpstr>Поздняя позиция: упрямый, чрезмерно самоуверенный. Ребёнок идентифицирует себя с тем, чтобы быть "правым", он будет бороться за сохранение правильности своего мнения. Высказывает свое мнение по поводу и без.  </vt:lpstr>
      <vt:lpstr>Здоровая позиция: воплощающий мнения. Ребёнок может выражать свои мнения и проверять их реальностью. Он может отстаивать своё мнение, может уступать или менять мнение при появлении новых фактов.  </vt:lpstr>
      <vt:lpstr>Презентация PowerPoint</vt:lpstr>
      <vt:lpstr>Ребёнок становится сам себе авторитетом и ссылается уже на своё мнение, а не родителей </vt:lpstr>
      <vt:lpstr>7. Структура Солидарности/Проявления своих интересов: от 7 до 12 лет. </vt:lpstr>
      <vt:lpstr>Ранняя позиция: равный со всеми. Ребёнок идентифицирует себя с группой и старается, чтобы все были на одном уровне и никто не выделялся. </vt:lpstr>
      <vt:lpstr>Поздняя позиция: конкурирующий. Ребёнок соревнуется с другими за лучшее положение или результаты, и порой соревнуется сам с собой. </vt:lpstr>
      <vt:lpstr>Здоровая позиция: баланс Self и группы. Ребёнок может проявлять себя, помогать проявляться другим детям, а может просто расслабиться и не делать ни того, ни другого.</vt:lpstr>
      <vt:lpstr>Презентация PowerPoint</vt:lpstr>
      <vt:lpstr>8. Подростковый возраст: от 13 до 19 лет. </vt:lpstr>
      <vt:lpstr>3. Диагностика коммуникационных навыков. </vt:lpstr>
      <vt:lpstr> Их можно разделить на три блока:</vt:lpstr>
      <vt:lpstr>Диагностические методы выявления личностных особенностей и коммуникативных навыков детей. </vt:lpstr>
      <vt:lpstr>Лесенка самооценки</vt:lpstr>
      <vt:lpstr>Дерево с человечками</vt:lpstr>
      <vt:lpstr>Методы групповой работы, направленные на развитие коммуникативных навыков.  </vt:lpstr>
      <vt:lpstr>Это достигается путем выполнения следующих частных задач. </vt:lpstr>
      <vt:lpstr>Методы и приемы работы: </vt:lpstr>
      <vt:lpstr>Презентация PowerPoint</vt:lpstr>
      <vt:lpstr>Компетентности – качества, приобретенные через проживание ситуаций, рефлексию опыта, что позволяет быть успешным в собственной жизнедеятельности.  </vt:lpstr>
      <vt:lpstr>5. Примеры упражнений и игр.  </vt:lpstr>
      <vt:lpstr>Психологическая игра «Эмоциональная и социальная компетенция»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Коммуникативные навыки младших школьников</dc:title>
  <dc:creator>Kab 28</dc:creator>
  <cp:lastModifiedBy>Kab 28</cp:lastModifiedBy>
  <cp:revision>65</cp:revision>
  <dcterms:created xsi:type="dcterms:W3CDTF">2019-03-05T11:27:06Z</dcterms:created>
  <dcterms:modified xsi:type="dcterms:W3CDTF">2019-05-14T07:55:01Z</dcterms:modified>
</cp:coreProperties>
</file>