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3"/>
  </p:notesMasterIdLst>
  <p:sldIdLst>
    <p:sldId id="256" r:id="rId2"/>
    <p:sldId id="291" r:id="rId3"/>
    <p:sldId id="261" r:id="rId4"/>
    <p:sldId id="262" r:id="rId5"/>
    <p:sldId id="263" r:id="rId6"/>
    <p:sldId id="264" r:id="rId7"/>
    <p:sldId id="266" r:id="rId8"/>
    <p:sldId id="267" r:id="rId9"/>
    <p:sldId id="290" r:id="rId10"/>
    <p:sldId id="259" r:id="rId11"/>
    <p:sldId id="260" r:id="rId12"/>
    <p:sldId id="269" r:id="rId13"/>
    <p:sldId id="271" r:id="rId14"/>
    <p:sldId id="279" r:id="rId15"/>
    <p:sldId id="28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14202734210024"/>
          <c:y val="0"/>
          <c:w val="0.49110033729251884"/>
          <c:h val="0.854169404543281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2"/>
                <c:pt idx="0">
                  <c:v>освобождены по заявлению замещающего родителя</c:v>
                </c:pt>
                <c:pt idx="1">
                  <c:v>отстранены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</c:dPt>
          <c:cat>
            <c:strRef>
              <c:f>Лист1!$A$2:$A$6</c:f>
              <c:strCache>
                <c:ptCount val="2"/>
                <c:pt idx="0">
                  <c:v>освобождены по заявлению замещающего родителя</c:v>
                </c:pt>
                <c:pt idx="1">
                  <c:v>отстранены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5.8745463785490282E-2"/>
          <c:y val="7.030018107149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970353146681395"/>
          <c:y val="1.0396197551313044E-3"/>
          <c:w val="0.71943120734125787"/>
          <c:h val="0.59635853763677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 ребенка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Лист1!$A$2:$A$5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17 лет</c:v>
                </c:pt>
                <c:pt idx="1">
                  <c:v>16 лет</c:v>
                </c:pt>
                <c:pt idx="2">
                  <c:v>15 лет</c:v>
                </c:pt>
                <c:pt idx="3">
                  <c:v>14 лет</c:v>
                </c:pt>
                <c:pt idx="4">
                  <c:v>13 лет</c:v>
                </c:pt>
                <c:pt idx="5">
                  <c:v>12 лет</c:v>
                </c:pt>
                <c:pt idx="6">
                  <c:v>11 лет</c:v>
                </c:pt>
                <c:pt idx="7">
                  <c:v>10 лет</c:v>
                </c:pt>
                <c:pt idx="8">
                  <c:v>9 лет</c:v>
                </c:pt>
                <c:pt idx="9">
                  <c:v>8 лет</c:v>
                </c:pt>
                <c:pt idx="10">
                  <c:v>до 7 лет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17 лет</c:v>
                </c:pt>
                <c:pt idx="1">
                  <c:v>16 лет</c:v>
                </c:pt>
                <c:pt idx="2">
                  <c:v>15 лет</c:v>
                </c:pt>
                <c:pt idx="3">
                  <c:v>14 лет</c:v>
                </c:pt>
                <c:pt idx="4">
                  <c:v>13 лет</c:v>
                </c:pt>
                <c:pt idx="5">
                  <c:v>12 лет</c:v>
                </c:pt>
                <c:pt idx="6">
                  <c:v>11 лет</c:v>
                </c:pt>
                <c:pt idx="7">
                  <c:v>10 лет</c:v>
                </c:pt>
                <c:pt idx="8">
                  <c:v>9 лет</c:v>
                </c:pt>
                <c:pt idx="9">
                  <c:v>8 лет</c:v>
                </c:pt>
                <c:pt idx="10">
                  <c:v>до 7 лет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17 лет</c:v>
                </c:pt>
                <c:pt idx="1">
                  <c:v>16 лет</c:v>
                </c:pt>
                <c:pt idx="2">
                  <c:v>15 лет</c:v>
                </c:pt>
                <c:pt idx="3">
                  <c:v>14 лет</c:v>
                </c:pt>
                <c:pt idx="4">
                  <c:v>13 лет</c:v>
                </c:pt>
                <c:pt idx="5">
                  <c:v>12 лет</c:v>
                </c:pt>
                <c:pt idx="6">
                  <c:v>11 лет</c:v>
                </c:pt>
                <c:pt idx="7">
                  <c:v>10 лет</c:v>
                </c:pt>
                <c:pt idx="8">
                  <c:v>9 лет</c:v>
                </c:pt>
                <c:pt idx="9">
                  <c:v>8 лет</c:v>
                </c:pt>
                <c:pt idx="10">
                  <c:v>до 7 лет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305536"/>
        <c:axId val="28758016"/>
      </c:barChart>
      <c:catAx>
        <c:axId val="3630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58016"/>
        <c:crosses val="autoZero"/>
        <c:auto val="1"/>
        <c:lblAlgn val="ctr"/>
        <c:lblOffset val="100"/>
        <c:noMultiLvlLbl val="0"/>
      </c:catAx>
      <c:valAx>
        <c:axId val="2875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30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Форма устройства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приемная семья</c:v>
                </c:pt>
                <c:pt idx="1">
                  <c:v>опека</c:v>
                </c:pt>
                <c:pt idx="2">
                  <c:v>предварительная опека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671037468372334E-2"/>
          <c:y val="2.688146962310484E-2"/>
          <c:w val="0.95132896253162769"/>
          <c:h val="0.7864885656542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прабабушка</c:v>
                </c:pt>
                <c:pt idx="1">
                  <c:v>бабушка</c:v>
                </c:pt>
                <c:pt idx="2">
                  <c:v>тетя</c:v>
                </c:pt>
                <c:pt idx="3">
                  <c:v>дядя</c:v>
                </c:pt>
                <c:pt idx="4">
                  <c:v>не родственник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прабабушка</c:v>
                </c:pt>
                <c:pt idx="1">
                  <c:v>бабушка</c:v>
                </c:pt>
                <c:pt idx="2">
                  <c:v>тетя</c:v>
                </c:pt>
                <c:pt idx="3">
                  <c:v>дядя</c:v>
                </c:pt>
                <c:pt idx="4">
                  <c:v>не родственник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8043008"/>
        <c:axId val="38044800"/>
      </c:barChart>
      <c:catAx>
        <c:axId val="3804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44800"/>
        <c:crosses val="autoZero"/>
        <c:auto val="1"/>
        <c:lblAlgn val="ctr"/>
        <c:lblOffset val="100"/>
        <c:noMultiLvlLbl val="0"/>
      </c:catAx>
      <c:valAx>
        <c:axId val="3804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4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FF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до 6 месяцев</c:v>
                </c:pt>
                <c:pt idx="1">
                  <c:v>до 1 года</c:v>
                </c:pt>
                <c:pt idx="2">
                  <c:v>2 года</c:v>
                </c:pt>
                <c:pt idx="3">
                  <c:v>3 года</c:v>
                </c:pt>
                <c:pt idx="4">
                  <c:v>4 года</c:v>
                </c:pt>
                <c:pt idx="5">
                  <c:v>5 лет</c:v>
                </c:pt>
                <c:pt idx="6">
                  <c:v>8 лет</c:v>
                </c:pt>
                <c:pt idx="7">
                  <c:v>9 лет</c:v>
                </c:pt>
                <c:pt idx="8">
                  <c:v>10 лет</c:v>
                </c:pt>
                <c:pt idx="9">
                  <c:v>12 лет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до 6 месяцев</c:v>
                </c:pt>
                <c:pt idx="1">
                  <c:v>до 1 года</c:v>
                </c:pt>
                <c:pt idx="2">
                  <c:v>2 года</c:v>
                </c:pt>
                <c:pt idx="3">
                  <c:v>3 года</c:v>
                </c:pt>
                <c:pt idx="4">
                  <c:v>4 года</c:v>
                </c:pt>
                <c:pt idx="5">
                  <c:v>5 лет</c:v>
                </c:pt>
                <c:pt idx="6">
                  <c:v>8 лет</c:v>
                </c:pt>
                <c:pt idx="7">
                  <c:v>9 лет</c:v>
                </c:pt>
                <c:pt idx="8">
                  <c:v>10 лет</c:v>
                </c:pt>
                <c:pt idx="9">
                  <c:v>12 лет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до 6 месяцев</c:v>
                </c:pt>
                <c:pt idx="1">
                  <c:v>до 1 года</c:v>
                </c:pt>
                <c:pt idx="2">
                  <c:v>2 года</c:v>
                </c:pt>
                <c:pt idx="3">
                  <c:v>3 года</c:v>
                </c:pt>
                <c:pt idx="4">
                  <c:v>4 года</c:v>
                </c:pt>
                <c:pt idx="5">
                  <c:v>5 лет</c:v>
                </c:pt>
                <c:pt idx="6">
                  <c:v>8 лет</c:v>
                </c:pt>
                <c:pt idx="7">
                  <c:v>9 лет</c:v>
                </c:pt>
                <c:pt idx="8">
                  <c:v>10 лет</c:v>
                </c:pt>
                <c:pt idx="9">
                  <c:v>12 лет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087680"/>
        <c:axId val="38097664"/>
      </c:barChart>
      <c:catAx>
        <c:axId val="3808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97664"/>
        <c:crosses val="autoZero"/>
        <c:auto val="1"/>
        <c:lblAlgn val="ctr"/>
        <c:lblOffset val="100"/>
        <c:noMultiLvlLbl val="0"/>
      </c:catAx>
      <c:valAx>
        <c:axId val="3809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87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805610632240149E-2"/>
          <c:y val="4.5280443900354225E-2"/>
          <c:w val="0.9581943893677598"/>
          <c:h val="0.85360966033799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22225" cap="rnd" cmpd="sng" algn="ctr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35-40 лет</c:v>
                </c:pt>
                <c:pt idx="1">
                  <c:v>45-50 лет</c:v>
                </c:pt>
                <c:pt idx="2">
                  <c:v>50-55 лет</c:v>
                </c:pt>
                <c:pt idx="3">
                  <c:v>55-60 лет</c:v>
                </c:pt>
                <c:pt idx="4">
                  <c:v>60-65 лет</c:v>
                </c:pt>
                <c:pt idx="5">
                  <c:v>65-70 лет</c:v>
                </c:pt>
                <c:pt idx="6">
                  <c:v>от 70 лет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smooth val="0"/>
        <c:axId val="38495744"/>
        <c:axId val="38497280"/>
      </c:lineChart>
      <c:catAx>
        <c:axId val="3849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497280"/>
        <c:crosses val="autoZero"/>
        <c:auto val="1"/>
        <c:lblAlgn val="ctr"/>
        <c:lblOffset val="100"/>
        <c:noMultiLvlLbl val="0"/>
      </c:catAx>
      <c:valAx>
        <c:axId val="38497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49574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7F6AA-8C44-4B7B-B20E-84D21B0FF5A8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D7920-2050-4C03-8AAE-97D41AE8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32937F-1BD6-47C4-A620-0530452A30D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83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F9E3DB-6411-4377-8127-A215B80B563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04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4D7BE6-FDA7-4872-9DAC-D725E5E8A07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F63619-8804-43D8-B125-919F28390D6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68C16-8247-4C82-BE8A-FEE981C566A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AF8801-A2E7-4EA1-BD98-7E3754B67CB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91F7DA-1806-4CF0-B8F4-4C54E4807E1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81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B7AF25-CE0D-44C7-B333-046C30AEF1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914D7E-BC17-44B1-9035-0599172303A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A1F6A3-FFC8-4223-931A-697D33B916A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63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025202-833B-408E-BF8D-BCFD03314BB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340968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solidFill>
                  <a:schemeClr val="tx1"/>
                </a:solidFill>
              </a:rPr>
              <a:t>	Понятие о мотивации замещающих родителей. Проведение оценки кандидатами в замещающие родители своей способности обеспечить потребности развития ребенка, имеющихся у них компетенций по воспитанию ребенка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517232"/>
            <a:ext cx="5760640" cy="720080"/>
          </a:xfrm>
        </p:spPr>
        <p:txBody>
          <a:bodyPr>
            <a:normAutofit/>
          </a:bodyPr>
          <a:lstStyle/>
          <a:p>
            <a:pPr algn="r"/>
            <a:r>
              <a:rPr lang="ru-RU" b="1" dirty="0" err="1" smtClean="0">
                <a:solidFill>
                  <a:schemeClr val="tx1"/>
                </a:solidFill>
              </a:rPr>
              <a:t>Смыслова</a:t>
            </a:r>
            <a:r>
              <a:rPr lang="ru-RU" b="1" dirty="0" smtClean="0">
                <a:solidFill>
                  <a:schemeClr val="tx1"/>
                </a:solidFill>
              </a:rPr>
              <a:t> Марина Александровна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Мотив преодоления одиночества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sz="quarter" idx="13"/>
          </p:nvPr>
        </p:nvSpPr>
        <p:spPr>
          <a:xfrm>
            <a:off x="676655" y="1916832"/>
            <a:ext cx="3822192" cy="4209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Кандидат  одинок и хочет, чтобы кто-нибудь его любил.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Это так, но одного этого аргумента недостаточно</a:t>
            </a:r>
          </a:p>
          <a:p>
            <a:endParaRPr lang="ru-RU" dirty="0" smtClean="0"/>
          </a:p>
        </p:txBody>
      </p:sp>
      <p:sp>
        <p:nvSpPr>
          <p:cNvPr id="20483" name="Объект 3"/>
          <p:cNvSpPr>
            <a:spLocks noGrp="1"/>
          </p:cNvSpPr>
          <p:nvPr>
            <p:ph sz="quarter" idx="14"/>
          </p:nvPr>
        </p:nvSpPr>
        <p:spPr>
          <a:xfrm>
            <a:off x="4645152" y="1844824"/>
            <a:ext cx="3822192" cy="4281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Кандидат  одинок, но уверен  в  себе  и  хочет, чтобы в его жизни появился ребенок. Он чувствует, что может дать ему любовь и поддержку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Мотив «смысла жизни»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C</a:t>
            </a:r>
            <a:r>
              <a:rPr lang="ru-RU" b="1" dirty="0" smtClean="0">
                <a:solidFill>
                  <a:schemeClr val="tx1"/>
                </a:solidFill>
              </a:rPr>
              <a:t>кучно,  хочется  перемен и новых ощущений </a:t>
            </a:r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endParaRPr lang="ru-RU" dirty="0" smtClean="0"/>
          </a:p>
        </p:txBody>
      </p:sp>
      <p:sp>
        <p:nvSpPr>
          <p:cNvPr id="30723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Кандидат  доволен  своей жизнью, но считает, что дети сделают ее еще лучше. </a:t>
            </a:r>
            <a:r>
              <a:rPr lang="ru-RU" b="1" dirty="0" smtClean="0"/>
              <a:t>	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Альтруистическая мотивация</a:t>
            </a:r>
            <a:endParaRPr lang="ru-RU" sz="4000" dirty="0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Кандидат  хочет  спасти мир и громко заявить о себе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Ребёнок нуждается в любви и, почувствовав, что он является для взрослого  средством самоутверждения, может подумать, что его используют.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Как он на это отреагирует – станет злым, агрессивным или замкнется в себе – зависит от особенностей его личности, темперамента. В любом случае отношения между родителями и приемным ребенком будут безнадежно испорчены. 	</a:t>
            </a: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1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Альтруистическая мотивация</a:t>
            </a:r>
            <a:endParaRPr lang="ru-RU" sz="4000" dirty="0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Кандидат  хочет  сделать благородное дело и одновременно за счет предоставляемых государством материальных выплат улучшить материальное положение своей семьи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Ребенок ни в каком случае не может рассматриваться как источник материальной выгоды, надежду расширить жилплощадь и т.п.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b="1" dirty="0">
                <a:solidFill>
                  <a:schemeClr val="tx1"/>
                </a:solidFill>
              </a:rPr>
              <a:t>Сознательный, зрелый человек сознает, что затраты на ребенка будут несоизмеримо выше, чем пособие 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287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Мотив </a:t>
            </a:r>
            <a:r>
              <a:rPr lang="ru-RU" b="1" dirty="0">
                <a:solidFill>
                  <a:schemeClr val="tx1"/>
                </a:solidFill>
              </a:rPr>
              <a:t>компенсации утраты собственного ребенка.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ser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734481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3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Мотив стабилизации супружеских отношений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user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12492"/>
            <a:ext cx="7488832" cy="375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2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Прагматический мотив улучшения материального и жилищного положения.</a:t>
            </a:r>
          </a:p>
        </p:txBody>
      </p:sp>
      <p:sp>
        <p:nvSpPr>
          <p:cNvPr id="45058" name="Объект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Семья хочет  взять ребенка, чтобы получить помощника по хозяйству, в семейном предприятии,  на  ферме и т.п.</a:t>
            </a:r>
          </a:p>
        </p:txBody>
      </p:sp>
    </p:spTree>
    <p:extLst>
      <p:ext uri="{BB962C8B-B14F-4D97-AF65-F5344CB8AC3E}">
        <p14:creationId xmlns:p14="http://schemas.microsoft.com/office/powerpoint/2010/main" val="355265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Неустойчивый мотив</a:t>
            </a:r>
          </a:p>
        </p:txBody>
      </p:sp>
      <p:sp>
        <p:nvSpPr>
          <p:cNvPr id="47106" name="Объект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Семья   хочет взять ребенка, поддавшись социальной рекламе</a:t>
            </a:r>
          </a:p>
        </p:txBody>
      </p:sp>
      <p:sp>
        <p:nvSpPr>
          <p:cNvPr id="47107" name="Объект 3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Отношение к рекламе должно быть зрелым, нельзя принимать решения на основании чужих призывов</a:t>
            </a:r>
          </a:p>
        </p:txBody>
      </p:sp>
    </p:spTree>
    <p:extLst>
      <p:ext uri="{BB962C8B-B14F-4D97-AF65-F5344CB8AC3E}">
        <p14:creationId xmlns:p14="http://schemas.microsoft.com/office/powerpoint/2010/main" val="266112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Мифы приема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Семья  хочет  взять </a:t>
            </a:r>
            <a:r>
              <a:rPr lang="ru-RU" b="1" dirty="0">
                <a:solidFill>
                  <a:schemeClr val="tx1"/>
                </a:solidFill>
              </a:rPr>
              <a:t>ребенка, потому что знаете, что часто бездетные пары, взяв ребенка, обзаводятся собственными детьми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	</a:t>
            </a:r>
          </a:p>
        </p:txBody>
      </p:sp>
      <p:sp>
        <p:nvSpPr>
          <p:cNvPr id="49155" name="Объект 3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Риск возврата ребенка в детский дом в данном случае очень  высок </a:t>
            </a:r>
          </a:p>
        </p:txBody>
      </p:sp>
    </p:spTree>
    <p:extLst>
      <p:ext uri="{BB962C8B-B14F-4D97-AF65-F5344CB8AC3E}">
        <p14:creationId xmlns:p14="http://schemas.microsoft.com/office/powerpoint/2010/main" val="64792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ОЦЕНКА  СТЕПЕНИ  РИСКА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202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РЕШЕНИЕ  ПРИНЯТЬ  В  СЕМЬЮ  РЕБЕНКА  ОБЫЧНО  ИМЕЕТ  НЕСКОЛЬКО  МОТИВОВ.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СРЕДИ  НИХ  МОГУТЬ  БЫТЬ  КАК КОНСТРУКТИВНЫЕ, ТАК И  ДЕСТРУКТИВНЫЕ.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ПРИ НАЛИЧИИ КОНСТРУКТИВНЫХ  МОТИВОВ ,  НЕКОТОРЫЕ  ДЕСТРУКТИВНЫЕ  ДОПУСТИМЫ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7698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Проведение </a:t>
            </a:r>
            <a:r>
              <a:rPr lang="ru-RU" dirty="0">
                <a:solidFill>
                  <a:schemeClr val="tx1"/>
                </a:solidFill>
              </a:rPr>
              <a:t>оценки кандидатами в замещающие родители своей способности обеспечить потребности развития ребенка с учетом условий жизни семьи (удаленность от инфраструктуры услуг населению, материально-бытовые условия, занятость, доход) и особенности семейной системы.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Проведение </a:t>
            </a:r>
            <a:r>
              <a:rPr lang="ru-RU" dirty="0">
                <a:solidFill>
                  <a:schemeClr val="tx1"/>
                </a:solidFill>
              </a:rPr>
              <a:t>оценки кандидатами в замещающие родители имеющихся у них компетенций по воспитанию ребенка, поиск путей формирования и возможности компенсации недостающих компетенций.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Цели занятия 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86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Низкий </a:t>
            </a:r>
            <a:r>
              <a:rPr lang="ru-RU" b="1" dirty="0">
                <a:solidFill>
                  <a:schemeClr val="tx1"/>
                </a:solidFill>
              </a:rPr>
              <a:t>уровень риска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МОТИВЫ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жалость </a:t>
            </a:r>
            <a:r>
              <a:rPr lang="ru-RU" dirty="0">
                <a:solidFill>
                  <a:schemeClr val="tx1"/>
                </a:solidFill>
              </a:rPr>
              <a:t>к детям-сиротам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желание </a:t>
            </a:r>
            <a:r>
              <a:rPr lang="ru-RU" dirty="0">
                <a:solidFill>
                  <a:schemeClr val="tx1"/>
                </a:solidFill>
              </a:rPr>
              <a:t>взять подросшего ребенка, чтобы избежать проблем, связанных с уходом за совсем маленькими детьми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желание </a:t>
            </a:r>
            <a:r>
              <a:rPr lang="ru-RU" dirty="0">
                <a:solidFill>
                  <a:schemeClr val="tx1"/>
                </a:solidFill>
              </a:rPr>
              <a:t>взять ребенка школьного возраста, чтобы это не мешало работе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желание </a:t>
            </a:r>
            <a:r>
              <a:rPr lang="ru-RU" dirty="0">
                <a:solidFill>
                  <a:schemeClr val="tx1"/>
                </a:solidFill>
              </a:rPr>
              <a:t>стать более зрелым, ответственным человеком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желание </a:t>
            </a:r>
            <a:r>
              <a:rPr lang="ru-RU" dirty="0">
                <a:solidFill>
                  <a:schemeClr val="tx1"/>
                </a:solidFill>
              </a:rPr>
              <a:t>найти замену умершему ребенку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потребность </a:t>
            </a:r>
            <a:r>
              <a:rPr lang="ru-RU" dirty="0">
                <a:solidFill>
                  <a:schemeClr val="tx1"/>
                </a:solidFill>
              </a:rPr>
              <a:t>в любви со стороны другого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33728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Средний </a:t>
            </a:r>
            <a:r>
              <a:rPr lang="ru-RU" b="1" dirty="0">
                <a:solidFill>
                  <a:schemeClr val="tx1"/>
                </a:solidFill>
              </a:rPr>
              <a:t>уровень риска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МОТИВЫ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желание </a:t>
            </a:r>
            <a:r>
              <a:rPr lang="ru-RU" dirty="0">
                <a:solidFill>
                  <a:schemeClr val="tx1"/>
                </a:solidFill>
              </a:rPr>
              <a:t>вырастить человека, который бы заботился о Вас в старости;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невозможности иметь собственных детей желание быть не хуже других, как все «нормальные» семьи;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желание </a:t>
            </a:r>
            <a:r>
              <a:rPr lang="ru-RU" dirty="0">
                <a:solidFill>
                  <a:schemeClr val="tx1"/>
                </a:solidFill>
              </a:rPr>
              <a:t>дать имеющемуся в семье ребенку брата или сестру;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желание </a:t>
            </a:r>
            <a:r>
              <a:rPr lang="ru-RU" dirty="0">
                <a:solidFill>
                  <a:schemeClr val="tx1"/>
                </a:solidFill>
              </a:rPr>
              <a:t>воспитать идеального ребенка при вере в возможности это сделать;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5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Высокий </a:t>
            </a:r>
            <a:r>
              <a:rPr lang="ru-RU" b="1" dirty="0">
                <a:solidFill>
                  <a:schemeClr val="tx1"/>
                </a:solidFill>
              </a:rPr>
              <a:t>уровень риска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 rtlCol="0">
            <a:normAutofit fontScale="5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МОТИВЫ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>
                <a:solidFill>
                  <a:schemeClr val="tx1"/>
                </a:solidFill>
              </a:rPr>
              <a:t>желание </a:t>
            </a:r>
            <a:r>
              <a:rPr lang="ru-RU" sz="3800" dirty="0">
                <a:solidFill>
                  <a:schemeClr val="tx1"/>
                </a:solidFill>
              </a:rPr>
              <a:t>сохранить распадающийся брак;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>
                <a:solidFill>
                  <a:schemeClr val="tx1"/>
                </a:solidFill>
              </a:rPr>
              <a:t>желание </a:t>
            </a:r>
            <a:r>
              <a:rPr lang="ru-RU" sz="3800" dirty="0">
                <a:solidFill>
                  <a:schemeClr val="tx1"/>
                </a:solidFill>
              </a:rPr>
              <a:t>угодить супругу, который хочет усыновить ребенка при отсутствии подобного собственного желания;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>
                <a:solidFill>
                  <a:schemeClr val="tx1"/>
                </a:solidFill>
              </a:rPr>
              <a:t>желание </a:t>
            </a:r>
            <a:r>
              <a:rPr lang="ru-RU" sz="3800" dirty="0">
                <a:solidFill>
                  <a:schemeClr val="tx1"/>
                </a:solidFill>
              </a:rPr>
              <a:t>жены (мужа или обоих супругов) избавиться от проблем вынашивания и родов, сохранить фигуру;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>
                <a:solidFill>
                  <a:schemeClr val="tx1"/>
                </a:solidFill>
              </a:rPr>
              <a:t>желание </a:t>
            </a:r>
            <a:r>
              <a:rPr lang="ru-RU" sz="3800" dirty="0">
                <a:solidFill>
                  <a:schemeClr val="tx1"/>
                </a:solidFill>
              </a:rPr>
              <a:t>перемен и новых ощущений, от скуки;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>
                <a:solidFill>
                  <a:schemeClr val="tx1"/>
                </a:solidFill>
              </a:rPr>
              <a:t>желание </a:t>
            </a:r>
            <a:r>
              <a:rPr lang="ru-RU" sz="3800" dirty="0">
                <a:solidFill>
                  <a:schemeClr val="tx1"/>
                </a:solidFill>
              </a:rPr>
              <a:t>отвлечься от своих проблем, связанных с заболеваниями;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>
                <a:solidFill>
                  <a:schemeClr val="tx1"/>
                </a:solidFill>
              </a:rPr>
              <a:t>стремление </a:t>
            </a:r>
            <a:r>
              <a:rPr lang="ru-RU" sz="3800" dirty="0">
                <a:solidFill>
                  <a:schemeClr val="tx1"/>
                </a:solidFill>
              </a:rPr>
              <a:t>к самоутверждению, привлечению к себе публичного внимания;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>
                <a:solidFill>
                  <a:schemeClr val="tx1"/>
                </a:solidFill>
              </a:rPr>
              <a:t>желание </a:t>
            </a:r>
            <a:r>
              <a:rPr lang="ru-RU" sz="3800" dirty="0">
                <a:solidFill>
                  <a:schemeClr val="tx1"/>
                </a:solidFill>
              </a:rPr>
              <a:t>материальной выгоды;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>
                <a:solidFill>
                  <a:schemeClr val="tx1"/>
                </a:solidFill>
              </a:rPr>
              <a:t>желание </a:t>
            </a:r>
            <a:r>
              <a:rPr lang="ru-RU" sz="3800" dirty="0">
                <a:solidFill>
                  <a:schemeClr val="tx1"/>
                </a:solidFill>
              </a:rPr>
              <a:t>получить помощника по хозяйству, в семейном бизнесе и т.п.;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>
                <a:solidFill>
                  <a:schemeClr val="tx1"/>
                </a:solidFill>
              </a:rPr>
              <a:t>желание </a:t>
            </a:r>
            <a:r>
              <a:rPr lang="ru-RU" sz="3800" dirty="0">
                <a:solidFill>
                  <a:schemeClr val="tx1"/>
                </a:solidFill>
              </a:rPr>
              <a:t>взять ребенка на основании известных фактов о том, что многие бездетные пары, взяв ребенка, впоследствии обзаводятся </a:t>
            </a:r>
            <a:r>
              <a:rPr lang="ru-RU" sz="3800" dirty="0" smtClean="0">
                <a:solidFill>
                  <a:schemeClr val="tx1"/>
                </a:solidFill>
              </a:rPr>
              <a:t>собственными</a:t>
            </a:r>
            <a:endParaRPr lang="ru-RU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3" y="116632"/>
            <a:ext cx="7562665" cy="1008113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Основания для прекращения опеки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75D70-E23F-491D-AEEB-982DE006CCB3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graphicFrame>
        <p:nvGraphicFramePr>
          <p:cNvPr id="19" name="Объект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586459"/>
              </p:ext>
            </p:extLst>
          </p:nvPr>
        </p:nvGraphicFramePr>
        <p:xfrm>
          <a:off x="250825" y="1484313"/>
          <a:ext cx="8642350" cy="496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635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прекращение </a:t>
            </a:r>
            <a:r>
              <a:rPr lang="ru-RU" dirty="0">
                <a:solidFill>
                  <a:schemeClr val="tx1"/>
                </a:solidFill>
              </a:rPr>
              <a:t>опеки</a:t>
            </a:r>
          </a:p>
        </p:txBody>
      </p:sp>
      <p:graphicFrame>
        <p:nvGraphicFramePr>
          <p:cNvPr id="7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376801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091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прекращение </a:t>
            </a:r>
            <a:r>
              <a:rPr lang="ru-RU" dirty="0">
                <a:solidFill>
                  <a:schemeClr val="tx1"/>
                </a:solidFill>
              </a:rPr>
              <a:t>опеки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549084"/>
              </p:ext>
            </p:extLst>
          </p:nvPr>
        </p:nvGraphicFramePr>
        <p:xfrm>
          <a:off x="871538" y="1844824"/>
          <a:ext cx="7804918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92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прекращение опеки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382414"/>
              </p:ext>
            </p:extLst>
          </p:nvPr>
        </p:nvGraphicFramePr>
        <p:xfrm>
          <a:off x="871538" y="1916832"/>
          <a:ext cx="7516886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876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прекращение </a:t>
            </a:r>
            <a:r>
              <a:rPr lang="ru-RU" dirty="0" smtClean="0">
                <a:solidFill>
                  <a:schemeClr val="tx1"/>
                </a:solidFill>
              </a:rPr>
              <a:t>опеки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(Родственные связи)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128878"/>
              </p:ext>
            </p:extLst>
          </p:nvPr>
        </p:nvGraphicFramePr>
        <p:xfrm>
          <a:off x="683568" y="1916832"/>
          <a:ext cx="80648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56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Прекращение опеки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Срок проживания ребенка в замещающей семье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57177"/>
              </p:ext>
            </p:extLst>
          </p:nvPr>
        </p:nvGraphicFramePr>
        <p:xfrm>
          <a:off x="683568" y="1700808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625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Прекращение опеки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Возраст </a:t>
            </a:r>
            <a:r>
              <a:rPr lang="ru-RU" dirty="0">
                <a:solidFill>
                  <a:schemeClr val="tx1"/>
                </a:solidFill>
              </a:rPr>
              <a:t>замещающего родителя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966098"/>
              </p:ext>
            </p:extLst>
          </p:nvPr>
        </p:nvGraphicFramePr>
        <p:xfrm>
          <a:off x="755576" y="1772816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30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3" cy="4497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	Цели</a:t>
            </a:r>
            <a:r>
              <a:rPr lang="ru-RU" dirty="0">
                <a:solidFill>
                  <a:schemeClr val="tx1"/>
                </a:solidFill>
              </a:rPr>
              <a:t>: 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Дать </a:t>
            </a:r>
            <a:r>
              <a:rPr lang="ru-RU" dirty="0">
                <a:solidFill>
                  <a:schemeClr val="tx1"/>
                </a:solidFill>
              </a:rPr>
              <a:t>участникам возможность почувствовать себя в роли ребенка, нуждающегося в семье и в роли семей, стремящихся найти своего ребенка. 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Показать </a:t>
            </a:r>
            <a:r>
              <a:rPr lang="ru-RU" dirty="0">
                <a:solidFill>
                  <a:schemeClr val="tx1"/>
                </a:solidFill>
              </a:rPr>
              <a:t>участникам обе стороны процесса устройства: и сторону ребенка, и сторону воспитателя. Показать сложность, многообразие и глубину чувств и ребенка, и семьи. 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Объяснить </a:t>
            </a:r>
            <a:r>
              <a:rPr lang="ru-RU" dirty="0">
                <a:solidFill>
                  <a:schemeClr val="tx1"/>
                </a:solidFill>
              </a:rPr>
              <a:t>участникам цель и логику процесса отбора и подготовки замещающих родителей. Помочь понять важность профессионального подхода к приему ребенка в свою семью.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Мотивировать </a:t>
            </a:r>
            <a:r>
              <a:rPr lang="ru-RU" dirty="0">
                <a:solidFill>
                  <a:schemeClr val="tx1"/>
                </a:solidFill>
              </a:rPr>
              <a:t>слушателей на активное участие в процесса отбора и подготовки кандидатов в замещающие родители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Игра с карточками «Дети – Замещающие родители</a:t>
            </a:r>
            <a:r>
              <a:rPr lang="ru-RU" sz="3600" b="1" dirty="0" smtClean="0">
                <a:solidFill>
                  <a:schemeClr val="tx1"/>
                </a:solidFill>
              </a:rPr>
              <a:t>»</a:t>
            </a: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83271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Вопросы - ответы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218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302433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3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660373" cy="4929411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Разделите </a:t>
            </a:r>
            <a:r>
              <a:rPr lang="ru-RU" dirty="0">
                <a:solidFill>
                  <a:schemeClr val="tx1"/>
                </a:solidFill>
              </a:rPr>
              <a:t>группу на две примерно равные части: «Дети» и «Замещающие родители».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Раздайте </a:t>
            </a:r>
            <a:r>
              <a:rPr lang="ru-RU" dirty="0">
                <a:solidFill>
                  <a:schemeClr val="tx1"/>
                </a:solidFill>
              </a:rPr>
              <a:t>участникам обеих групп карточки, соответственно группе  «Дети» – описания потребностей детей, группе «Замещающие родители» – описания возможностей семей, желающих взять ребенка. Если участников больше, чем карточек, проследите, чтобы были розданы и те карточки, которым будет легко найти пару, и те, кому суждено остаться «одинокими».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Предложите </a:t>
            </a:r>
            <a:r>
              <a:rPr lang="ru-RU" dirty="0">
                <a:solidFill>
                  <a:schemeClr val="tx1"/>
                </a:solidFill>
              </a:rPr>
              <a:t>«детям» и «замещающим родителям» найти себе пару, учитывая информацию, написанную на карточке и стараясь, чтобы потребности ребенка совпали с желаниями и возможностями воспитателя.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Тем </a:t>
            </a:r>
            <a:r>
              <a:rPr lang="ru-RU" dirty="0">
                <a:solidFill>
                  <a:schemeClr val="tx1"/>
                </a:solidFill>
              </a:rPr>
              <a:t>участникам, которые после нескольких попыток найти себе пару, в растерянности остановятся, не найдя никого, соответствующего их запросам,  попросите встать отдельно – группе одиноких «детей» и группе одиноких «замещающих родителей».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Инструкции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2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Попросите </a:t>
            </a:r>
            <a:r>
              <a:rPr lang="ru-RU" dirty="0">
                <a:solidFill>
                  <a:schemeClr val="tx1"/>
                </a:solidFill>
              </a:rPr>
              <a:t>участников ответить на вопросы: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	- «</a:t>
            </a:r>
            <a:r>
              <a:rPr lang="ru-RU" dirty="0">
                <a:solidFill>
                  <a:schemeClr val="tx1"/>
                </a:solidFill>
              </a:rPr>
              <a:t>Что Вы чувствовали в процессе поиска пары?»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- «</a:t>
            </a:r>
            <a:r>
              <a:rPr lang="ru-RU" dirty="0">
                <a:solidFill>
                  <a:schemeClr val="tx1"/>
                </a:solidFill>
              </a:rPr>
              <a:t>Что Вы чувствовали, когда нашли друг друга?»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- Спросите </a:t>
            </a:r>
            <a:r>
              <a:rPr lang="ru-RU" dirty="0">
                <a:solidFill>
                  <a:schemeClr val="tx1"/>
                </a:solidFill>
              </a:rPr>
              <a:t>тех,</a:t>
            </a:r>
            <a:r>
              <a:rPr lang="ru-RU" b="1" dirty="0">
                <a:solidFill>
                  <a:schemeClr val="tx1"/>
                </a:solidFill>
              </a:rPr>
              <a:t> кто остался одиноким</a:t>
            </a:r>
            <a:r>
              <a:rPr lang="ru-RU" dirty="0">
                <a:solidFill>
                  <a:schemeClr val="tx1"/>
                </a:solidFill>
              </a:rPr>
              <a:t>: 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- «</a:t>
            </a:r>
            <a:r>
              <a:rPr lang="ru-RU" dirty="0">
                <a:solidFill>
                  <a:schemeClr val="tx1"/>
                </a:solidFill>
              </a:rPr>
              <a:t>Каковы Ваши чувства?»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- «</a:t>
            </a:r>
            <a:r>
              <a:rPr lang="ru-RU" dirty="0">
                <a:solidFill>
                  <a:schemeClr val="tx1"/>
                </a:solidFill>
              </a:rPr>
              <a:t>Что Вам хочется сделать?»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Обсуждение в большой </a:t>
            </a:r>
            <a:r>
              <a:rPr lang="ru-RU" b="1" dirty="0" smtClean="0">
                <a:solidFill>
                  <a:schemeClr val="tx1"/>
                </a:solidFill>
              </a:rPr>
              <a:t>группе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84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12776"/>
            <a:ext cx="8208911" cy="471338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Обратите </a:t>
            </a:r>
            <a:r>
              <a:rPr lang="ru-RU" dirty="0">
                <a:solidFill>
                  <a:schemeClr val="tx1"/>
                </a:solidFill>
              </a:rPr>
              <a:t>внимание группы на возможные </a:t>
            </a:r>
            <a:r>
              <a:rPr lang="ru-RU" dirty="0" smtClean="0">
                <a:solidFill>
                  <a:schemeClr val="tx1"/>
                </a:solidFill>
              </a:rPr>
              <a:t>«неудачи» в поиске пары:</a:t>
            </a:r>
          </a:p>
          <a:p>
            <a:pPr marL="0" lv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очень </a:t>
            </a:r>
            <a:r>
              <a:rPr lang="ru-RU" dirty="0">
                <a:solidFill>
                  <a:schemeClr val="tx1"/>
                </a:solidFill>
              </a:rPr>
              <a:t>узкие рамки пожеланий и возможностей замещающих родителей, например: «Только здоровая девочка трех-четырех лет со светлыми </a:t>
            </a:r>
            <a:r>
              <a:rPr lang="ru-RU" dirty="0" smtClean="0">
                <a:solidFill>
                  <a:schemeClr val="tx1"/>
                </a:solidFill>
              </a:rPr>
              <a:t>глазами»;</a:t>
            </a:r>
          </a:p>
          <a:p>
            <a:pPr marL="0" lv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особые </a:t>
            </a:r>
            <a:r>
              <a:rPr lang="ru-RU" dirty="0">
                <a:solidFill>
                  <a:schemeClr val="tx1"/>
                </a:solidFill>
              </a:rPr>
              <a:t>потребности ребенка, такие как «Два брата и сестра, которые очень привязаны друг к другу и могут быть устроены в замещающую семью только вместе» или «Подросток с сильным отставанием развития и очень трудным, агрессивным поведением».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chemeClr val="tx1"/>
                </a:solidFill>
              </a:rPr>
              <a:t>Причины «неудачи» в поиске пары:</a:t>
            </a:r>
            <a:r>
              <a:rPr lang="ru-RU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1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</a:t>
            </a:r>
            <a:r>
              <a:rPr lang="ru-RU" sz="3200" b="1" dirty="0" smtClean="0">
                <a:solidFill>
                  <a:schemeClr val="tx1"/>
                </a:solidFill>
              </a:rPr>
              <a:t>Цель</a:t>
            </a:r>
            <a:r>
              <a:rPr lang="ru-RU" sz="3200" dirty="0">
                <a:solidFill>
                  <a:schemeClr val="tx1"/>
                </a:solidFill>
              </a:rPr>
              <a:t>: Расширить представление о причинах, по которым дети оказываются без попечения родителей, помочь расстаться с иллюзиями.</a:t>
            </a:r>
          </a:p>
          <a:p>
            <a:pPr algn="just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37059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По каким причинам дети остаются без попечения родителей и попадают в детский дом?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(</a:t>
            </a:r>
            <a:r>
              <a:rPr lang="ru-RU" sz="3600" i="1" dirty="0" smtClean="0">
                <a:solidFill>
                  <a:schemeClr val="tx1"/>
                </a:solidFill>
              </a:rPr>
              <a:t>Мозговой штурм)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775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196752"/>
            <a:ext cx="8208912" cy="5184576"/>
          </a:xfrm>
        </p:spPr>
        <p:txBody>
          <a:bodyPr>
            <a:normAutofit fontScale="92500" lnSpcReduction="20000"/>
          </a:bodyPr>
          <a:lstStyle/>
          <a:p>
            <a:pPr marL="301943" lvl="1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завершении мозгового штурма просмотрите предложенные варианты, попросив группу помочь решить, какие причины можно объединить вместе, выделяя тем самым </a:t>
            </a:r>
            <a:r>
              <a:rPr lang="ru-RU" b="1" dirty="0">
                <a:solidFill>
                  <a:schemeClr val="tx1"/>
                </a:solidFill>
              </a:rPr>
              <a:t>блоки проблем.</a:t>
            </a:r>
            <a:endParaRPr lang="ru-RU" dirty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Затем </a:t>
            </a:r>
            <a:r>
              <a:rPr lang="ru-RU" dirty="0">
                <a:solidFill>
                  <a:schemeClr val="tx1"/>
                </a:solidFill>
              </a:rPr>
              <a:t>спросите, что из перечисленного, по мнению участников, на самом деле </a:t>
            </a:r>
            <a:r>
              <a:rPr lang="ru-RU" b="1" dirty="0">
                <a:solidFill>
                  <a:schemeClr val="tx1"/>
                </a:solidFill>
              </a:rPr>
              <a:t>причинами </a:t>
            </a:r>
            <a:r>
              <a:rPr lang="ru-RU" dirty="0">
                <a:solidFill>
                  <a:schemeClr val="tx1"/>
                </a:solidFill>
              </a:rPr>
              <a:t>помещения ребенка в замещающую семью </a:t>
            </a:r>
            <a:r>
              <a:rPr lang="ru-RU" b="1" dirty="0">
                <a:solidFill>
                  <a:schemeClr val="tx1"/>
                </a:solidFill>
              </a:rPr>
              <a:t>не является. </a:t>
            </a:r>
            <a:r>
              <a:rPr lang="ru-RU" dirty="0">
                <a:solidFill>
                  <a:schemeClr val="tx1"/>
                </a:solidFill>
              </a:rPr>
              <a:t>Отметьте разными цветами распространенные и маловероятные причины.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Назовите </a:t>
            </a:r>
            <a:r>
              <a:rPr lang="ru-RU" b="1" dirty="0">
                <a:solidFill>
                  <a:schemeClr val="tx1"/>
                </a:solidFill>
              </a:rPr>
              <a:t>причины</a:t>
            </a:r>
            <a:r>
              <a:rPr lang="ru-RU" dirty="0">
                <a:solidFill>
                  <a:schemeClr val="tx1"/>
                </a:solidFill>
              </a:rPr>
              <a:t>, по которым дети оказались в вашем учреждении. Приведите статистику состава детей в детских домах. Расскажите, какой процент круглых сирот в вашем учреждении. Расскажите, почему в детских домах </a:t>
            </a:r>
            <a:r>
              <a:rPr lang="ru-RU" b="1" dirty="0">
                <a:solidFill>
                  <a:schemeClr val="tx1"/>
                </a:solidFill>
              </a:rPr>
              <a:t>не бывает детей из благополучных семей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Выделите </a:t>
            </a:r>
            <a:r>
              <a:rPr lang="ru-RU" dirty="0">
                <a:solidFill>
                  <a:schemeClr val="tx1"/>
                </a:solidFill>
              </a:rPr>
              <a:t>еще раз </a:t>
            </a:r>
            <a:r>
              <a:rPr lang="ru-RU" b="1" dirty="0">
                <a:solidFill>
                  <a:schemeClr val="tx1"/>
                </a:solidFill>
              </a:rPr>
              <a:t>основные причины </a:t>
            </a:r>
            <a:r>
              <a:rPr lang="ru-RU" dirty="0">
                <a:solidFill>
                  <a:schemeClr val="tx1"/>
                </a:solidFill>
              </a:rPr>
              <a:t>того, почему дети оказываются без попечения родителей и нуждаются в устройстве в семью. У многих кандидатов в замещающие родители есть </a:t>
            </a:r>
            <a:r>
              <a:rPr lang="ru-RU" b="1" dirty="0">
                <a:solidFill>
                  <a:schemeClr val="tx1"/>
                </a:solidFill>
              </a:rPr>
              <a:t>иллюзия о ребенке из благополучной семьи, попавшем в д\д случайно.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Обсуждение в большой </a:t>
            </a:r>
            <a:r>
              <a:rPr lang="ru-RU" b="1" dirty="0" smtClean="0">
                <a:solidFill>
                  <a:schemeClr val="tx1"/>
                </a:solidFill>
              </a:rPr>
              <a:t>группе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420888"/>
            <a:ext cx="7772400" cy="2592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836713"/>
            <a:ext cx="6417734" cy="100811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Мотив, удовлетворяющий потребность в продолжении рода</a:t>
            </a:r>
            <a:endParaRPr lang="ru-RU" sz="2800" dirty="0"/>
          </a:p>
        </p:txBody>
      </p:sp>
      <p:pic>
        <p:nvPicPr>
          <p:cNvPr id="1026" name="Picture 2" descr="C:\Users\user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801816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176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127</TotalTime>
  <Words>605</Words>
  <Application>Microsoft Office PowerPoint</Application>
  <PresentationFormat>Экран (4:3)</PresentationFormat>
  <Paragraphs>116</Paragraphs>
  <Slides>31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Волна</vt:lpstr>
      <vt:lpstr> Понятие о мотивации замещающих родителей. Проведение оценки кандидатами в замещающие родители своей способности обеспечить потребности развития ребенка, имеющихся у них компетенций по воспитанию ребенка</vt:lpstr>
      <vt:lpstr>Цели занятия 2</vt:lpstr>
      <vt:lpstr>Игра с карточками «Дети – Замещающие родители» </vt:lpstr>
      <vt:lpstr>Инструкции </vt:lpstr>
      <vt:lpstr>Обсуждение в большой группе </vt:lpstr>
      <vt:lpstr>Причины «неудачи» в поиске пары:  </vt:lpstr>
      <vt:lpstr>По каким причинам дети остаются без попечения родителей и попадают в детский дом? (Мозговой штурм) </vt:lpstr>
      <vt:lpstr>Обсуждение в большой группе </vt:lpstr>
      <vt:lpstr>Презентация PowerPoint</vt:lpstr>
      <vt:lpstr>Мотив преодоления одиночества</vt:lpstr>
      <vt:lpstr>Мотив «смысла жизни»</vt:lpstr>
      <vt:lpstr>Альтруистическая мотивация</vt:lpstr>
      <vt:lpstr>Альтруистическая мотивация</vt:lpstr>
      <vt:lpstr> Мотив компенсации утраты собственного ребенка. </vt:lpstr>
      <vt:lpstr>Мотив стабилизации супружеских отношений</vt:lpstr>
      <vt:lpstr>Прагматический мотив улучшения материального и жилищного положения.</vt:lpstr>
      <vt:lpstr>Неустойчивый мотив</vt:lpstr>
      <vt:lpstr>Мифы приема ребенка</vt:lpstr>
      <vt:lpstr>ОЦЕНКА  СТЕПЕНИ  РИСКА</vt:lpstr>
      <vt:lpstr>Низкий уровень риска </vt:lpstr>
      <vt:lpstr>Средний уровень риска </vt:lpstr>
      <vt:lpstr>Высокий уровень риска  </vt:lpstr>
      <vt:lpstr>Основания для прекращения опеки</vt:lpstr>
      <vt:lpstr>прекращение опеки</vt:lpstr>
      <vt:lpstr>прекращение опеки</vt:lpstr>
      <vt:lpstr>прекращение опеки</vt:lpstr>
      <vt:lpstr>прекращение опеки (Родственные связи)</vt:lpstr>
      <vt:lpstr>Прекращение опеки Срок проживания ребенка в замещающей семье</vt:lpstr>
      <vt:lpstr>Прекращение опеки Возраст замещающего родителя</vt:lpstr>
      <vt:lpstr>Вопросы - ответы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 мотивации замещающих родителей. Проведение оценки кандидатами в замещающие родители своей способности обеспечить потребности развития ребенка, имеющихся у них компетенций по воспитанию ребенка</dc:title>
  <dc:creator>Василий</dc:creator>
  <cp:lastModifiedBy>user</cp:lastModifiedBy>
  <cp:revision>14</cp:revision>
  <cp:lastPrinted>2019-05-21T08:00:14Z</cp:lastPrinted>
  <dcterms:created xsi:type="dcterms:W3CDTF">2019-05-19T11:45:23Z</dcterms:created>
  <dcterms:modified xsi:type="dcterms:W3CDTF">2019-05-21T08:12:09Z</dcterms:modified>
</cp:coreProperties>
</file>