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57" r:id="rId4"/>
    <p:sldId id="259" r:id="rId5"/>
    <p:sldId id="302"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3" r:id="rId4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26"/>
    </mc:Choice>
    <mc:Fallback>
      <c:style val="26"/>
    </mc:Fallback>
  </mc:AlternateContent>
  <c:chart>
    <c:title>
      <c:layout/>
      <c:overlay val="0"/>
    </c:title>
    <c:autoTitleDeleted val="0"/>
    <c:plotArea>
      <c:layout>
        <c:manualLayout>
          <c:layoutTarget val="inner"/>
          <c:xMode val="edge"/>
          <c:yMode val="edge"/>
          <c:x val="7.5173796718397412E-2"/>
          <c:y val="8.7474960914598401E-2"/>
          <c:w val="0.48423752096761563"/>
          <c:h val="0.86598898280242331"/>
        </c:manualLayout>
      </c:layout>
      <c:pieChart>
        <c:varyColors val="1"/>
        <c:ser>
          <c:idx val="0"/>
          <c:order val="0"/>
          <c:tx>
            <c:strRef>
              <c:f>Лист1!$B$1</c:f>
              <c:strCache>
                <c:ptCount val="1"/>
              </c:strCache>
            </c:strRef>
          </c:tx>
          <c:dPt>
            <c:idx val="0"/>
            <c:bubble3D val="0"/>
            <c:explosion val="6"/>
          </c:dPt>
          <c:dPt>
            <c:idx val="1"/>
            <c:bubble3D val="0"/>
            <c:explosion val="13"/>
          </c:dPt>
          <c:dPt>
            <c:idx val="2"/>
            <c:bubble3D val="0"/>
            <c:explosion val="3"/>
          </c:dPt>
          <c:dPt>
            <c:idx val="3"/>
            <c:bubble3D val="0"/>
            <c:explosion val="9"/>
          </c:dPt>
          <c:dLbls>
            <c:dLbl>
              <c:idx val="0"/>
              <c:layout>
                <c:manualLayout>
                  <c:x val="-8.2402160233562421E-2"/>
                  <c:y val="0"/>
                </c:manualLayout>
              </c:layout>
              <c:dLblPos val="bestFit"/>
              <c:showLegendKey val="0"/>
              <c:showVal val="1"/>
              <c:showCatName val="0"/>
              <c:showSerName val="0"/>
              <c:showPercent val="0"/>
              <c:showBubbleSize val="0"/>
            </c:dLbl>
            <c:dLbl>
              <c:idx val="1"/>
              <c:layout>
                <c:manualLayout>
                  <c:x val="4.3369498106767733E-2"/>
                  <c:y val="-2.0356980001302846E-7"/>
                </c:manualLayout>
              </c:layout>
              <c:dLblPos val="bestFit"/>
              <c:showLegendKey val="0"/>
              <c:showVal val="1"/>
              <c:showCatName val="0"/>
              <c:showSerName val="0"/>
              <c:showPercent val="0"/>
              <c:showBubbleSize val="0"/>
            </c:dLbl>
            <c:dLbl>
              <c:idx val="2"/>
              <c:layout>
                <c:manualLayout>
                  <c:x val="0.12721719444651869"/>
                  <c:y val="-3.9295648074020396E-2"/>
                </c:manualLayout>
              </c:layout>
              <c:dLblPos val="bestFit"/>
              <c:showLegendKey val="0"/>
              <c:showVal val="1"/>
              <c:showCatName val="0"/>
              <c:showSerName val="0"/>
              <c:showPercent val="0"/>
              <c:showBubbleSize val="0"/>
            </c:dLbl>
            <c:dLbl>
              <c:idx val="3"/>
              <c:layout>
                <c:manualLayout>
                  <c:x val="-5.7825997475690318E-2"/>
                  <c:y val="0"/>
                </c:manualLayout>
              </c:layout>
              <c:dLblPos val="bestFit"/>
              <c:showLegendKey val="0"/>
              <c:showVal val="1"/>
              <c:showCatName val="0"/>
              <c:showSerName val="0"/>
              <c:showPercent val="0"/>
              <c:showBubbleSize val="0"/>
            </c:dLbl>
            <c:txPr>
              <a:bodyPr/>
              <a:lstStyle/>
              <a:p>
                <a:pPr>
                  <a:defRPr b="1">
                    <a:latin typeface="+mj-lt"/>
                  </a:defRPr>
                </a:pPr>
                <a:endParaRPr lang="ru-RU"/>
              </a:p>
            </c:txPr>
            <c:dLblPos val="outEnd"/>
            <c:showLegendKey val="0"/>
            <c:showVal val="1"/>
            <c:showCatName val="0"/>
            <c:showSerName val="0"/>
            <c:showPercent val="0"/>
            <c:showBubbleSize val="0"/>
            <c:showLeaderLines val="1"/>
          </c:dLbls>
          <c:cat>
            <c:strRef>
              <c:f>Лист1!$A$2:$A$5</c:f>
              <c:strCache>
                <c:ptCount val="4"/>
                <c:pt idx="0">
                  <c:v>предварительная опека</c:v>
                </c:pt>
                <c:pt idx="1">
                  <c:v>опека (попечительство)</c:v>
                </c:pt>
                <c:pt idx="2">
                  <c:v>приемная семья</c:v>
                </c:pt>
                <c:pt idx="3">
                  <c:v>усыновление</c:v>
                </c:pt>
              </c:strCache>
            </c:strRef>
          </c:cat>
          <c:val>
            <c:numRef>
              <c:f>Лист1!$B$2:$B$5</c:f>
              <c:numCache>
                <c:formatCode>General</c:formatCode>
                <c:ptCount val="4"/>
                <c:pt idx="0">
                  <c:v>52</c:v>
                </c:pt>
                <c:pt idx="1">
                  <c:v>659</c:v>
                </c:pt>
                <c:pt idx="2">
                  <c:v>1801</c:v>
                </c:pt>
                <c:pt idx="3">
                  <c:v>833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4866085006948226"/>
          <c:y val="0.34400403770635496"/>
          <c:w val="0.3253174510664571"/>
          <c:h val="0.27641359276756922"/>
        </c:manualLayout>
      </c:layout>
      <c:overlay val="0"/>
      <c:txPr>
        <a:bodyPr/>
        <a:lstStyle/>
        <a:p>
          <a:pPr>
            <a:defRPr>
              <a:latin typeface="+mj-lt"/>
            </a:defRPr>
          </a:pPr>
          <a:endParaRPr lang="ru-RU"/>
        </a:p>
      </c:txPr>
    </c:legend>
    <c:plotVisOnly val="1"/>
    <c:dispBlanksAs val="gap"/>
    <c:showDLblsOverMax val="0"/>
  </c:chart>
  <c:txPr>
    <a:bodyPr/>
    <a:lstStyle/>
    <a:p>
      <a:pPr>
        <a:defRPr sz="1800"/>
      </a:pPr>
      <a:endParaRPr lang="ru-RU"/>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5CAF6A-5960-42EE-B819-E5A1BF513E62}" type="doc">
      <dgm:prSet loTypeId="urn:microsoft.com/office/officeart/2005/8/layout/hList2" loCatId="list" qsTypeId="urn:microsoft.com/office/officeart/2005/8/quickstyle/simple1" qsCatId="simple" csTypeId="urn:microsoft.com/office/officeart/2005/8/colors/colorful5" csCatId="colorful" phldr="1"/>
      <dgm:spPr/>
      <dgm:t>
        <a:bodyPr/>
        <a:lstStyle/>
        <a:p>
          <a:endParaRPr lang="ru-RU"/>
        </a:p>
      </dgm:t>
    </dgm:pt>
    <dgm:pt modelId="{3C77E75E-03E7-4DC4-AE4D-38A44E44CE4C}">
      <dgm:prSet phldrT="[Текст]" phldr="1"/>
      <dgm:spPr/>
      <dgm:t>
        <a:bodyPr/>
        <a:lstStyle/>
        <a:p>
          <a:endParaRPr lang="ru-RU" dirty="0"/>
        </a:p>
      </dgm:t>
    </dgm:pt>
    <dgm:pt modelId="{ED29DF49-DC96-420E-B01A-0B1F11AC072D}" type="parTrans" cxnId="{1F7BFB03-8315-495F-9323-DA130B827026}">
      <dgm:prSet/>
      <dgm:spPr/>
      <dgm:t>
        <a:bodyPr/>
        <a:lstStyle/>
        <a:p>
          <a:endParaRPr lang="ru-RU"/>
        </a:p>
      </dgm:t>
    </dgm:pt>
    <dgm:pt modelId="{EFD0DC29-374B-403B-9F6C-E2AE40B0F683}" type="sibTrans" cxnId="{1F7BFB03-8315-495F-9323-DA130B827026}">
      <dgm:prSet/>
      <dgm:spPr/>
      <dgm:t>
        <a:bodyPr/>
        <a:lstStyle/>
        <a:p>
          <a:endParaRPr lang="ru-RU"/>
        </a:p>
      </dgm:t>
    </dgm:pt>
    <dgm:pt modelId="{90989B72-C616-4E14-87CB-ECA2A695952F}">
      <dgm:prSet phldrT="[Текст]" custT="1"/>
      <dgm:spPr/>
      <dgm:t>
        <a:bodyPr anchor="ctr"/>
        <a:lstStyle/>
        <a:p>
          <a:pPr algn="ctr"/>
          <a:r>
            <a:rPr lang="ru-RU" sz="2600" b="1" dirty="0" smtClean="0"/>
            <a:t>Медицинские услуги и лекарственные средства</a:t>
          </a:r>
          <a:endParaRPr lang="ru-RU" sz="2600" b="1" dirty="0"/>
        </a:p>
      </dgm:t>
    </dgm:pt>
    <dgm:pt modelId="{E3AA7CA8-0227-4BFE-86B9-09910245D430}" type="parTrans" cxnId="{AB428521-D4DA-4203-9359-938A71686114}">
      <dgm:prSet/>
      <dgm:spPr/>
      <dgm:t>
        <a:bodyPr/>
        <a:lstStyle/>
        <a:p>
          <a:endParaRPr lang="ru-RU"/>
        </a:p>
      </dgm:t>
    </dgm:pt>
    <dgm:pt modelId="{87B1F977-C019-4946-AC00-6E238610F5DF}" type="sibTrans" cxnId="{AB428521-D4DA-4203-9359-938A71686114}">
      <dgm:prSet/>
      <dgm:spPr/>
      <dgm:t>
        <a:bodyPr/>
        <a:lstStyle/>
        <a:p>
          <a:endParaRPr lang="ru-RU"/>
        </a:p>
      </dgm:t>
    </dgm:pt>
    <dgm:pt modelId="{96C4873A-95B4-4C3C-A7C5-ACAA8AC803D7}">
      <dgm:prSet phldrT="[Текст]" phldr="1"/>
      <dgm:spPr/>
      <dgm:t>
        <a:bodyPr/>
        <a:lstStyle/>
        <a:p>
          <a:endParaRPr lang="ru-RU" dirty="0"/>
        </a:p>
      </dgm:t>
    </dgm:pt>
    <dgm:pt modelId="{6AF59EA1-9663-42D0-880B-61CAA02DDB1E}" type="sibTrans" cxnId="{5430443E-68A8-4973-A0E2-D9A3F9EF97E6}">
      <dgm:prSet/>
      <dgm:spPr/>
      <dgm:t>
        <a:bodyPr/>
        <a:lstStyle/>
        <a:p>
          <a:endParaRPr lang="ru-RU"/>
        </a:p>
      </dgm:t>
    </dgm:pt>
    <dgm:pt modelId="{F42A5DEE-1C84-463D-AFC0-6AE35A8E00AA}" type="parTrans" cxnId="{5430443E-68A8-4973-A0E2-D9A3F9EF97E6}">
      <dgm:prSet/>
      <dgm:spPr/>
      <dgm:t>
        <a:bodyPr/>
        <a:lstStyle/>
        <a:p>
          <a:endParaRPr lang="ru-RU"/>
        </a:p>
      </dgm:t>
    </dgm:pt>
    <dgm:pt modelId="{00B2CBDE-D574-4487-87FF-33B83E0F0330}">
      <dgm:prSet phldrT="[Текст]" custT="1"/>
      <dgm:spPr/>
      <dgm:t>
        <a:bodyPr vert="horz" anchor="ctr"/>
        <a:lstStyle/>
        <a:p>
          <a:pPr algn="ctr"/>
          <a:r>
            <a:rPr lang="ru-RU" sz="2600" b="1" dirty="0" smtClean="0"/>
            <a:t>Обучение и дополнительное образование</a:t>
          </a:r>
          <a:endParaRPr lang="ru-RU" sz="2600" b="1" dirty="0"/>
        </a:p>
      </dgm:t>
    </dgm:pt>
    <dgm:pt modelId="{B6B10145-963D-48D5-BA29-B423C82C9623}" type="sibTrans" cxnId="{C3566974-722D-48A7-892F-D618403117FA}">
      <dgm:prSet/>
      <dgm:spPr/>
      <dgm:t>
        <a:bodyPr/>
        <a:lstStyle/>
        <a:p>
          <a:endParaRPr lang="ru-RU"/>
        </a:p>
      </dgm:t>
    </dgm:pt>
    <dgm:pt modelId="{1E3209E3-D0A2-428E-A4F7-9B6383D1E779}" type="parTrans" cxnId="{C3566974-722D-48A7-892F-D618403117FA}">
      <dgm:prSet/>
      <dgm:spPr/>
      <dgm:t>
        <a:bodyPr/>
        <a:lstStyle/>
        <a:p>
          <a:endParaRPr lang="ru-RU"/>
        </a:p>
      </dgm:t>
    </dgm:pt>
    <dgm:pt modelId="{92E53063-BAD8-4D74-8B1D-49D726374E06}" type="pres">
      <dgm:prSet presAssocID="{B95CAF6A-5960-42EE-B819-E5A1BF513E62}" presName="linearFlow" presStyleCnt="0">
        <dgm:presLayoutVars>
          <dgm:dir/>
          <dgm:animLvl val="lvl"/>
          <dgm:resizeHandles/>
        </dgm:presLayoutVars>
      </dgm:prSet>
      <dgm:spPr/>
      <dgm:t>
        <a:bodyPr/>
        <a:lstStyle/>
        <a:p>
          <a:endParaRPr lang="ru-RU"/>
        </a:p>
      </dgm:t>
    </dgm:pt>
    <dgm:pt modelId="{D9206E57-4E3F-4215-942C-F896E62D4B1C}" type="pres">
      <dgm:prSet presAssocID="{96C4873A-95B4-4C3C-A7C5-ACAA8AC803D7}" presName="compositeNode" presStyleCnt="0">
        <dgm:presLayoutVars>
          <dgm:bulletEnabled val="1"/>
        </dgm:presLayoutVars>
      </dgm:prSet>
      <dgm:spPr/>
    </dgm:pt>
    <dgm:pt modelId="{C89F2652-4664-4427-BDE8-DC2CFE93A4AE}" type="pres">
      <dgm:prSet presAssocID="{96C4873A-95B4-4C3C-A7C5-ACAA8AC803D7}" presName="image" presStyleLbl="fgImgPlace1" presStyleIdx="0" presStyleCnt="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dgm:spPr>
    </dgm:pt>
    <dgm:pt modelId="{86580049-BE15-4FF3-B058-29109233D31C}" type="pres">
      <dgm:prSet presAssocID="{96C4873A-95B4-4C3C-A7C5-ACAA8AC803D7}" presName="childNode" presStyleLbl="node1" presStyleIdx="0" presStyleCnt="2" custScaleX="148724" custScaleY="114373" custLinFactNeighborX="-1591" custLinFactNeighborY="-950">
        <dgm:presLayoutVars>
          <dgm:bulletEnabled val="1"/>
        </dgm:presLayoutVars>
      </dgm:prSet>
      <dgm:spPr/>
      <dgm:t>
        <a:bodyPr/>
        <a:lstStyle/>
        <a:p>
          <a:endParaRPr lang="ru-RU"/>
        </a:p>
      </dgm:t>
    </dgm:pt>
    <dgm:pt modelId="{76BCB805-E83A-4C67-BC5B-E2666EEB8151}" type="pres">
      <dgm:prSet presAssocID="{96C4873A-95B4-4C3C-A7C5-ACAA8AC803D7}" presName="parentNode" presStyleLbl="revTx" presStyleIdx="0" presStyleCnt="2">
        <dgm:presLayoutVars>
          <dgm:chMax val="0"/>
          <dgm:bulletEnabled val="1"/>
        </dgm:presLayoutVars>
      </dgm:prSet>
      <dgm:spPr/>
      <dgm:t>
        <a:bodyPr/>
        <a:lstStyle/>
        <a:p>
          <a:endParaRPr lang="ru-RU"/>
        </a:p>
      </dgm:t>
    </dgm:pt>
    <dgm:pt modelId="{58128031-1A05-4008-9D28-6BFBBB928B72}" type="pres">
      <dgm:prSet presAssocID="{6AF59EA1-9663-42D0-880B-61CAA02DDB1E}" presName="sibTrans" presStyleCnt="0"/>
      <dgm:spPr/>
    </dgm:pt>
    <dgm:pt modelId="{E7329F7A-345F-4D9E-897C-3FDCBF6BBC16}" type="pres">
      <dgm:prSet presAssocID="{3C77E75E-03E7-4DC4-AE4D-38A44E44CE4C}" presName="compositeNode" presStyleCnt="0">
        <dgm:presLayoutVars>
          <dgm:bulletEnabled val="1"/>
        </dgm:presLayoutVars>
      </dgm:prSet>
      <dgm:spPr/>
    </dgm:pt>
    <dgm:pt modelId="{8C2A7473-D723-4BDB-9BF4-A4F40B7B9DD7}" type="pres">
      <dgm:prSet presAssocID="{3C77E75E-03E7-4DC4-AE4D-38A44E44CE4C}" presName="imag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dgm:spPr>
    </dgm:pt>
    <dgm:pt modelId="{E43A02E4-F48E-4259-B508-DC0CF3AD2941}" type="pres">
      <dgm:prSet presAssocID="{3C77E75E-03E7-4DC4-AE4D-38A44E44CE4C}" presName="childNode" presStyleLbl="node1" presStyleIdx="1" presStyleCnt="2" custScaleX="152070" custScaleY="111764">
        <dgm:presLayoutVars>
          <dgm:bulletEnabled val="1"/>
        </dgm:presLayoutVars>
      </dgm:prSet>
      <dgm:spPr/>
      <dgm:t>
        <a:bodyPr/>
        <a:lstStyle/>
        <a:p>
          <a:endParaRPr lang="ru-RU"/>
        </a:p>
      </dgm:t>
    </dgm:pt>
    <dgm:pt modelId="{6404181E-5D60-412F-8F62-4802446CF0DA}" type="pres">
      <dgm:prSet presAssocID="{3C77E75E-03E7-4DC4-AE4D-38A44E44CE4C}" presName="parentNode" presStyleLbl="revTx" presStyleIdx="1" presStyleCnt="2">
        <dgm:presLayoutVars>
          <dgm:chMax val="0"/>
          <dgm:bulletEnabled val="1"/>
        </dgm:presLayoutVars>
      </dgm:prSet>
      <dgm:spPr/>
      <dgm:t>
        <a:bodyPr/>
        <a:lstStyle/>
        <a:p>
          <a:endParaRPr lang="ru-RU"/>
        </a:p>
      </dgm:t>
    </dgm:pt>
  </dgm:ptLst>
  <dgm:cxnLst>
    <dgm:cxn modelId="{E70F55F0-74A4-45A7-8125-16DCD5DA47C9}" type="presOf" srcId="{00B2CBDE-D574-4487-87FF-33B83E0F0330}" destId="{86580049-BE15-4FF3-B058-29109233D31C}" srcOrd="0" destOrd="0" presId="urn:microsoft.com/office/officeart/2005/8/layout/hList2"/>
    <dgm:cxn modelId="{1F7BFB03-8315-495F-9323-DA130B827026}" srcId="{B95CAF6A-5960-42EE-B819-E5A1BF513E62}" destId="{3C77E75E-03E7-4DC4-AE4D-38A44E44CE4C}" srcOrd="1" destOrd="0" parTransId="{ED29DF49-DC96-420E-B01A-0B1F11AC072D}" sibTransId="{EFD0DC29-374B-403B-9F6C-E2AE40B0F683}"/>
    <dgm:cxn modelId="{803E7BD0-3682-46DC-B277-9194DA504D42}" type="presOf" srcId="{96C4873A-95B4-4C3C-A7C5-ACAA8AC803D7}" destId="{76BCB805-E83A-4C67-BC5B-E2666EEB8151}" srcOrd="0" destOrd="0" presId="urn:microsoft.com/office/officeart/2005/8/layout/hList2"/>
    <dgm:cxn modelId="{5430443E-68A8-4973-A0E2-D9A3F9EF97E6}" srcId="{B95CAF6A-5960-42EE-B819-E5A1BF513E62}" destId="{96C4873A-95B4-4C3C-A7C5-ACAA8AC803D7}" srcOrd="0" destOrd="0" parTransId="{F42A5DEE-1C84-463D-AFC0-6AE35A8E00AA}" sibTransId="{6AF59EA1-9663-42D0-880B-61CAA02DDB1E}"/>
    <dgm:cxn modelId="{B7426E31-76C8-48E5-8DC5-FD2B6D0B6919}" type="presOf" srcId="{90989B72-C616-4E14-87CB-ECA2A695952F}" destId="{E43A02E4-F48E-4259-B508-DC0CF3AD2941}" srcOrd="0" destOrd="0" presId="urn:microsoft.com/office/officeart/2005/8/layout/hList2"/>
    <dgm:cxn modelId="{C3566974-722D-48A7-892F-D618403117FA}" srcId="{96C4873A-95B4-4C3C-A7C5-ACAA8AC803D7}" destId="{00B2CBDE-D574-4487-87FF-33B83E0F0330}" srcOrd="0" destOrd="0" parTransId="{1E3209E3-D0A2-428E-A4F7-9B6383D1E779}" sibTransId="{B6B10145-963D-48D5-BA29-B423C82C9623}"/>
    <dgm:cxn modelId="{68035D09-634A-45BC-A35C-909302DDB1D2}" type="presOf" srcId="{3C77E75E-03E7-4DC4-AE4D-38A44E44CE4C}" destId="{6404181E-5D60-412F-8F62-4802446CF0DA}" srcOrd="0" destOrd="0" presId="urn:microsoft.com/office/officeart/2005/8/layout/hList2"/>
    <dgm:cxn modelId="{AB428521-D4DA-4203-9359-938A71686114}" srcId="{3C77E75E-03E7-4DC4-AE4D-38A44E44CE4C}" destId="{90989B72-C616-4E14-87CB-ECA2A695952F}" srcOrd="0" destOrd="0" parTransId="{E3AA7CA8-0227-4BFE-86B9-09910245D430}" sibTransId="{87B1F977-C019-4946-AC00-6E238610F5DF}"/>
    <dgm:cxn modelId="{803DED5A-2AD7-4E16-8334-A6C3E36739FB}" type="presOf" srcId="{B95CAF6A-5960-42EE-B819-E5A1BF513E62}" destId="{92E53063-BAD8-4D74-8B1D-49D726374E06}" srcOrd="0" destOrd="0" presId="urn:microsoft.com/office/officeart/2005/8/layout/hList2"/>
    <dgm:cxn modelId="{00683818-4AA0-4C9B-A284-98495D52BB0C}" type="presParOf" srcId="{92E53063-BAD8-4D74-8B1D-49D726374E06}" destId="{D9206E57-4E3F-4215-942C-F896E62D4B1C}" srcOrd="0" destOrd="0" presId="urn:microsoft.com/office/officeart/2005/8/layout/hList2"/>
    <dgm:cxn modelId="{3BFE115E-CB65-4102-B9C0-FDF9633D04FB}" type="presParOf" srcId="{D9206E57-4E3F-4215-942C-F896E62D4B1C}" destId="{C89F2652-4664-4427-BDE8-DC2CFE93A4AE}" srcOrd="0" destOrd="0" presId="urn:microsoft.com/office/officeart/2005/8/layout/hList2"/>
    <dgm:cxn modelId="{9537369B-962E-4FE7-AC3C-98103DB92585}" type="presParOf" srcId="{D9206E57-4E3F-4215-942C-F896E62D4B1C}" destId="{86580049-BE15-4FF3-B058-29109233D31C}" srcOrd="1" destOrd="0" presId="urn:microsoft.com/office/officeart/2005/8/layout/hList2"/>
    <dgm:cxn modelId="{C5AC9E41-3339-4A32-9037-BD6EF8AB120A}" type="presParOf" srcId="{D9206E57-4E3F-4215-942C-F896E62D4B1C}" destId="{76BCB805-E83A-4C67-BC5B-E2666EEB8151}" srcOrd="2" destOrd="0" presId="urn:microsoft.com/office/officeart/2005/8/layout/hList2"/>
    <dgm:cxn modelId="{6FB66CCC-CC08-4F38-BB0E-DB04595A8826}" type="presParOf" srcId="{92E53063-BAD8-4D74-8B1D-49D726374E06}" destId="{58128031-1A05-4008-9D28-6BFBBB928B72}" srcOrd="1" destOrd="0" presId="urn:microsoft.com/office/officeart/2005/8/layout/hList2"/>
    <dgm:cxn modelId="{1B0C9881-AD18-492F-BBF9-6A887AB6539A}" type="presParOf" srcId="{92E53063-BAD8-4D74-8B1D-49D726374E06}" destId="{E7329F7A-345F-4D9E-897C-3FDCBF6BBC16}" srcOrd="2" destOrd="0" presId="urn:microsoft.com/office/officeart/2005/8/layout/hList2"/>
    <dgm:cxn modelId="{400CB0D6-7D77-4282-8736-B2D02E36FA08}" type="presParOf" srcId="{E7329F7A-345F-4D9E-897C-3FDCBF6BBC16}" destId="{8C2A7473-D723-4BDB-9BF4-A4F40B7B9DD7}" srcOrd="0" destOrd="0" presId="urn:microsoft.com/office/officeart/2005/8/layout/hList2"/>
    <dgm:cxn modelId="{C777C8C7-238A-494A-9655-AD0E420AC093}" type="presParOf" srcId="{E7329F7A-345F-4D9E-897C-3FDCBF6BBC16}" destId="{E43A02E4-F48E-4259-B508-DC0CF3AD2941}" srcOrd="1" destOrd="0" presId="urn:microsoft.com/office/officeart/2005/8/layout/hList2"/>
    <dgm:cxn modelId="{1862EB42-164B-4597-88DD-275C405FCD18}" type="presParOf" srcId="{E7329F7A-345F-4D9E-897C-3FDCBF6BBC16}" destId="{6404181E-5D60-412F-8F62-4802446CF0DA}"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A37E34-EAF3-424A-8914-B62B66CE553E}" type="doc">
      <dgm:prSet loTypeId="urn:microsoft.com/office/officeart/2005/8/layout/rings+Icon" loCatId="relationship" qsTypeId="urn:microsoft.com/office/officeart/2005/8/quickstyle/simple1" qsCatId="simple" csTypeId="urn:microsoft.com/office/officeart/2005/8/colors/colorful1" csCatId="colorful" phldr="1"/>
      <dgm:spPr/>
    </dgm:pt>
    <dgm:pt modelId="{701CEB44-3A2E-43E8-85FE-ECABD4E17DBF}">
      <dgm:prSet phldrT="[Текст]" custT="1"/>
      <dgm:spPr/>
      <dgm:t>
        <a:bodyPr/>
        <a:lstStyle/>
        <a:p>
          <a:pPr>
            <a:spcAft>
              <a:spcPts val="0"/>
            </a:spcAft>
          </a:pPr>
          <a:r>
            <a:rPr lang="ru-RU" sz="1400" dirty="0" smtClean="0">
              <a:latin typeface="Comic Sans MS" panose="030F0702030302020204" pitchFamily="66" charset="0"/>
            </a:rPr>
            <a:t>Школа </a:t>
          </a:r>
        </a:p>
        <a:p>
          <a:pPr>
            <a:spcAft>
              <a:spcPts val="0"/>
            </a:spcAft>
          </a:pPr>
          <a:r>
            <a:rPr lang="ru-RU" sz="1400" dirty="0" smtClean="0">
              <a:latin typeface="Comic Sans MS" panose="030F0702030302020204" pitchFamily="66" charset="0"/>
            </a:rPr>
            <a:t>приемных родителей</a:t>
          </a:r>
          <a:endParaRPr lang="ru-RU" sz="1400" dirty="0">
            <a:latin typeface="Comic Sans MS" panose="030F0702030302020204" pitchFamily="66" charset="0"/>
          </a:endParaRPr>
        </a:p>
      </dgm:t>
    </dgm:pt>
    <dgm:pt modelId="{08DD531B-38CA-46AE-AA46-6B07C3A24898}" type="parTrans" cxnId="{BDBE9054-DD9B-41A1-86FD-029C1E73149A}">
      <dgm:prSet/>
      <dgm:spPr/>
      <dgm:t>
        <a:bodyPr/>
        <a:lstStyle/>
        <a:p>
          <a:endParaRPr lang="ru-RU"/>
        </a:p>
      </dgm:t>
    </dgm:pt>
    <dgm:pt modelId="{1C4D8F10-B150-4355-9DC5-73EFAA2F6768}" type="sibTrans" cxnId="{BDBE9054-DD9B-41A1-86FD-029C1E73149A}">
      <dgm:prSet/>
      <dgm:spPr/>
      <dgm:t>
        <a:bodyPr/>
        <a:lstStyle/>
        <a:p>
          <a:endParaRPr lang="ru-RU"/>
        </a:p>
      </dgm:t>
    </dgm:pt>
    <dgm:pt modelId="{86A844A3-BC7A-4250-90D7-FEFEBED3D955}">
      <dgm:prSet phldrT="[Текст]" custT="1"/>
      <dgm:spPr/>
      <dgm:t>
        <a:bodyPr/>
        <a:lstStyle/>
        <a:p>
          <a:pPr algn="ctr"/>
          <a:r>
            <a:rPr lang="ru-RU" sz="1400" dirty="0" smtClean="0">
              <a:latin typeface="Comic Sans MS" panose="030F0702030302020204" pitchFamily="66" charset="0"/>
            </a:rPr>
            <a:t>Консультации и рекомендации органов опеки и попечительства</a:t>
          </a:r>
          <a:endParaRPr lang="ru-RU" sz="1400" dirty="0">
            <a:latin typeface="Comic Sans MS" panose="030F0702030302020204" pitchFamily="66" charset="0"/>
          </a:endParaRPr>
        </a:p>
      </dgm:t>
    </dgm:pt>
    <dgm:pt modelId="{5DDB04E3-7C79-4B66-92C4-E0BB680E65E3}" type="parTrans" cxnId="{EF6F6F14-DE53-4862-AB74-127B19368D7F}">
      <dgm:prSet/>
      <dgm:spPr/>
      <dgm:t>
        <a:bodyPr/>
        <a:lstStyle/>
        <a:p>
          <a:endParaRPr lang="ru-RU"/>
        </a:p>
      </dgm:t>
    </dgm:pt>
    <dgm:pt modelId="{ABDEEEBC-3464-4EE2-812C-C161190BB929}" type="sibTrans" cxnId="{EF6F6F14-DE53-4862-AB74-127B19368D7F}">
      <dgm:prSet/>
      <dgm:spPr/>
      <dgm:t>
        <a:bodyPr/>
        <a:lstStyle/>
        <a:p>
          <a:endParaRPr lang="ru-RU"/>
        </a:p>
      </dgm:t>
    </dgm:pt>
    <dgm:pt modelId="{D61F247E-D311-4835-A6E9-69C269D395B6}">
      <dgm:prSet phldrT="[Текст]" custT="1"/>
      <dgm:spPr/>
      <dgm:t>
        <a:bodyPr/>
        <a:lstStyle/>
        <a:p>
          <a:r>
            <a:rPr lang="ru-RU" sz="1300" dirty="0" smtClean="0">
              <a:latin typeface="Comic Sans MS" panose="030F0702030302020204" pitchFamily="66" charset="0"/>
            </a:rPr>
            <a:t>Индивидуальные консультации психолога</a:t>
          </a:r>
          <a:endParaRPr lang="ru-RU" sz="1300" dirty="0">
            <a:latin typeface="Comic Sans MS" panose="030F0702030302020204" pitchFamily="66" charset="0"/>
          </a:endParaRPr>
        </a:p>
      </dgm:t>
    </dgm:pt>
    <dgm:pt modelId="{AC8F2B3E-C12E-482C-AA53-B5450F557FA5}" type="parTrans" cxnId="{D46911FC-AB6F-4078-8912-2994287CE850}">
      <dgm:prSet/>
      <dgm:spPr/>
      <dgm:t>
        <a:bodyPr/>
        <a:lstStyle/>
        <a:p>
          <a:endParaRPr lang="ru-RU"/>
        </a:p>
      </dgm:t>
    </dgm:pt>
    <dgm:pt modelId="{9E30C152-CE18-477C-98B5-C2247EFB5500}" type="sibTrans" cxnId="{D46911FC-AB6F-4078-8912-2994287CE850}">
      <dgm:prSet/>
      <dgm:spPr/>
      <dgm:t>
        <a:bodyPr/>
        <a:lstStyle/>
        <a:p>
          <a:endParaRPr lang="ru-RU"/>
        </a:p>
      </dgm:t>
    </dgm:pt>
    <dgm:pt modelId="{F3C63EAA-2E4F-46E5-ADCD-102BA62AABEC}">
      <dgm:prSet custT="1"/>
      <dgm:spPr/>
      <dgm:t>
        <a:bodyPr/>
        <a:lstStyle/>
        <a:p>
          <a:r>
            <a:rPr lang="ru-RU" sz="1400" dirty="0" smtClean="0">
              <a:latin typeface="Comic Sans MS" panose="030F0702030302020204" pitchFamily="66" charset="0"/>
            </a:rPr>
            <a:t>Участие в мероприятиях для замещающих родителей </a:t>
          </a:r>
          <a:endParaRPr lang="ru-RU" sz="1400" dirty="0">
            <a:latin typeface="Comic Sans MS" panose="030F0702030302020204" pitchFamily="66" charset="0"/>
          </a:endParaRPr>
        </a:p>
      </dgm:t>
    </dgm:pt>
    <dgm:pt modelId="{AA45BBE6-F9FB-435E-B546-A328CFF241DA}" type="parTrans" cxnId="{92461562-C09F-45C4-9A2A-79B92CA081A1}">
      <dgm:prSet/>
      <dgm:spPr/>
      <dgm:t>
        <a:bodyPr/>
        <a:lstStyle/>
        <a:p>
          <a:endParaRPr lang="ru-RU"/>
        </a:p>
      </dgm:t>
    </dgm:pt>
    <dgm:pt modelId="{B1DA05B5-6FAD-4859-AB7B-31A7392DF0BF}" type="sibTrans" cxnId="{92461562-C09F-45C4-9A2A-79B92CA081A1}">
      <dgm:prSet/>
      <dgm:spPr/>
      <dgm:t>
        <a:bodyPr/>
        <a:lstStyle/>
        <a:p>
          <a:endParaRPr lang="ru-RU"/>
        </a:p>
      </dgm:t>
    </dgm:pt>
    <dgm:pt modelId="{16AEF8BE-9156-4C17-A9AF-EF4F8AAB6D85}">
      <dgm:prSet custT="1"/>
      <dgm:spPr/>
      <dgm:t>
        <a:bodyPr/>
        <a:lstStyle/>
        <a:p>
          <a:r>
            <a:rPr lang="ru-RU" sz="1400" dirty="0" smtClean="0">
              <a:latin typeface="Comic Sans MS" panose="030F0702030302020204" pitchFamily="66" charset="0"/>
            </a:rPr>
            <a:t>Консультации юриста</a:t>
          </a:r>
          <a:endParaRPr lang="ru-RU" sz="1400" dirty="0">
            <a:latin typeface="Comic Sans MS" panose="030F0702030302020204" pitchFamily="66" charset="0"/>
          </a:endParaRPr>
        </a:p>
      </dgm:t>
    </dgm:pt>
    <dgm:pt modelId="{2C9751D2-3849-4BF5-A19A-1A40A9BEB9B3}" type="parTrans" cxnId="{83BD9E8C-2615-4B44-8CD9-B139AEA35E81}">
      <dgm:prSet/>
      <dgm:spPr/>
      <dgm:t>
        <a:bodyPr/>
        <a:lstStyle/>
        <a:p>
          <a:endParaRPr lang="ru-RU"/>
        </a:p>
      </dgm:t>
    </dgm:pt>
    <dgm:pt modelId="{CA357110-200E-40E8-992E-D37C1822D776}" type="sibTrans" cxnId="{83BD9E8C-2615-4B44-8CD9-B139AEA35E81}">
      <dgm:prSet/>
      <dgm:spPr/>
      <dgm:t>
        <a:bodyPr/>
        <a:lstStyle/>
        <a:p>
          <a:endParaRPr lang="ru-RU"/>
        </a:p>
      </dgm:t>
    </dgm:pt>
    <dgm:pt modelId="{FA668C7C-7ACE-414D-97A5-6EFCB3CAA319}">
      <dgm:prSet custT="1"/>
      <dgm:spPr/>
      <dgm:t>
        <a:bodyPr/>
        <a:lstStyle/>
        <a:p>
          <a:r>
            <a:rPr lang="ru-RU" sz="1400" dirty="0" smtClean="0">
              <a:latin typeface="Comic Sans MS" panose="030F0702030302020204" pitchFamily="66" charset="0"/>
            </a:rPr>
            <a:t>Обучающие и творческие мастер-классы для детей и родителей</a:t>
          </a:r>
          <a:endParaRPr lang="ru-RU" sz="1400" dirty="0">
            <a:latin typeface="Comic Sans MS" panose="030F0702030302020204" pitchFamily="66" charset="0"/>
          </a:endParaRPr>
        </a:p>
      </dgm:t>
    </dgm:pt>
    <dgm:pt modelId="{C2C4C3CE-FA30-4E93-A84A-2C40F6995FD6}" type="parTrans" cxnId="{392D41A3-8C8E-420F-AB38-989DC810B377}">
      <dgm:prSet/>
      <dgm:spPr/>
      <dgm:t>
        <a:bodyPr/>
        <a:lstStyle/>
        <a:p>
          <a:endParaRPr lang="ru-RU"/>
        </a:p>
      </dgm:t>
    </dgm:pt>
    <dgm:pt modelId="{59E90C32-F062-4251-BD59-8C0693B3E7F8}" type="sibTrans" cxnId="{392D41A3-8C8E-420F-AB38-989DC810B377}">
      <dgm:prSet/>
      <dgm:spPr/>
      <dgm:t>
        <a:bodyPr/>
        <a:lstStyle/>
        <a:p>
          <a:endParaRPr lang="ru-RU"/>
        </a:p>
      </dgm:t>
    </dgm:pt>
    <dgm:pt modelId="{964E8FB5-6328-4E41-A549-E98C76F5BAB0}">
      <dgm:prSet custT="1"/>
      <dgm:spPr/>
      <dgm:t>
        <a:bodyPr/>
        <a:lstStyle/>
        <a:p>
          <a:r>
            <a:rPr lang="ru-RU" sz="1300" dirty="0" smtClean="0">
              <a:latin typeface="Comic Sans MS" panose="030F0702030302020204" pitchFamily="66" charset="0"/>
            </a:rPr>
            <a:t>Использование информационных ресурсов</a:t>
          </a:r>
          <a:endParaRPr lang="ru-RU" sz="1300" dirty="0">
            <a:latin typeface="Comic Sans MS" panose="030F0702030302020204" pitchFamily="66" charset="0"/>
          </a:endParaRPr>
        </a:p>
      </dgm:t>
    </dgm:pt>
    <dgm:pt modelId="{B0C49880-7F2D-4E3A-B98C-D971E6BC99A7}" type="parTrans" cxnId="{4ED35DD0-5135-48EA-80A2-C835B837D48D}">
      <dgm:prSet/>
      <dgm:spPr/>
      <dgm:t>
        <a:bodyPr/>
        <a:lstStyle/>
        <a:p>
          <a:endParaRPr lang="ru-RU"/>
        </a:p>
      </dgm:t>
    </dgm:pt>
    <dgm:pt modelId="{3A86095B-DE89-4D9A-AAF0-CE21B62349AB}" type="sibTrans" cxnId="{4ED35DD0-5135-48EA-80A2-C835B837D48D}">
      <dgm:prSet/>
      <dgm:spPr/>
      <dgm:t>
        <a:bodyPr/>
        <a:lstStyle/>
        <a:p>
          <a:endParaRPr lang="ru-RU"/>
        </a:p>
      </dgm:t>
    </dgm:pt>
    <dgm:pt modelId="{E9367685-6350-4587-AE3A-15405211E88E}" type="pres">
      <dgm:prSet presAssocID="{09A37E34-EAF3-424A-8914-B62B66CE553E}" presName="Name0" presStyleCnt="0">
        <dgm:presLayoutVars>
          <dgm:chMax val="7"/>
          <dgm:dir/>
          <dgm:resizeHandles val="exact"/>
        </dgm:presLayoutVars>
      </dgm:prSet>
      <dgm:spPr/>
    </dgm:pt>
    <dgm:pt modelId="{7FEC08A7-574F-4693-8830-96594B60BA95}" type="pres">
      <dgm:prSet presAssocID="{09A37E34-EAF3-424A-8914-B62B66CE553E}" presName="ellipse1" presStyleLbl="vennNode1" presStyleIdx="0" presStyleCnt="7" custLinFactNeighborX="2901" custLinFactNeighborY="2465">
        <dgm:presLayoutVars>
          <dgm:bulletEnabled val="1"/>
        </dgm:presLayoutVars>
      </dgm:prSet>
      <dgm:spPr/>
      <dgm:t>
        <a:bodyPr/>
        <a:lstStyle/>
        <a:p>
          <a:endParaRPr lang="ru-RU"/>
        </a:p>
      </dgm:t>
    </dgm:pt>
    <dgm:pt modelId="{5CBA7AB3-370C-48E1-9C66-BFC729D0B58F}" type="pres">
      <dgm:prSet presAssocID="{09A37E34-EAF3-424A-8914-B62B66CE553E}" presName="ellipse2" presStyleLbl="vennNode1" presStyleIdx="1" presStyleCnt="7" custLinFactNeighborX="274" custLinFactNeighborY="10537">
        <dgm:presLayoutVars>
          <dgm:bulletEnabled val="1"/>
        </dgm:presLayoutVars>
      </dgm:prSet>
      <dgm:spPr/>
      <dgm:t>
        <a:bodyPr/>
        <a:lstStyle/>
        <a:p>
          <a:endParaRPr lang="ru-RU"/>
        </a:p>
      </dgm:t>
    </dgm:pt>
    <dgm:pt modelId="{501A638C-B537-4988-B9C6-D4A0334F3F63}" type="pres">
      <dgm:prSet presAssocID="{09A37E34-EAF3-424A-8914-B62B66CE553E}" presName="ellipse3" presStyleLbl="vennNode1" presStyleIdx="2" presStyleCnt="7">
        <dgm:presLayoutVars>
          <dgm:bulletEnabled val="1"/>
        </dgm:presLayoutVars>
      </dgm:prSet>
      <dgm:spPr/>
      <dgm:t>
        <a:bodyPr/>
        <a:lstStyle/>
        <a:p>
          <a:endParaRPr lang="ru-RU"/>
        </a:p>
      </dgm:t>
    </dgm:pt>
    <dgm:pt modelId="{C7246245-54F8-49BA-9750-796549566907}" type="pres">
      <dgm:prSet presAssocID="{09A37E34-EAF3-424A-8914-B62B66CE553E}" presName="ellipse4" presStyleLbl="vennNode1" presStyleIdx="3" presStyleCnt="7" custLinFactNeighborX="746" custLinFactNeighborY="8296">
        <dgm:presLayoutVars>
          <dgm:bulletEnabled val="1"/>
        </dgm:presLayoutVars>
      </dgm:prSet>
      <dgm:spPr/>
      <dgm:t>
        <a:bodyPr/>
        <a:lstStyle/>
        <a:p>
          <a:endParaRPr lang="ru-RU"/>
        </a:p>
      </dgm:t>
    </dgm:pt>
    <dgm:pt modelId="{3D766C09-73A5-4BC5-9ED2-89B6AE2A6140}" type="pres">
      <dgm:prSet presAssocID="{09A37E34-EAF3-424A-8914-B62B66CE553E}" presName="ellipse5" presStyleLbl="vennNode1" presStyleIdx="4" presStyleCnt="7" custLinFactNeighborX="2063" custLinFactNeighborY="-245">
        <dgm:presLayoutVars>
          <dgm:bulletEnabled val="1"/>
        </dgm:presLayoutVars>
      </dgm:prSet>
      <dgm:spPr/>
      <dgm:t>
        <a:bodyPr/>
        <a:lstStyle/>
        <a:p>
          <a:endParaRPr lang="ru-RU"/>
        </a:p>
      </dgm:t>
    </dgm:pt>
    <dgm:pt modelId="{E195C432-4D13-4608-BBF8-DD3F1187B27D}" type="pres">
      <dgm:prSet presAssocID="{09A37E34-EAF3-424A-8914-B62B66CE553E}" presName="ellipse6" presStyleLbl="vennNode1" presStyleIdx="5" presStyleCnt="7" custLinFactNeighborX="-4433" custLinFactNeighborY="4736">
        <dgm:presLayoutVars>
          <dgm:bulletEnabled val="1"/>
        </dgm:presLayoutVars>
      </dgm:prSet>
      <dgm:spPr/>
      <dgm:t>
        <a:bodyPr/>
        <a:lstStyle/>
        <a:p>
          <a:endParaRPr lang="ru-RU"/>
        </a:p>
      </dgm:t>
    </dgm:pt>
    <dgm:pt modelId="{19E10B1F-9A8C-464D-8BC4-F818C61EACDA}" type="pres">
      <dgm:prSet presAssocID="{09A37E34-EAF3-424A-8914-B62B66CE553E}" presName="ellipse7" presStyleLbl="vennNode1" presStyleIdx="6" presStyleCnt="7">
        <dgm:presLayoutVars>
          <dgm:bulletEnabled val="1"/>
        </dgm:presLayoutVars>
      </dgm:prSet>
      <dgm:spPr/>
      <dgm:t>
        <a:bodyPr/>
        <a:lstStyle/>
        <a:p>
          <a:endParaRPr lang="ru-RU"/>
        </a:p>
      </dgm:t>
    </dgm:pt>
  </dgm:ptLst>
  <dgm:cxnLst>
    <dgm:cxn modelId="{E7DCC7A6-3BB4-499F-9548-A15B9CBE19AA}" type="presOf" srcId="{D61F247E-D311-4835-A6E9-69C269D395B6}" destId="{19E10B1F-9A8C-464D-8BC4-F818C61EACDA}" srcOrd="0" destOrd="0" presId="urn:microsoft.com/office/officeart/2005/8/layout/rings+Icon"/>
    <dgm:cxn modelId="{83BD9E8C-2615-4B44-8CD9-B139AEA35E81}" srcId="{09A37E34-EAF3-424A-8914-B62B66CE553E}" destId="{16AEF8BE-9156-4C17-A9AF-EF4F8AAB6D85}" srcOrd="4" destOrd="0" parTransId="{2C9751D2-3849-4BF5-A19A-1A40A9BEB9B3}" sibTransId="{CA357110-200E-40E8-992E-D37C1822D776}"/>
    <dgm:cxn modelId="{EF6F6F14-DE53-4862-AB74-127B19368D7F}" srcId="{09A37E34-EAF3-424A-8914-B62B66CE553E}" destId="{86A844A3-BC7A-4250-90D7-FEFEBED3D955}" srcOrd="1" destOrd="0" parTransId="{5DDB04E3-7C79-4B66-92C4-E0BB680E65E3}" sibTransId="{ABDEEEBC-3464-4EE2-812C-C161190BB929}"/>
    <dgm:cxn modelId="{1E394A28-8056-4BD6-B553-D11484BE05DD}" type="presOf" srcId="{09A37E34-EAF3-424A-8914-B62B66CE553E}" destId="{E9367685-6350-4587-AE3A-15405211E88E}" srcOrd="0" destOrd="0" presId="urn:microsoft.com/office/officeart/2005/8/layout/rings+Icon"/>
    <dgm:cxn modelId="{3AAF3DCA-D9A8-4334-B22A-0BF5C19D41CF}" type="presOf" srcId="{964E8FB5-6328-4E41-A549-E98C76F5BAB0}" destId="{E195C432-4D13-4608-BBF8-DD3F1187B27D}" srcOrd="0" destOrd="0" presId="urn:microsoft.com/office/officeart/2005/8/layout/rings+Icon"/>
    <dgm:cxn modelId="{7403492D-59A7-497C-8460-843DB3A8E45A}" type="presOf" srcId="{F3C63EAA-2E4F-46E5-ADCD-102BA62AABEC}" destId="{501A638C-B537-4988-B9C6-D4A0334F3F63}" srcOrd="0" destOrd="0" presId="urn:microsoft.com/office/officeart/2005/8/layout/rings+Icon"/>
    <dgm:cxn modelId="{392D41A3-8C8E-420F-AB38-989DC810B377}" srcId="{09A37E34-EAF3-424A-8914-B62B66CE553E}" destId="{FA668C7C-7ACE-414D-97A5-6EFCB3CAA319}" srcOrd="3" destOrd="0" parTransId="{C2C4C3CE-FA30-4E93-A84A-2C40F6995FD6}" sibTransId="{59E90C32-F062-4251-BD59-8C0693B3E7F8}"/>
    <dgm:cxn modelId="{D46911FC-AB6F-4078-8912-2994287CE850}" srcId="{09A37E34-EAF3-424A-8914-B62B66CE553E}" destId="{D61F247E-D311-4835-A6E9-69C269D395B6}" srcOrd="6" destOrd="0" parTransId="{AC8F2B3E-C12E-482C-AA53-B5450F557FA5}" sibTransId="{9E30C152-CE18-477C-98B5-C2247EFB5500}"/>
    <dgm:cxn modelId="{D686A5C0-9E4A-410C-B062-3EDCA6C40F4E}" type="presOf" srcId="{86A844A3-BC7A-4250-90D7-FEFEBED3D955}" destId="{5CBA7AB3-370C-48E1-9C66-BFC729D0B58F}" srcOrd="0" destOrd="0" presId="urn:microsoft.com/office/officeart/2005/8/layout/rings+Icon"/>
    <dgm:cxn modelId="{4ED35DD0-5135-48EA-80A2-C835B837D48D}" srcId="{09A37E34-EAF3-424A-8914-B62B66CE553E}" destId="{964E8FB5-6328-4E41-A549-E98C76F5BAB0}" srcOrd="5" destOrd="0" parTransId="{B0C49880-7F2D-4E3A-B98C-D971E6BC99A7}" sibTransId="{3A86095B-DE89-4D9A-AAF0-CE21B62349AB}"/>
    <dgm:cxn modelId="{92461562-C09F-45C4-9A2A-79B92CA081A1}" srcId="{09A37E34-EAF3-424A-8914-B62B66CE553E}" destId="{F3C63EAA-2E4F-46E5-ADCD-102BA62AABEC}" srcOrd="2" destOrd="0" parTransId="{AA45BBE6-F9FB-435E-B546-A328CFF241DA}" sibTransId="{B1DA05B5-6FAD-4859-AB7B-31A7392DF0BF}"/>
    <dgm:cxn modelId="{39A867C2-A3FE-40A7-94A9-0C159E20CC26}" type="presOf" srcId="{701CEB44-3A2E-43E8-85FE-ECABD4E17DBF}" destId="{7FEC08A7-574F-4693-8830-96594B60BA95}" srcOrd="0" destOrd="0" presId="urn:microsoft.com/office/officeart/2005/8/layout/rings+Icon"/>
    <dgm:cxn modelId="{F9D720C4-70F5-4F85-A28E-2506B83EC193}" type="presOf" srcId="{FA668C7C-7ACE-414D-97A5-6EFCB3CAA319}" destId="{C7246245-54F8-49BA-9750-796549566907}" srcOrd="0" destOrd="0" presId="urn:microsoft.com/office/officeart/2005/8/layout/rings+Icon"/>
    <dgm:cxn modelId="{BDBE9054-DD9B-41A1-86FD-029C1E73149A}" srcId="{09A37E34-EAF3-424A-8914-B62B66CE553E}" destId="{701CEB44-3A2E-43E8-85FE-ECABD4E17DBF}" srcOrd="0" destOrd="0" parTransId="{08DD531B-38CA-46AE-AA46-6B07C3A24898}" sibTransId="{1C4D8F10-B150-4355-9DC5-73EFAA2F6768}"/>
    <dgm:cxn modelId="{B783E4E4-8EFA-46DD-8386-54C5843B0D78}" type="presOf" srcId="{16AEF8BE-9156-4C17-A9AF-EF4F8AAB6D85}" destId="{3D766C09-73A5-4BC5-9ED2-89B6AE2A6140}" srcOrd="0" destOrd="0" presId="urn:microsoft.com/office/officeart/2005/8/layout/rings+Icon"/>
    <dgm:cxn modelId="{012931BD-7A71-49BD-BF8F-0912D80B031B}" type="presParOf" srcId="{E9367685-6350-4587-AE3A-15405211E88E}" destId="{7FEC08A7-574F-4693-8830-96594B60BA95}" srcOrd="0" destOrd="0" presId="urn:microsoft.com/office/officeart/2005/8/layout/rings+Icon"/>
    <dgm:cxn modelId="{2D7FE2B9-0C0E-48C8-86D9-9C3556321802}" type="presParOf" srcId="{E9367685-6350-4587-AE3A-15405211E88E}" destId="{5CBA7AB3-370C-48E1-9C66-BFC729D0B58F}" srcOrd="1" destOrd="0" presId="urn:microsoft.com/office/officeart/2005/8/layout/rings+Icon"/>
    <dgm:cxn modelId="{09B061D4-024C-479F-A59E-7B6340C28AAE}" type="presParOf" srcId="{E9367685-6350-4587-AE3A-15405211E88E}" destId="{501A638C-B537-4988-B9C6-D4A0334F3F63}" srcOrd="2" destOrd="0" presId="urn:microsoft.com/office/officeart/2005/8/layout/rings+Icon"/>
    <dgm:cxn modelId="{C8E15D06-78DB-407E-991A-3194A9A013BB}" type="presParOf" srcId="{E9367685-6350-4587-AE3A-15405211E88E}" destId="{C7246245-54F8-49BA-9750-796549566907}" srcOrd="3" destOrd="0" presId="urn:microsoft.com/office/officeart/2005/8/layout/rings+Icon"/>
    <dgm:cxn modelId="{F626ADC2-D94C-44CA-ACAF-98FCC3EE9394}" type="presParOf" srcId="{E9367685-6350-4587-AE3A-15405211E88E}" destId="{3D766C09-73A5-4BC5-9ED2-89B6AE2A6140}" srcOrd="4" destOrd="0" presId="urn:microsoft.com/office/officeart/2005/8/layout/rings+Icon"/>
    <dgm:cxn modelId="{A922141F-D4EB-42F0-A972-859878C974B3}" type="presParOf" srcId="{E9367685-6350-4587-AE3A-15405211E88E}" destId="{E195C432-4D13-4608-BBF8-DD3F1187B27D}" srcOrd="5" destOrd="0" presId="urn:microsoft.com/office/officeart/2005/8/layout/rings+Icon"/>
    <dgm:cxn modelId="{07B6A7B5-C15E-4CCA-8CD5-D4AB9D805EF9}" type="presParOf" srcId="{E9367685-6350-4587-AE3A-15405211E88E}" destId="{19E10B1F-9A8C-464D-8BC4-F818C61EACDA}" srcOrd="6"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968F1A-6E85-486D-B3C2-69118A3E8BF9}"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ru-RU"/>
        </a:p>
      </dgm:t>
    </dgm:pt>
    <dgm:pt modelId="{6821D581-B45E-4935-9AC6-77090C69D755}">
      <dgm:prSet phldrT="[Текст]" phldr="1"/>
      <dgm:spPr/>
      <dgm:t>
        <a:bodyPr/>
        <a:lstStyle/>
        <a:p>
          <a:endParaRPr lang="ru-RU" dirty="0"/>
        </a:p>
      </dgm:t>
    </dgm:pt>
    <dgm:pt modelId="{15FB3159-FB5E-473E-8294-C044D058E3A5}" type="parTrans" cxnId="{859D1EEA-9C43-49BE-939B-CE11E56BEACE}">
      <dgm:prSet/>
      <dgm:spPr/>
      <dgm:t>
        <a:bodyPr/>
        <a:lstStyle/>
        <a:p>
          <a:endParaRPr lang="ru-RU"/>
        </a:p>
      </dgm:t>
    </dgm:pt>
    <dgm:pt modelId="{C01442FF-E0BE-412A-9818-C0EBD37061AB}" type="sibTrans" cxnId="{859D1EEA-9C43-49BE-939B-CE11E56BEACE}">
      <dgm:prSet/>
      <dgm:spPr/>
      <dgm:t>
        <a:bodyPr/>
        <a:lstStyle/>
        <a:p>
          <a:endParaRPr lang="ru-RU"/>
        </a:p>
      </dgm:t>
    </dgm:pt>
    <dgm:pt modelId="{F61315EB-6EE3-4343-8D15-0DE3EB3DCCBF}">
      <dgm:prSet phldrT="[Текст]"/>
      <dgm:spPr/>
      <dgm:t>
        <a:bodyPr/>
        <a:lstStyle/>
        <a:p>
          <a:r>
            <a:rPr lang="ru-RU" dirty="0" smtClean="0">
              <a:latin typeface="Comic Sans MS" panose="030F0702030302020204" pitchFamily="66" charset="0"/>
            </a:rPr>
            <a:t>Управление временем</a:t>
          </a:r>
          <a:endParaRPr lang="ru-RU" dirty="0">
            <a:latin typeface="Comic Sans MS" panose="030F0702030302020204" pitchFamily="66" charset="0"/>
          </a:endParaRPr>
        </a:p>
      </dgm:t>
    </dgm:pt>
    <dgm:pt modelId="{F95A0286-C24F-4C69-9196-93C722F643A2}" type="parTrans" cxnId="{B7CBA93D-CAE8-42A0-9CB7-D6908919A882}">
      <dgm:prSet/>
      <dgm:spPr/>
      <dgm:t>
        <a:bodyPr/>
        <a:lstStyle/>
        <a:p>
          <a:endParaRPr lang="ru-RU"/>
        </a:p>
      </dgm:t>
    </dgm:pt>
    <dgm:pt modelId="{29309AC3-6066-479A-8BD5-6014B20F5EA3}" type="sibTrans" cxnId="{B7CBA93D-CAE8-42A0-9CB7-D6908919A882}">
      <dgm:prSet/>
      <dgm:spPr/>
      <dgm:t>
        <a:bodyPr/>
        <a:lstStyle/>
        <a:p>
          <a:endParaRPr lang="ru-RU"/>
        </a:p>
      </dgm:t>
    </dgm:pt>
    <dgm:pt modelId="{793F9850-54AB-4385-99A5-78C9776FD6FB}">
      <dgm:prSet phldrT="[Текст]" phldr="1"/>
      <dgm:spPr/>
      <dgm:t>
        <a:bodyPr/>
        <a:lstStyle/>
        <a:p>
          <a:endParaRPr lang="ru-RU"/>
        </a:p>
      </dgm:t>
    </dgm:pt>
    <dgm:pt modelId="{DB13A2D5-2C88-41ED-B583-9ACA93E2D453}" type="parTrans" cxnId="{821769B5-0C9F-4926-BCC8-CE8C556CAA6C}">
      <dgm:prSet/>
      <dgm:spPr/>
      <dgm:t>
        <a:bodyPr/>
        <a:lstStyle/>
        <a:p>
          <a:endParaRPr lang="ru-RU"/>
        </a:p>
      </dgm:t>
    </dgm:pt>
    <dgm:pt modelId="{9819C6EA-061B-4411-9B30-02C747FA2650}" type="sibTrans" cxnId="{821769B5-0C9F-4926-BCC8-CE8C556CAA6C}">
      <dgm:prSet/>
      <dgm:spPr/>
      <dgm:t>
        <a:bodyPr/>
        <a:lstStyle/>
        <a:p>
          <a:endParaRPr lang="ru-RU"/>
        </a:p>
      </dgm:t>
    </dgm:pt>
    <dgm:pt modelId="{1FF801CB-8BBA-4B0A-8C82-C364F1530B35}">
      <dgm:prSet phldrT="[Текст]"/>
      <dgm:spPr/>
      <dgm:t>
        <a:bodyPr/>
        <a:lstStyle/>
        <a:p>
          <a:r>
            <a:rPr lang="ru-RU" dirty="0" smtClean="0">
              <a:latin typeface="Comic Sans MS" panose="030F0702030302020204" pitchFamily="66" charset="0"/>
            </a:rPr>
            <a:t>Управление доходами </a:t>
          </a:r>
          <a:endParaRPr lang="ru-RU" dirty="0">
            <a:latin typeface="Comic Sans MS" panose="030F0702030302020204" pitchFamily="66" charset="0"/>
          </a:endParaRPr>
        </a:p>
      </dgm:t>
    </dgm:pt>
    <dgm:pt modelId="{295CE3F7-484E-4457-8B54-A6349AD97A21}" type="parTrans" cxnId="{67B4698E-406A-448C-88F7-1478FD8812AE}">
      <dgm:prSet/>
      <dgm:spPr/>
      <dgm:t>
        <a:bodyPr/>
        <a:lstStyle/>
        <a:p>
          <a:endParaRPr lang="ru-RU"/>
        </a:p>
      </dgm:t>
    </dgm:pt>
    <dgm:pt modelId="{CD1BCA53-2444-415A-82E4-41C852AADC5F}" type="sibTrans" cxnId="{67B4698E-406A-448C-88F7-1478FD8812AE}">
      <dgm:prSet/>
      <dgm:spPr/>
      <dgm:t>
        <a:bodyPr/>
        <a:lstStyle/>
        <a:p>
          <a:endParaRPr lang="ru-RU"/>
        </a:p>
      </dgm:t>
    </dgm:pt>
    <dgm:pt modelId="{00344172-1E42-4BA9-96D7-3F2A132C4D3B}">
      <dgm:prSet phldrT="[Текст]" phldr="1"/>
      <dgm:spPr/>
      <dgm:t>
        <a:bodyPr/>
        <a:lstStyle/>
        <a:p>
          <a:endParaRPr lang="ru-RU"/>
        </a:p>
      </dgm:t>
    </dgm:pt>
    <dgm:pt modelId="{6C8EE175-4099-4606-B03B-F96AF7D0EF5E}" type="parTrans" cxnId="{4E23EAE4-E7E6-462D-B722-D8B92E303962}">
      <dgm:prSet/>
      <dgm:spPr/>
      <dgm:t>
        <a:bodyPr/>
        <a:lstStyle/>
        <a:p>
          <a:endParaRPr lang="ru-RU"/>
        </a:p>
      </dgm:t>
    </dgm:pt>
    <dgm:pt modelId="{C859F2E7-B016-4601-B9A8-08D42ED339C2}" type="sibTrans" cxnId="{4E23EAE4-E7E6-462D-B722-D8B92E303962}">
      <dgm:prSet/>
      <dgm:spPr/>
      <dgm:t>
        <a:bodyPr/>
        <a:lstStyle/>
        <a:p>
          <a:endParaRPr lang="ru-RU"/>
        </a:p>
      </dgm:t>
    </dgm:pt>
    <dgm:pt modelId="{3020C17B-4763-4B0C-A237-31656750D3B0}">
      <dgm:prSet phldrT="[Текст]"/>
      <dgm:spPr/>
      <dgm:t>
        <a:bodyPr/>
        <a:lstStyle/>
        <a:p>
          <a:r>
            <a:rPr lang="ru-RU" dirty="0" smtClean="0">
              <a:latin typeface="Comic Sans MS" panose="030F0702030302020204" pitchFamily="66" charset="0"/>
            </a:rPr>
            <a:t>Коммуникации</a:t>
          </a:r>
          <a:endParaRPr lang="ru-RU" dirty="0">
            <a:latin typeface="Comic Sans MS" panose="030F0702030302020204" pitchFamily="66" charset="0"/>
          </a:endParaRPr>
        </a:p>
      </dgm:t>
    </dgm:pt>
    <dgm:pt modelId="{B55780E0-A0A8-4D67-9942-023875211D9E}" type="parTrans" cxnId="{E5174FC3-75E6-4E97-9E43-C1281DA2F60E}">
      <dgm:prSet/>
      <dgm:spPr/>
      <dgm:t>
        <a:bodyPr/>
        <a:lstStyle/>
        <a:p>
          <a:endParaRPr lang="ru-RU"/>
        </a:p>
      </dgm:t>
    </dgm:pt>
    <dgm:pt modelId="{27666603-23E7-4F92-A08E-75FCF7F1731D}" type="sibTrans" cxnId="{E5174FC3-75E6-4E97-9E43-C1281DA2F60E}">
      <dgm:prSet/>
      <dgm:spPr/>
      <dgm:t>
        <a:bodyPr/>
        <a:lstStyle/>
        <a:p>
          <a:endParaRPr lang="ru-RU"/>
        </a:p>
      </dgm:t>
    </dgm:pt>
    <dgm:pt modelId="{02ABC285-745D-4A31-B76C-B3C4E700E6CB}" type="pres">
      <dgm:prSet presAssocID="{C1968F1A-6E85-486D-B3C2-69118A3E8BF9}" presName="linearFlow" presStyleCnt="0">
        <dgm:presLayoutVars>
          <dgm:dir/>
          <dgm:animLvl val="lvl"/>
          <dgm:resizeHandles val="exact"/>
        </dgm:presLayoutVars>
      </dgm:prSet>
      <dgm:spPr/>
      <dgm:t>
        <a:bodyPr/>
        <a:lstStyle/>
        <a:p>
          <a:endParaRPr lang="ru-RU"/>
        </a:p>
      </dgm:t>
    </dgm:pt>
    <dgm:pt modelId="{DD33A8D0-4436-418F-A232-E3ADD68F8CF6}" type="pres">
      <dgm:prSet presAssocID="{6821D581-B45E-4935-9AC6-77090C69D755}" presName="composite" presStyleCnt="0"/>
      <dgm:spPr/>
    </dgm:pt>
    <dgm:pt modelId="{B25FB465-30F4-46DA-9BF3-27CDEA54109C}" type="pres">
      <dgm:prSet presAssocID="{6821D581-B45E-4935-9AC6-77090C69D755}" presName="parentText" presStyleLbl="alignNode1" presStyleIdx="0" presStyleCnt="3">
        <dgm:presLayoutVars>
          <dgm:chMax val="1"/>
          <dgm:bulletEnabled val="1"/>
        </dgm:presLayoutVars>
      </dgm:prSet>
      <dgm:spPr/>
      <dgm:t>
        <a:bodyPr/>
        <a:lstStyle/>
        <a:p>
          <a:endParaRPr lang="ru-RU"/>
        </a:p>
      </dgm:t>
    </dgm:pt>
    <dgm:pt modelId="{C827DD53-E466-4B00-8A17-AFF4ED25B3CC}" type="pres">
      <dgm:prSet presAssocID="{6821D581-B45E-4935-9AC6-77090C69D755}" presName="descendantText" presStyleLbl="alignAcc1" presStyleIdx="0" presStyleCnt="3">
        <dgm:presLayoutVars>
          <dgm:bulletEnabled val="1"/>
        </dgm:presLayoutVars>
      </dgm:prSet>
      <dgm:spPr/>
      <dgm:t>
        <a:bodyPr/>
        <a:lstStyle/>
        <a:p>
          <a:endParaRPr lang="ru-RU"/>
        </a:p>
      </dgm:t>
    </dgm:pt>
    <dgm:pt modelId="{C14E2254-6229-4487-83A7-5591FD812484}" type="pres">
      <dgm:prSet presAssocID="{C01442FF-E0BE-412A-9818-C0EBD37061AB}" presName="sp" presStyleCnt="0"/>
      <dgm:spPr/>
    </dgm:pt>
    <dgm:pt modelId="{8F1B036C-B9ED-462D-9321-57AA220D5DA7}" type="pres">
      <dgm:prSet presAssocID="{793F9850-54AB-4385-99A5-78C9776FD6FB}" presName="composite" presStyleCnt="0"/>
      <dgm:spPr/>
    </dgm:pt>
    <dgm:pt modelId="{1E3DDAEA-6986-4C36-8E0D-E6557D88DC7E}" type="pres">
      <dgm:prSet presAssocID="{793F9850-54AB-4385-99A5-78C9776FD6FB}" presName="parentText" presStyleLbl="alignNode1" presStyleIdx="1" presStyleCnt="3">
        <dgm:presLayoutVars>
          <dgm:chMax val="1"/>
          <dgm:bulletEnabled val="1"/>
        </dgm:presLayoutVars>
      </dgm:prSet>
      <dgm:spPr/>
      <dgm:t>
        <a:bodyPr/>
        <a:lstStyle/>
        <a:p>
          <a:endParaRPr lang="ru-RU"/>
        </a:p>
      </dgm:t>
    </dgm:pt>
    <dgm:pt modelId="{CCD1A43E-3694-4105-8AD0-32FED75F2414}" type="pres">
      <dgm:prSet presAssocID="{793F9850-54AB-4385-99A5-78C9776FD6FB}" presName="descendantText" presStyleLbl="alignAcc1" presStyleIdx="1" presStyleCnt="3">
        <dgm:presLayoutVars>
          <dgm:bulletEnabled val="1"/>
        </dgm:presLayoutVars>
      </dgm:prSet>
      <dgm:spPr/>
      <dgm:t>
        <a:bodyPr/>
        <a:lstStyle/>
        <a:p>
          <a:endParaRPr lang="ru-RU"/>
        </a:p>
      </dgm:t>
    </dgm:pt>
    <dgm:pt modelId="{DDEB53DE-7B0E-4C0D-AE16-81EE60DA8CD4}" type="pres">
      <dgm:prSet presAssocID="{9819C6EA-061B-4411-9B30-02C747FA2650}" presName="sp" presStyleCnt="0"/>
      <dgm:spPr/>
    </dgm:pt>
    <dgm:pt modelId="{DF7C6A6B-45B4-4A2E-90D9-60BEDAC814E5}" type="pres">
      <dgm:prSet presAssocID="{00344172-1E42-4BA9-96D7-3F2A132C4D3B}" presName="composite" presStyleCnt="0"/>
      <dgm:spPr/>
    </dgm:pt>
    <dgm:pt modelId="{FD9F3CA0-EA1D-4ABE-A1BB-4AF079868485}" type="pres">
      <dgm:prSet presAssocID="{00344172-1E42-4BA9-96D7-3F2A132C4D3B}" presName="parentText" presStyleLbl="alignNode1" presStyleIdx="2" presStyleCnt="3">
        <dgm:presLayoutVars>
          <dgm:chMax val="1"/>
          <dgm:bulletEnabled val="1"/>
        </dgm:presLayoutVars>
      </dgm:prSet>
      <dgm:spPr/>
      <dgm:t>
        <a:bodyPr/>
        <a:lstStyle/>
        <a:p>
          <a:endParaRPr lang="ru-RU"/>
        </a:p>
      </dgm:t>
    </dgm:pt>
    <dgm:pt modelId="{3516D256-1F7C-41CB-BBBA-37BDA7CB42E1}" type="pres">
      <dgm:prSet presAssocID="{00344172-1E42-4BA9-96D7-3F2A132C4D3B}" presName="descendantText" presStyleLbl="alignAcc1" presStyleIdx="2" presStyleCnt="3">
        <dgm:presLayoutVars>
          <dgm:bulletEnabled val="1"/>
        </dgm:presLayoutVars>
      </dgm:prSet>
      <dgm:spPr/>
      <dgm:t>
        <a:bodyPr/>
        <a:lstStyle/>
        <a:p>
          <a:endParaRPr lang="ru-RU"/>
        </a:p>
      </dgm:t>
    </dgm:pt>
  </dgm:ptLst>
  <dgm:cxnLst>
    <dgm:cxn modelId="{67B4698E-406A-448C-88F7-1478FD8812AE}" srcId="{793F9850-54AB-4385-99A5-78C9776FD6FB}" destId="{1FF801CB-8BBA-4B0A-8C82-C364F1530B35}" srcOrd="0" destOrd="0" parTransId="{295CE3F7-484E-4457-8B54-A6349AD97A21}" sibTransId="{CD1BCA53-2444-415A-82E4-41C852AADC5F}"/>
    <dgm:cxn modelId="{3C680852-7F26-43B5-A29D-FF1DE9B1BA62}" type="presOf" srcId="{00344172-1E42-4BA9-96D7-3F2A132C4D3B}" destId="{FD9F3CA0-EA1D-4ABE-A1BB-4AF079868485}" srcOrd="0" destOrd="0" presId="urn:microsoft.com/office/officeart/2005/8/layout/chevron2"/>
    <dgm:cxn modelId="{4E23EAE4-E7E6-462D-B722-D8B92E303962}" srcId="{C1968F1A-6E85-486D-B3C2-69118A3E8BF9}" destId="{00344172-1E42-4BA9-96D7-3F2A132C4D3B}" srcOrd="2" destOrd="0" parTransId="{6C8EE175-4099-4606-B03B-F96AF7D0EF5E}" sibTransId="{C859F2E7-B016-4601-B9A8-08D42ED339C2}"/>
    <dgm:cxn modelId="{A6577BCB-58A6-495B-A003-63DD2916634B}" type="presOf" srcId="{3020C17B-4763-4B0C-A237-31656750D3B0}" destId="{3516D256-1F7C-41CB-BBBA-37BDA7CB42E1}" srcOrd="0" destOrd="0" presId="urn:microsoft.com/office/officeart/2005/8/layout/chevron2"/>
    <dgm:cxn modelId="{0327E92B-8E34-41E5-AA92-6DAD8ADB1358}" type="presOf" srcId="{793F9850-54AB-4385-99A5-78C9776FD6FB}" destId="{1E3DDAEA-6986-4C36-8E0D-E6557D88DC7E}" srcOrd="0" destOrd="0" presId="urn:microsoft.com/office/officeart/2005/8/layout/chevron2"/>
    <dgm:cxn modelId="{821769B5-0C9F-4926-BCC8-CE8C556CAA6C}" srcId="{C1968F1A-6E85-486D-B3C2-69118A3E8BF9}" destId="{793F9850-54AB-4385-99A5-78C9776FD6FB}" srcOrd="1" destOrd="0" parTransId="{DB13A2D5-2C88-41ED-B583-9ACA93E2D453}" sibTransId="{9819C6EA-061B-4411-9B30-02C747FA2650}"/>
    <dgm:cxn modelId="{9EC65AC2-1A52-4EBE-B73F-149CF969D7D3}" type="presOf" srcId="{1FF801CB-8BBA-4B0A-8C82-C364F1530B35}" destId="{CCD1A43E-3694-4105-8AD0-32FED75F2414}" srcOrd="0" destOrd="0" presId="urn:microsoft.com/office/officeart/2005/8/layout/chevron2"/>
    <dgm:cxn modelId="{B7CBA93D-CAE8-42A0-9CB7-D6908919A882}" srcId="{6821D581-B45E-4935-9AC6-77090C69D755}" destId="{F61315EB-6EE3-4343-8D15-0DE3EB3DCCBF}" srcOrd="0" destOrd="0" parTransId="{F95A0286-C24F-4C69-9196-93C722F643A2}" sibTransId="{29309AC3-6066-479A-8BD5-6014B20F5EA3}"/>
    <dgm:cxn modelId="{E5174FC3-75E6-4E97-9E43-C1281DA2F60E}" srcId="{00344172-1E42-4BA9-96D7-3F2A132C4D3B}" destId="{3020C17B-4763-4B0C-A237-31656750D3B0}" srcOrd="0" destOrd="0" parTransId="{B55780E0-A0A8-4D67-9942-023875211D9E}" sibTransId="{27666603-23E7-4F92-A08E-75FCF7F1731D}"/>
    <dgm:cxn modelId="{0D93C23C-8B4D-4368-853C-DF8E935BD6CB}" type="presOf" srcId="{F61315EB-6EE3-4343-8D15-0DE3EB3DCCBF}" destId="{C827DD53-E466-4B00-8A17-AFF4ED25B3CC}" srcOrd="0" destOrd="0" presId="urn:microsoft.com/office/officeart/2005/8/layout/chevron2"/>
    <dgm:cxn modelId="{ABFB25FB-000E-4E3A-A4E8-88DE6F07BFCC}" type="presOf" srcId="{6821D581-B45E-4935-9AC6-77090C69D755}" destId="{B25FB465-30F4-46DA-9BF3-27CDEA54109C}" srcOrd="0" destOrd="0" presId="urn:microsoft.com/office/officeart/2005/8/layout/chevron2"/>
    <dgm:cxn modelId="{7C1A87A2-8ABE-45F8-9E89-E1141DDEC060}" type="presOf" srcId="{C1968F1A-6E85-486D-B3C2-69118A3E8BF9}" destId="{02ABC285-745D-4A31-B76C-B3C4E700E6CB}" srcOrd="0" destOrd="0" presId="urn:microsoft.com/office/officeart/2005/8/layout/chevron2"/>
    <dgm:cxn modelId="{859D1EEA-9C43-49BE-939B-CE11E56BEACE}" srcId="{C1968F1A-6E85-486D-B3C2-69118A3E8BF9}" destId="{6821D581-B45E-4935-9AC6-77090C69D755}" srcOrd="0" destOrd="0" parTransId="{15FB3159-FB5E-473E-8294-C044D058E3A5}" sibTransId="{C01442FF-E0BE-412A-9818-C0EBD37061AB}"/>
    <dgm:cxn modelId="{47548D29-D0B9-4D91-856A-6A1DE1EFF49E}" type="presParOf" srcId="{02ABC285-745D-4A31-B76C-B3C4E700E6CB}" destId="{DD33A8D0-4436-418F-A232-E3ADD68F8CF6}" srcOrd="0" destOrd="0" presId="urn:microsoft.com/office/officeart/2005/8/layout/chevron2"/>
    <dgm:cxn modelId="{78046E44-D01E-4A93-B39C-12DF51FA775D}" type="presParOf" srcId="{DD33A8D0-4436-418F-A232-E3ADD68F8CF6}" destId="{B25FB465-30F4-46DA-9BF3-27CDEA54109C}" srcOrd="0" destOrd="0" presId="urn:microsoft.com/office/officeart/2005/8/layout/chevron2"/>
    <dgm:cxn modelId="{64C7BCDB-6710-4B6E-9313-FDE1C7C95679}" type="presParOf" srcId="{DD33A8D0-4436-418F-A232-E3ADD68F8CF6}" destId="{C827DD53-E466-4B00-8A17-AFF4ED25B3CC}" srcOrd="1" destOrd="0" presId="urn:microsoft.com/office/officeart/2005/8/layout/chevron2"/>
    <dgm:cxn modelId="{8D840C34-DC69-44C9-9CE6-3417E90A0391}" type="presParOf" srcId="{02ABC285-745D-4A31-B76C-B3C4E700E6CB}" destId="{C14E2254-6229-4487-83A7-5591FD812484}" srcOrd="1" destOrd="0" presId="urn:microsoft.com/office/officeart/2005/8/layout/chevron2"/>
    <dgm:cxn modelId="{43418109-E0E2-4B99-AE2A-FAD6F3043FD3}" type="presParOf" srcId="{02ABC285-745D-4A31-B76C-B3C4E700E6CB}" destId="{8F1B036C-B9ED-462D-9321-57AA220D5DA7}" srcOrd="2" destOrd="0" presId="urn:microsoft.com/office/officeart/2005/8/layout/chevron2"/>
    <dgm:cxn modelId="{529A46F0-E502-45C8-A87B-91F142FF7FE0}" type="presParOf" srcId="{8F1B036C-B9ED-462D-9321-57AA220D5DA7}" destId="{1E3DDAEA-6986-4C36-8E0D-E6557D88DC7E}" srcOrd="0" destOrd="0" presId="urn:microsoft.com/office/officeart/2005/8/layout/chevron2"/>
    <dgm:cxn modelId="{80CE2525-A1B7-4709-A0FF-2A4A5E9DFD35}" type="presParOf" srcId="{8F1B036C-B9ED-462D-9321-57AA220D5DA7}" destId="{CCD1A43E-3694-4105-8AD0-32FED75F2414}" srcOrd="1" destOrd="0" presId="urn:microsoft.com/office/officeart/2005/8/layout/chevron2"/>
    <dgm:cxn modelId="{5D7451F0-3D0D-467D-B5FD-A37B1B452F5D}" type="presParOf" srcId="{02ABC285-745D-4A31-B76C-B3C4E700E6CB}" destId="{DDEB53DE-7B0E-4C0D-AE16-81EE60DA8CD4}" srcOrd="3" destOrd="0" presId="urn:microsoft.com/office/officeart/2005/8/layout/chevron2"/>
    <dgm:cxn modelId="{9EA40842-86E3-4F53-AE85-1E5BE22BD8A8}" type="presParOf" srcId="{02ABC285-745D-4A31-B76C-B3C4E700E6CB}" destId="{DF7C6A6B-45B4-4A2E-90D9-60BEDAC814E5}" srcOrd="4" destOrd="0" presId="urn:microsoft.com/office/officeart/2005/8/layout/chevron2"/>
    <dgm:cxn modelId="{CA3B9039-6EEC-435C-89F9-0413D0319CD7}" type="presParOf" srcId="{DF7C6A6B-45B4-4A2E-90D9-60BEDAC814E5}" destId="{FD9F3CA0-EA1D-4ABE-A1BB-4AF079868485}" srcOrd="0" destOrd="0" presId="urn:microsoft.com/office/officeart/2005/8/layout/chevron2"/>
    <dgm:cxn modelId="{F0A3AA7A-0205-4140-9C05-B2769A8B7879}" type="presParOf" srcId="{DF7C6A6B-45B4-4A2E-90D9-60BEDAC814E5}" destId="{3516D256-1F7C-41CB-BBBA-37BDA7CB42E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CB805-E83A-4C67-BC5B-E2666EEB8151}">
      <dsp:nvSpPr>
        <dsp:cNvPr id="0" name=""/>
        <dsp:cNvSpPr/>
      </dsp:nvSpPr>
      <dsp:spPr>
        <a:xfrm rot="16200000">
          <a:off x="-833839" y="1994177"/>
          <a:ext cx="3169919" cy="47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9367" bIns="0" numCol="1" spcCol="1270" anchor="t" anchorCtr="0">
          <a:noAutofit/>
        </a:bodyPr>
        <a:lstStyle/>
        <a:p>
          <a:pPr lvl="0" algn="r" defTabSz="1511300">
            <a:lnSpc>
              <a:spcPct val="90000"/>
            </a:lnSpc>
            <a:spcBef>
              <a:spcPct val="0"/>
            </a:spcBef>
            <a:spcAft>
              <a:spcPct val="35000"/>
            </a:spcAft>
          </a:pPr>
          <a:endParaRPr lang="ru-RU" sz="3400" kern="1200" dirty="0"/>
        </a:p>
      </dsp:txBody>
      <dsp:txXfrm>
        <a:off x="-833839" y="1994177"/>
        <a:ext cx="3169919" cy="475502"/>
      </dsp:txXfrm>
    </dsp:sp>
    <dsp:sp modelId="{86580049-BE15-4FF3-B058-29109233D31C}">
      <dsp:nvSpPr>
        <dsp:cNvPr id="0" name=""/>
        <dsp:cNvSpPr/>
      </dsp:nvSpPr>
      <dsp:spPr>
        <a:xfrm>
          <a:off x="374173" y="389047"/>
          <a:ext cx="3522537" cy="362553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419367" rIns="184912" bIns="184912" numCol="1" spcCol="1270" anchor="ctr" anchorCtr="0">
          <a:noAutofit/>
        </a:bodyPr>
        <a:lstStyle/>
        <a:p>
          <a:pPr marL="228600" lvl="1" indent="-228600" algn="ctr" defTabSz="1155700">
            <a:lnSpc>
              <a:spcPct val="90000"/>
            </a:lnSpc>
            <a:spcBef>
              <a:spcPct val="0"/>
            </a:spcBef>
            <a:spcAft>
              <a:spcPct val="15000"/>
            </a:spcAft>
            <a:buChar char="••"/>
          </a:pPr>
          <a:r>
            <a:rPr lang="ru-RU" sz="2600" b="1" kern="1200" dirty="0" smtClean="0"/>
            <a:t>Обучение и дополнительное образование</a:t>
          </a:r>
          <a:endParaRPr lang="ru-RU" sz="2600" b="1" kern="1200" dirty="0"/>
        </a:p>
      </dsp:txBody>
      <dsp:txXfrm>
        <a:off x="374173" y="389047"/>
        <a:ext cx="3522537" cy="3625532"/>
      </dsp:txXfrm>
    </dsp:sp>
    <dsp:sp modelId="{C89F2652-4664-4427-BDE8-DC2CFE93A4AE}">
      <dsp:nvSpPr>
        <dsp:cNvPr id="0" name=""/>
        <dsp:cNvSpPr/>
      </dsp:nvSpPr>
      <dsp:spPr>
        <a:xfrm>
          <a:off x="513369" y="19305"/>
          <a:ext cx="951004" cy="95100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04181E-5D60-412F-8F62-4802446CF0DA}">
      <dsp:nvSpPr>
        <dsp:cNvPr id="0" name=""/>
        <dsp:cNvSpPr/>
      </dsp:nvSpPr>
      <dsp:spPr>
        <a:xfrm rot="16200000">
          <a:off x="3349237" y="1994177"/>
          <a:ext cx="3169919" cy="47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19367" bIns="0" numCol="1" spcCol="1270" anchor="t" anchorCtr="0">
          <a:noAutofit/>
        </a:bodyPr>
        <a:lstStyle/>
        <a:p>
          <a:pPr lvl="0" algn="r" defTabSz="1511300">
            <a:lnSpc>
              <a:spcPct val="90000"/>
            </a:lnSpc>
            <a:spcBef>
              <a:spcPct val="0"/>
            </a:spcBef>
            <a:spcAft>
              <a:spcPct val="35000"/>
            </a:spcAft>
          </a:pPr>
          <a:endParaRPr lang="ru-RU" sz="3400" kern="1200" dirty="0"/>
        </a:p>
      </dsp:txBody>
      <dsp:txXfrm>
        <a:off x="3349237" y="1994177"/>
        <a:ext cx="3169919" cy="475502"/>
      </dsp:txXfrm>
    </dsp:sp>
    <dsp:sp modelId="{E43A02E4-F48E-4259-B508-DC0CF3AD2941}">
      <dsp:nvSpPr>
        <dsp:cNvPr id="0" name=""/>
        <dsp:cNvSpPr/>
      </dsp:nvSpPr>
      <dsp:spPr>
        <a:xfrm>
          <a:off x="4555308" y="460513"/>
          <a:ext cx="3601787" cy="3542829"/>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419367" rIns="184912" bIns="184912" numCol="1" spcCol="1270" anchor="ctr" anchorCtr="0">
          <a:noAutofit/>
        </a:bodyPr>
        <a:lstStyle/>
        <a:p>
          <a:pPr marL="228600" lvl="1" indent="-228600" algn="ctr" defTabSz="1155700">
            <a:lnSpc>
              <a:spcPct val="90000"/>
            </a:lnSpc>
            <a:spcBef>
              <a:spcPct val="0"/>
            </a:spcBef>
            <a:spcAft>
              <a:spcPct val="15000"/>
            </a:spcAft>
            <a:buChar char="••"/>
          </a:pPr>
          <a:r>
            <a:rPr lang="ru-RU" sz="2600" b="1" kern="1200" dirty="0" smtClean="0"/>
            <a:t>Медицинские услуги и лекарственные средства</a:t>
          </a:r>
          <a:endParaRPr lang="ru-RU" sz="2600" b="1" kern="1200" dirty="0"/>
        </a:p>
      </dsp:txBody>
      <dsp:txXfrm>
        <a:off x="4555308" y="460513"/>
        <a:ext cx="3601787" cy="3542829"/>
      </dsp:txXfrm>
    </dsp:sp>
    <dsp:sp modelId="{8C2A7473-D723-4BDB-9BF4-A4F40B7B9DD7}">
      <dsp:nvSpPr>
        <dsp:cNvPr id="0" name=""/>
        <dsp:cNvSpPr/>
      </dsp:nvSpPr>
      <dsp:spPr>
        <a:xfrm>
          <a:off x="4696446" y="19305"/>
          <a:ext cx="951004" cy="951004"/>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C08A7-574F-4693-8830-96594B60BA95}">
      <dsp:nvSpPr>
        <dsp:cNvPr id="0" name=""/>
        <dsp:cNvSpPr/>
      </dsp:nvSpPr>
      <dsp:spPr>
        <a:xfrm>
          <a:off x="63591" y="635934"/>
          <a:ext cx="2192067" cy="219210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0"/>
            </a:spcAft>
          </a:pPr>
          <a:r>
            <a:rPr lang="ru-RU" sz="1400" kern="1200" dirty="0" smtClean="0">
              <a:latin typeface="Comic Sans MS" panose="030F0702030302020204" pitchFamily="66" charset="0"/>
            </a:rPr>
            <a:t>Школа </a:t>
          </a:r>
        </a:p>
        <a:p>
          <a:pPr lvl="0" algn="ctr" defTabSz="622300">
            <a:lnSpc>
              <a:spcPct val="90000"/>
            </a:lnSpc>
            <a:spcBef>
              <a:spcPct val="0"/>
            </a:spcBef>
            <a:spcAft>
              <a:spcPts val="0"/>
            </a:spcAft>
          </a:pPr>
          <a:r>
            <a:rPr lang="ru-RU" sz="1400" kern="1200" dirty="0" smtClean="0">
              <a:latin typeface="Comic Sans MS" panose="030F0702030302020204" pitchFamily="66" charset="0"/>
            </a:rPr>
            <a:t>приемных родителей</a:t>
          </a:r>
          <a:endParaRPr lang="ru-RU" sz="1400" kern="1200" dirty="0">
            <a:latin typeface="Comic Sans MS" panose="030F0702030302020204" pitchFamily="66" charset="0"/>
          </a:endParaRPr>
        </a:p>
      </dsp:txBody>
      <dsp:txXfrm>
        <a:off x="384612" y="956960"/>
        <a:ext cx="1550025" cy="1550052"/>
      </dsp:txXfrm>
    </dsp:sp>
    <dsp:sp modelId="{5CBA7AB3-370C-48E1-9C66-BFC729D0B58F}">
      <dsp:nvSpPr>
        <dsp:cNvPr id="0" name=""/>
        <dsp:cNvSpPr/>
      </dsp:nvSpPr>
      <dsp:spPr>
        <a:xfrm>
          <a:off x="1128380" y="2425853"/>
          <a:ext cx="2192067" cy="219210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Comic Sans MS" panose="030F0702030302020204" pitchFamily="66" charset="0"/>
            </a:rPr>
            <a:t>Консультации и рекомендации органов опеки и попечительства</a:t>
          </a:r>
          <a:endParaRPr lang="ru-RU" sz="1400" kern="1200" dirty="0">
            <a:latin typeface="Comic Sans MS" panose="030F0702030302020204" pitchFamily="66" charset="0"/>
          </a:endParaRPr>
        </a:p>
      </dsp:txBody>
      <dsp:txXfrm>
        <a:off x="1449401" y="2746879"/>
        <a:ext cx="1550025" cy="1550052"/>
      </dsp:txXfrm>
    </dsp:sp>
    <dsp:sp modelId="{501A638C-B537-4988-B9C6-D4A0334F3F63}">
      <dsp:nvSpPr>
        <dsp:cNvPr id="0" name=""/>
        <dsp:cNvSpPr/>
      </dsp:nvSpPr>
      <dsp:spPr>
        <a:xfrm>
          <a:off x="2245641" y="581899"/>
          <a:ext cx="2192067" cy="2192104"/>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Comic Sans MS" panose="030F0702030302020204" pitchFamily="66" charset="0"/>
            </a:rPr>
            <a:t>Участие в мероприятиях для замещающих родителей </a:t>
          </a:r>
          <a:endParaRPr lang="ru-RU" sz="1400" kern="1200" dirty="0">
            <a:latin typeface="Comic Sans MS" panose="030F0702030302020204" pitchFamily="66" charset="0"/>
          </a:endParaRPr>
        </a:p>
      </dsp:txBody>
      <dsp:txXfrm>
        <a:off x="2566662" y="902925"/>
        <a:ext cx="1550025" cy="1550052"/>
      </dsp:txXfrm>
    </dsp:sp>
    <dsp:sp modelId="{C7246245-54F8-49BA-9750-796549566907}">
      <dsp:nvSpPr>
        <dsp:cNvPr id="0" name=""/>
        <dsp:cNvSpPr/>
      </dsp:nvSpPr>
      <dsp:spPr>
        <a:xfrm>
          <a:off x="3384368" y="2376728"/>
          <a:ext cx="2192067" cy="219210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Comic Sans MS" panose="030F0702030302020204" pitchFamily="66" charset="0"/>
            </a:rPr>
            <a:t>Обучающие и творческие мастер-классы для детей и родителей</a:t>
          </a:r>
          <a:endParaRPr lang="ru-RU" sz="1400" kern="1200" dirty="0">
            <a:latin typeface="Comic Sans MS" panose="030F0702030302020204" pitchFamily="66" charset="0"/>
          </a:endParaRPr>
        </a:p>
      </dsp:txBody>
      <dsp:txXfrm>
        <a:off x="3705389" y="2697754"/>
        <a:ext cx="1550025" cy="1550052"/>
      </dsp:txXfrm>
    </dsp:sp>
    <dsp:sp modelId="{3D766C09-73A5-4BC5-9ED2-89B6AE2A6140}">
      <dsp:nvSpPr>
        <dsp:cNvPr id="0" name=""/>
        <dsp:cNvSpPr/>
      </dsp:nvSpPr>
      <dsp:spPr>
        <a:xfrm>
          <a:off x="4536505" y="576528"/>
          <a:ext cx="2192067" cy="2192104"/>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kern="1200" dirty="0" smtClean="0">
              <a:latin typeface="Comic Sans MS" panose="030F0702030302020204" pitchFamily="66" charset="0"/>
            </a:rPr>
            <a:t>Консультации юриста</a:t>
          </a:r>
          <a:endParaRPr lang="ru-RU" sz="1400" kern="1200" dirty="0">
            <a:latin typeface="Comic Sans MS" panose="030F0702030302020204" pitchFamily="66" charset="0"/>
          </a:endParaRPr>
        </a:p>
      </dsp:txBody>
      <dsp:txXfrm>
        <a:off x="4857526" y="897554"/>
        <a:ext cx="1550025" cy="1550052"/>
      </dsp:txXfrm>
    </dsp:sp>
    <dsp:sp modelId="{E195C432-4D13-4608-BBF8-DD3F1187B27D}">
      <dsp:nvSpPr>
        <dsp:cNvPr id="0" name=""/>
        <dsp:cNvSpPr/>
      </dsp:nvSpPr>
      <dsp:spPr>
        <a:xfrm>
          <a:off x="5516482" y="2298689"/>
          <a:ext cx="2192067" cy="219210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latin typeface="Comic Sans MS" panose="030F0702030302020204" pitchFamily="66" charset="0"/>
            </a:rPr>
            <a:t>Использование информационных ресурсов</a:t>
          </a:r>
          <a:endParaRPr lang="ru-RU" sz="1300" kern="1200" dirty="0">
            <a:latin typeface="Comic Sans MS" panose="030F0702030302020204" pitchFamily="66" charset="0"/>
          </a:endParaRPr>
        </a:p>
      </dsp:txBody>
      <dsp:txXfrm>
        <a:off x="5837503" y="2619715"/>
        <a:ext cx="1550025" cy="1550052"/>
      </dsp:txXfrm>
    </dsp:sp>
    <dsp:sp modelId="{19E10B1F-9A8C-464D-8BC4-F818C61EACDA}">
      <dsp:nvSpPr>
        <dsp:cNvPr id="0" name=""/>
        <dsp:cNvSpPr/>
      </dsp:nvSpPr>
      <dsp:spPr>
        <a:xfrm>
          <a:off x="6736924" y="581899"/>
          <a:ext cx="2192067" cy="219210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ru-RU" sz="1300" kern="1200" dirty="0" smtClean="0">
              <a:latin typeface="Comic Sans MS" panose="030F0702030302020204" pitchFamily="66" charset="0"/>
            </a:rPr>
            <a:t>Индивидуальные консультации психолога</a:t>
          </a:r>
          <a:endParaRPr lang="ru-RU" sz="1300" kern="1200" dirty="0">
            <a:latin typeface="Comic Sans MS" panose="030F0702030302020204" pitchFamily="66" charset="0"/>
          </a:endParaRPr>
        </a:p>
      </dsp:txBody>
      <dsp:txXfrm>
        <a:off x="7057945" y="902925"/>
        <a:ext cx="1550025" cy="1550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FB465-30F4-46DA-9BF3-27CDEA54109C}">
      <dsp:nvSpPr>
        <dsp:cNvPr id="0" name=""/>
        <dsp:cNvSpPr/>
      </dsp:nvSpPr>
      <dsp:spPr>
        <a:xfrm rot="5400000">
          <a:off x="-267489" y="269280"/>
          <a:ext cx="1783263" cy="124828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ru-RU" sz="3400" kern="1200" dirty="0"/>
        </a:p>
      </dsp:txBody>
      <dsp:txXfrm rot="-5400000">
        <a:off x="1" y="625932"/>
        <a:ext cx="1248284" cy="534979"/>
      </dsp:txXfrm>
    </dsp:sp>
    <dsp:sp modelId="{C827DD53-E466-4B00-8A17-AFF4ED25B3CC}">
      <dsp:nvSpPr>
        <dsp:cNvPr id="0" name=""/>
        <dsp:cNvSpPr/>
      </dsp:nvSpPr>
      <dsp:spPr>
        <a:xfrm rot="5400000">
          <a:off x="4365756" y="-3115681"/>
          <a:ext cx="1159121" cy="739406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r>
            <a:rPr lang="ru-RU" sz="4700" kern="1200" dirty="0" smtClean="0">
              <a:latin typeface="Comic Sans MS" panose="030F0702030302020204" pitchFamily="66" charset="0"/>
            </a:rPr>
            <a:t>Управление временем</a:t>
          </a:r>
          <a:endParaRPr lang="ru-RU" sz="4700" kern="1200" dirty="0">
            <a:latin typeface="Comic Sans MS" panose="030F0702030302020204" pitchFamily="66" charset="0"/>
          </a:endParaRPr>
        </a:p>
      </dsp:txBody>
      <dsp:txXfrm rot="-5400000">
        <a:off x="1248284" y="58375"/>
        <a:ext cx="7337481" cy="1045953"/>
      </dsp:txXfrm>
    </dsp:sp>
    <dsp:sp modelId="{1E3DDAEA-6986-4C36-8E0D-E6557D88DC7E}">
      <dsp:nvSpPr>
        <dsp:cNvPr id="0" name=""/>
        <dsp:cNvSpPr/>
      </dsp:nvSpPr>
      <dsp:spPr>
        <a:xfrm rot="5400000">
          <a:off x="-267489" y="1860295"/>
          <a:ext cx="1783263" cy="1248284"/>
        </a:xfrm>
        <a:prstGeom prst="chevron">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ru-RU" sz="3400" kern="1200"/>
        </a:p>
      </dsp:txBody>
      <dsp:txXfrm rot="-5400000">
        <a:off x="1" y="2216947"/>
        <a:ext cx="1248284" cy="534979"/>
      </dsp:txXfrm>
    </dsp:sp>
    <dsp:sp modelId="{CCD1A43E-3694-4105-8AD0-32FED75F2414}">
      <dsp:nvSpPr>
        <dsp:cNvPr id="0" name=""/>
        <dsp:cNvSpPr/>
      </dsp:nvSpPr>
      <dsp:spPr>
        <a:xfrm rot="5400000">
          <a:off x="4365756" y="-1524666"/>
          <a:ext cx="1159121" cy="7394065"/>
        </a:xfrm>
        <a:prstGeom prst="round2Same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r>
            <a:rPr lang="ru-RU" sz="4700" kern="1200" dirty="0" smtClean="0">
              <a:latin typeface="Comic Sans MS" panose="030F0702030302020204" pitchFamily="66" charset="0"/>
            </a:rPr>
            <a:t>Управление доходами </a:t>
          </a:r>
          <a:endParaRPr lang="ru-RU" sz="4700" kern="1200" dirty="0">
            <a:latin typeface="Comic Sans MS" panose="030F0702030302020204" pitchFamily="66" charset="0"/>
          </a:endParaRPr>
        </a:p>
      </dsp:txBody>
      <dsp:txXfrm rot="-5400000">
        <a:off x="1248284" y="1649390"/>
        <a:ext cx="7337481" cy="1045953"/>
      </dsp:txXfrm>
    </dsp:sp>
    <dsp:sp modelId="{FD9F3CA0-EA1D-4ABE-A1BB-4AF079868485}">
      <dsp:nvSpPr>
        <dsp:cNvPr id="0" name=""/>
        <dsp:cNvSpPr/>
      </dsp:nvSpPr>
      <dsp:spPr>
        <a:xfrm rot="5400000">
          <a:off x="-267489" y="3451310"/>
          <a:ext cx="1783263" cy="1248284"/>
        </a:xfrm>
        <a:prstGeom prst="chevron">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endParaRPr lang="ru-RU" sz="3400" kern="1200"/>
        </a:p>
      </dsp:txBody>
      <dsp:txXfrm rot="-5400000">
        <a:off x="1" y="3807962"/>
        <a:ext cx="1248284" cy="534979"/>
      </dsp:txXfrm>
    </dsp:sp>
    <dsp:sp modelId="{3516D256-1F7C-41CB-BBBA-37BDA7CB42E1}">
      <dsp:nvSpPr>
        <dsp:cNvPr id="0" name=""/>
        <dsp:cNvSpPr/>
      </dsp:nvSpPr>
      <dsp:spPr>
        <a:xfrm rot="5400000">
          <a:off x="4365756" y="66348"/>
          <a:ext cx="1159121" cy="7394065"/>
        </a:xfrm>
        <a:prstGeom prst="round2Same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4264" tIns="29845" rIns="29845" bIns="29845" numCol="1" spcCol="1270" anchor="ctr" anchorCtr="0">
          <a:noAutofit/>
        </a:bodyPr>
        <a:lstStyle/>
        <a:p>
          <a:pPr marL="285750" lvl="1" indent="-285750" algn="l" defTabSz="2089150">
            <a:lnSpc>
              <a:spcPct val="90000"/>
            </a:lnSpc>
            <a:spcBef>
              <a:spcPct val="0"/>
            </a:spcBef>
            <a:spcAft>
              <a:spcPct val="15000"/>
            </a:spcAft>
            <a:buChar char="••"/>
          </a:pPr>
          <a:r>
            <a:rPr lang="ru-RU" sz="4700" kern="1200" dirty="0" smtClean="0">
              <a:latin typeface="Comic Sans MS" panose="030F0702030302020204" pitchFamily="66" charset="0"/>
            </a:rPr>
            <a:t>Коммуникации</a:t>
          </a:r>
          <a:endParaRPr lang="ru-RU" sz="4700" kern="1200" dirty="0">
            <a:latin typeface="Comic Sans MS" panose="030F0702030302020204" pitchFamily="66" charset="0"/>
          </a:endParaRPr>
        </a:p>
      </dsp:txBody>
      <dsp:txXfrm rot="-5400000">
        <a:off x="1248284" y="3240404"/>
        <a:ext cx="7337481" cy="1045953"/>
      </dsp:txXfrm>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Связанные кольца"/>
  <dgm:desc val="Служит для отображения перекрывающихся или взаимосвязанных идей и понятий. В круге помещается семь строк текста уровня 1. Остальной текст не отображается, но его можно использовать, если выбрать другой макет.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92EA52-6351-44C1-9F7D-C39EC4B028D7}" type="datetimeFigureOut">
              <a:rPr lang="ru-RU" smtClean="0"/>
              <a:t>24.05.2019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1A6446-0FA7-42C5-A720-B9654FC5DF77}" type="slidenum">
              <a:rPr lang="ru-RU" smtClean="0"/>
              <a:t>‹#›</a:t>
            </a:fld>
            <a:endParaRPr lang="ru-RU"/>
          </a:p>
        </p:txBody>
      </p:sp>
    </p:spTree>
    <p:extLst>
      <p:ext uri="{BB962C8B-B14F-4D97-AF65-F5344CB8AC3E}">
        <p14:creationId xmlns:p14="http://schemas.microsoft.com/office/powerpoint/2010/main" val="1105099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31A6446-0FA7-42C5-A720-B9654FC5DF77}" type="slidenum">
              <a:rPr lang="ru-RU" smtClean="0"/>
              <a:t>1</a:t>
            </a:fld>
            <a:endParaRPr lang="ru-RU"/>
          </a:p>
        </p:txBody>
      </p:sp>
    </p:spTree>
    <p:extLst>
      <p:ext uri="{BB962C8B-B14F-4D97-AF65-F5344CB8AC3E}">
        <p14:creationId xmlns:p14="http://schemas.microsoft.com/office/powerpoint/2010/main" val="278822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2</a:t>
            </a:fld>
            <a:endParaRPr lang="ru-RU"/>
          </a:p>
        </p:txBody>
      </p:sp>
    </p:spTree>
    <p:extLst>
      <p:ext uri="{BB962C8B-B14F-4D97-AF65-F5344CB8AC3E}">
        <p14:creationId xmlns:p14="http://schemas.microsoft.com/office/powerpoint/2010/main" val="272963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3A62864-3C12-4826-BF28-01AB2812ADA2}" type="slidenum">
              <a:rPr lang="ru-RU" smtClean="0"/>
              <a:pPr>
                <a:defRPr/>
              </a:pPr>
              <a:t>17</a:t>
            </a:fld>
            <a:endParaRPr lang="ru-RU"/>
          </a:p>
        </p:txBody>
      </p:sp>
    </p:spTree>
    <p:extLst>
      <p:ext uri="{BB962C8B-B14F-4D97-AF65-F5344CB8AC3E}">
        <p14:creationId xmlns:p14="http://schemas.microsoft.com/office/powerpoint/2010/main" val="529423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24.05.2019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24.05.2019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24.05.2019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24.05.2019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24.05.2019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24.05.2019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24.05.2019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24.05.2019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consultantplus://offline/ref=BCBFFE05DC04324A5163171BA0E4748705CB543B8BC6CFE15D0E01BDA5DFDBE0FBF1D6C573E846F3sDM1M"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92697"/>
            <a:ext cx="7772400" cy="1584175"/>
          </a:xfrm>
        </p:spPr>
        <p:txBody>
          <a:bodyPr>
            <a:normAutofit/>
          </a:bodyPr>
          <a:lstStyle/>
          <a:p>
            <a:r>
              <a:rPr lang="ru-RU" sz="2800" dirty="0"/>
              <a:t>Основы законодательства Российской Федерации об устройстве детей, оставшихся без попечения родителей, на воспитание в семьи граждан</a:t>
            </a:r>
          </a:p>
        </p:txBody>
      </p:sp>
      <p:sp>
        <p:nvSpPr>
          <p:cNvPr id="3" name="Подзаголовок 2"/>
          <p:cNvSpPr>
            <a:spLocks noGrp="1"/>
          </p:cNvSpPr>
          <p:nvPr>
            <p:ph type="subTitle" idx="1"/>
          </p:nvPr>
        </p:nvSpPr>
        <p:spPr>
          <a:xfrm>
            <a:off x="1371600" y="3886200"/>
            <a:ext cx="7088832" cy="1752600"/>
          </a:xfrm>
        </p:spPr>
        <p:txBody>
          <a:bodyPr/>
          <a:lstStyle/>
          <a:p>
            <a:pPr algn="r"/>
            <a:r>
              <a:rPr lang="ru-RU" dirty="0" err="1" smtClean="0">
                <a:solidFill>
                  <a:schemeClr val="tx1"/>
                </a:solidFill>
              </a:rPr>
              <a:t>Смыслова</a:t>
            </a:r>
            <a:r>
              <a:rPr lang="ru-RU" dirty="0" smtClean="0">
                <a:solidFill>
                  <a:schemeClr val="tx1"/>
                </a:solidFill>
              </a:rPr>
              <a:t> Марина Александровна</a:t>
            </a:r>
            <a:endParaRPr lang="ru-RU" dirty="0">
              <a:solidFill>
                <a:schemeClr val="tx1"/>
              </a:solidFill>
            </a:endParaRPr>
          </a:p>
        </p:txBody>
      </p:sp>
    </p:spTree>
    <p:extLst>
      <p:ext uri="{BB962C8B-B14F-4D97-AF65-F5344CB8AC3E}">
        <p14:creationId xmlns:p14="http://schemas.microsoft.com/office/powerpoint/2010/main" val="1753862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algn="just">
              <a:spcBef>
                <a:spcPts val="0"/>
              </a:spcBef>
              <a:buFont typeface="Wingdings" panose="05000000000000000000" pitchFamily="2" charset="2"/>
              <a:buChar char="Ø"/>
            </a:pPr>
            <a:r>
              <a:rPr lang="ru-RU" sz="2600" b="1" dirty="0" smtClean="0">
                <a:ln w="1905"/>
                <a:solidFill>
                  <a:srgbClr val="FF0000"/>
                </a:solidFill>
                <a:effectLst>
                  <a:innerShdw blurRad="69850" dist="43180" dir="5400000">
                    <a:srgbClr val="000000">
                      <a:alpha val="65000"/>
                    </a:srgbClr>
                  </a:innerShdw>
                </a:effectLst>
              </a:rPr>
              <a:t>Дополнительные гарантии права на образование </a:t>
            </a:r>
          </a:p>
          <a:p>
            <a:pPr marL="0" indent="0" algn="just">
              <a:spcBef>
                <a:spcPts val="0"/>
              </a:spcBef>
              <a:buNone/>
            </a:pPr>
            <a:r>
              <a:rPr lang="ru-RU" sz="2600" dirty="0" smtClean="0">
                <a:ln w="1905"/>
                <a:effectLst>
                  <a:innerShdw blurRad="69850" dist="43180" dir="5400000">
                    <a:srgbClr val="000000">
                      <a:alpha val="65000"/>
                    </a:srgbClr>
                  </a:innerShdw>
                </a:effectLst>
              </a:rPr>
              <a:t>(внеконкурсное зачисление в ВУЗ, бесплатная подготовка в ВУЗ, бесплатное общежитие)</a:t>
            </a:r>
          </a:p>
          <a:p>
            <a:pPr algn="just">
              <a:spcBef>
                <a:spcPts val="0"/>
              </a:spcBef>
              <a:buFont typeface="Wingdings" panose="05000000000000000000" pitchFamily="2" charset="2"/>
              <a:buChar char="Ø"/>
            </a:pPr>
            <a:r>
              <a:rPr lang="ru-RU" sz="2600" b="1" dirty="0" smtClean="0">
                <a:ln w="1905"/>
                <a:solidFill>
                  <a:srgbClr val="FF0000"/>
                </a:solidFill>
                <a:effectLst>
                  <a:innerShdw blurRad="69850" dist="43180" dir="5400000">
                    <a:srgbClr val="000000">
                      <a:alpha val="65000"/>
                    </a:srgbClr>
                  </a:innerShdw>
                </a:effectLst>
              </a:rPr>
              <a:t>Дополнительные </a:t>
            </a:r>
            <a:r>
              <a:rPr lang="ru-RU" sz="2600" b="1" dirty="0">
                <a:ln w="1905"/>
                <a:solidFill>
                  <a:srgbClr val="FF0000"/>
                </a:solidFill>
                <a:effectLst>
                  <a:innerShdw blurRad="69850" dist="43180" dir="5400000">
                    <a:srgbClr val="000000">
                      <a:alpha val="65000"/>
                    </a:srgbClr>
                  </a:innerShdw>
                </a:effectLst>
              </a:rPr>
              <a:t>гарантии </a:t>
            </a:r>
            <a:r>
              <a:rPr lang="ru-RU" sz="2600" b="1" dirty="0" smtClean="0">
                <a:ln w="1905"/>
                <a:solidFill>
                  <a:srgbClr val="FF0000"/>
                </a:solidFill>
                <a:effectLst>
                  <a:innerShdw blurRad="69850" dist="43180" dir="5400000">
                    <a:srgbClr val="000000">
                      <a:alpha val="65000"/>
                    </a:srgbClr>
                  </a:innerShdw>
                </a:effectLst>
              </a:rPr>
              <a:t>права на медицинское обеспечение </a:t>
            </a:r>
          </a:p>
          <a:p>
            <a:pPr marL="0" indent="0" algn="just">
              <a:spcBef>
                <a:spcPts val="0"/>
              </a:spcBef>
              <a:buNone/>
            </a:pPr>
            <a:r>
              <a:rPr lang="ru-RU" sz="2600" dirty="0" smtClean="0">
                <a:ln w="1905"/>
                <a:effectLst>
                  <a:innerShdw blurRad="69850" dist="43180" dir="5400000">
                    <a:srgbClr val="000000">
                      <a:alpha val="65000"/>
                    </a:srgbClr>
                  </a:innerShdw>
                </a:effectLst>
              </a:rPr>
              <a:t>(бесплатный отдых и оздоровление)</a:t>
            </a:r>
          </a:p>
          <a:p>
            <a:pPr algn="just">
              <a:spcBef>
                <a:spcPts val="0"/>
              </a:spcBef>
              <a:buFont typeface="Wingdings" panose="05000000000000000000" pitchFamily="2" charset="2"/>
              <a:buChar char="Ø"/>
            </a:pPr>
            <a:r>
              <a:rPr lang="ru-RU" sz="2600" b="1" dirty="0" smtClean="0">
                <a:ln w="1905"/>
                <a:solidFill>
                  <a:srgbClr val="FF0000"/>
                </a:solidFill>
                <a:effectLst>
                  <a:innerShdw blurRad="69850" dist="43180" dir="5400000">
                    <a:srgbClr val="000000">
                      <a:alpha val="65000"/>
                    </a:srgbClr>
                  </a:innerShdw>
                </a:effectLst>
              </a:rPr>
              <a:t>Дополнительные </a:t>
            </a:r>
            <a:r>
              <a:rPr lang="ru-RU" sz="2600" b="1" dirty="0">
                <a:ln w="1905"/>
                <a:solidFill>
                  <a:srgbClr val="FF0000"/>
                </a:solidFill>
                <a:effectLst>
                  <a:innerShdw blurRad="69850" dist="43180" dir="5400000">
                    <a:srgbClr val="000000">
                      <a:alpha val="65000"/>
                    </a:srgbClr>
                  </a:innerShdw>
                </a:effectLst>
              </a:rPr>
              <a:t>гарантии права на труд и на социальную защиту от </a:t>
            </a:r>
            <a:r>
              <a:rPr lang="ru-RU" sz="2600" b="1" dirty="0" smtClean="0">
                <a:ln w="1905"/>
                <a:solidFill>
                  <a:srgbClr val="FF0000"/>
                </a:solidFill>
                <a:effectLst>
                  <a:innerShdw blurRad="69850" dist="43180" dir="5400000">
                    <a:srgbClr val="000000">
                      <a:alpha val="65000"/>
                    </a:srgbClr>
                  </a:innerShdw>
                </a:effectLst>
              </a:rPr>
              <a:t>безработицы </a:t>
            </a:r>
          </a:p>
          <a:p>
            <a:pPr marL="0" indent="0" algn="just">
              <a:spcBef>
                <a:spcPts val="0"/>
              </a:spcBef>
              <a:buNone/>
            </a:pPr>
            <a:r>
              <a:rPr lang="ru-RU" sz="2600" dirty="0" smtClean="0">
                <a:ln w="1905"/>
                <a:effectLst>
                  <a:innerShdw blurRad="69850" dist="43180" dir="5400000">
                    <a:srgbClr val="000000">
                      <a:alpha val="65000"/>
                    </a:srgbClr>
                  </a:innerShdw>
                </a:effectLst>
              </a:rPr>
              <a:t>(стипендия и пособие по безработицы в течение 6 месяцев в размере средней заработной платы по Новгородской области</a:t>
            </a:r>
            <a:r>
              <a:rPr lang="ru-RU" sz="2800" dirty="0" smtClean="0">
                <a:ln w="1905"/>
                <a:effectLst>
                  <a:innerShdw blurRad="69850" dist="43180" dir="5400000">
                    <a:srgbClr val="000000">
                      <a:alpha val="65000"/>
                    </a:srgbClr>
                  </a:innerShdw>
                </a:effectLst>
              </a:rPr>
              <a:t>)</a:t>
            </a:r>
            <a:endParaRPr lang="ru-RU" sz="2800" dirty="0">
              <a:ln w="1905"/>
              <a:effectLst>
                <a:innerShdw blurRad="69850" dist="43180" dir="5400000">
                  <a:srgbClr val="000000">
                    <a:alpha val="65000"/>
                  </a:srgbClr>
                </a:innerShdw>
              </a:effectLst>
            </a:endParaRPr>
          </a:p>
          <a:p>
            <a:endParaRPr lang="ru-RU" dirty="0"/>
          </a:p>
        </p:txBody>
      </p:sp>
      <p:sp>
        <p:nvSpPr>
          <p:cNvPr id="3" name="Заголовок 2"/>
          <p:cNvSpPr>
            <a:spLocks noGrp="1"/>
          </p:cNvSpPr>
          <p:nvPr>
            <p:ph type="title"/>
          </p:nvPr>
        </p:nvSpPr>
        <p:spPr/>
        <p:txBody>
          <a:bodyPr/>
          <a:lstStyle/>
          <a:p>
            <a:r>
              <a:rPr lang="ru-RU" sz="2400" b="1" dirty="0"/>
              <a:t>Льготы для приемных детей</a:t>
            </a:r>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10</a:t>
            </a:fld>
            <a:endParaRPr lang="ru-RU" dirty="0"/>
          </a:p>
        </p:txBody>
      </p:sp>
    </p:spTree>
    <p:extLst>
      <p:ext uri="{BB962C8B-B14F-4D97-AF65-F5344CB8AC3E}">
        <p14:creationId xmlns:p14="http://schemas.microsoft.com/office/powerpoint/2010/main" val="511583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3125" y="1889448"/>
            <a:ext cx="8640960" cy="4968552"/>
          </a:xfr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a:lstStyle/>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p:txBody>
      </p:sp>
      <p:sp>
        <p:nvSpPr>
          <p:cNvPr id="3" name="Заголовок 2"/>
          <p:cNvSpPr>
            <a:spLocks noGrp="1"/>
          </p:cNvSpPr>
          <p:nvPr>
            <p:ph type="title"/>
          </p:nvPr>
        </p:nvSpPr>
        <p:spPr/>
        <p:txBody>
          <a:bodyPr/>
          <a:lstStyle/>
          <a:p>
            <a:pPr>
              <a:lnSpc>
                <a:spcPts val="2400"/>
              </a:lnSpc>
            </a:pPr>
            <a:r>
              <a:rPr lang="ru-RU" sz="2400" b="1" dirty="0" smtClean="0"/>
              <a:t>Досрочное отчисление детей-сирот из образовательных организаций</a:t>
            </a:r>
            <a:endParaRPr lang="ru-RU" sz="2400" b="1"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11</a:t>
            </a:fld>
            <a:endParaRPr lang="ru-RU" dirty="0"/>
          </a:p>
        </p:txBody>
      </p:sp>
      <p:sp>
        <p:nvSpPr>
          <p:cNvPr id="8" name="Прямоугольник 7"/>
          <p:cNvSpPr/>
          <p:nvPr/>
        </p:nvSpPr>
        <p:spPr bwMode="auto">
          <a:xfrm>
            <a:off x="827584" y="4437112"/>
            <a:ext cx="7992888" cy="1656184"/>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indent="0" algn="ctr">
              <a:lnSpc>
                <a:spcPts val="2000"/>
              </a:lnSpc>
              <a:spcAft>
                <a:spcPts val="1800"/>
              </a:spcAft>
              <a:buNone/>
            </a:pPr>
            <a:r>
              <a:rPr lang="ru-RU" sz="2200" b="1" i="1" dirty="0">
                <a:effectLst>
                  <a:outerShdw blurRad="38100" dist="38100" dir="2700000" algn="tl">
                    <a:srgbClr val="000000">
                      <a:alpha val="43137"/>
                    </a:srgbClr>
                  </a:outerShdw>
                </a:effectLst>
                <a:latin typeface="Cambria" panose="02040503050406030204" pitchFamily="18" charset="0"/>
              </a:rPr>
              <a:t>Решение об отчислении детей-сирот </a:t>
            </a:r>
            <a:r>
              <a:rPr lang="ru-RU" sz="2200" b="1" i="1" dirty="0" smtClean="0">
                <a:effectLst>
                  <a:outerShdw blurRad="38100" dist="38100" dir="2700000" algn="tl">
                    <a:srgbClr val="000000">
                      <a:alpha val="43137"/>
                    </a:srgbClr>
                  </a:outerShdw>
                </a:effectLst>
                <a:latin typeface="Cambria" panose="02040503050406030204" pitchFamily="18" charset="0"/>
              </a:rPr>
              <a:t>принимается:</a:t>
            </a:r>
          </a:p>
          <a:p>
            <a:pPr marL="285750" indent="-285750">
              <a:lnSpc>
                <a:spcPts val="2000"/>
              </a:lnSpc>
              <a:spcAft>
                <a:spcPts val="600"/>
              </a:spcAft>
              <a:buFont typeface="Wingdings" panose="05000000000000000000" pitchFamily="2" charset="2"/>
              <a:buChar char="ü"/>
            </a:pPr>
            <a:r>
              <a:rPr lang="ru-RU" sz="2200" b="1" i="1" dirty="0" smtClean="0">
                <a:latin typeface="Cambria" panose="02040503050406030204" pitchFamily="18" charset="0"/>
              </a:rPr>
              <a:t> </a:t>
            </a:r>
            <a:r>
              <a:rPr lang="ru-RU" sz="2200" dirty="0">
                <a:latin typeface="Cambria" panose="02040503050406030204" pitchFamily="18" charset="0"/>
              </a:rPr>
              <a:t>с учетом мнения </a:t>
            </a:r>
            <a:r>
              <a:rPr lang="ru-RU" sz="2200" dirty="0" smtClean="0">
                <a:latin typeface="Cambria" panose="02040503050406030204" pitchFamily="18" charset="0"/>
              </a:rPr>
              <a:t>законных представителей ребенка</a:t>
            </a:r>
            <a:endParaRPr lang="ru-RU" sz="2200" dirty="0">
              <a:latin typeface="Cambria" panose="02040503050406030204" pitchFamily="18" charset="0"/>
            </a:endParaRPr>
          </a:p>
          <a:p>
            <a:pPr marL="285750" indent="-285750">
              <a:lnSpc>
                <a:spcPts val="2000"/>
              </a:lnSpc>
              <a:spcAft>
                <a:spcPts val="600"/>
              </a:spcAft>
              <a:buFont typeface="Wingdings" panose="05000000000000000000" pitchFamily="2" charset="2"/>
              <a:buChar char="ü"/>
            </a:pPr>
            <a:r>
              <a:rPr lang="ru-RU" sz="2200" dirty="0" smtClean="0">
                <a:latin typeface="Cambria" panose="02040503050406030204" pitchFamily="18" charset="0"/>
              </a:rPr>
              <a:t> </a:t>
            </a:r>
            <a:r>
              <a:rPr lang="ru-RU" sz="2200" dirty="0">
                <a:latin typeface="Cambria" panose="02040503050406030204" pitchFamily="18" charset="0"/>
              </a:rPr>
              <a:t>с согласия комиссии по делам несовершеннолетних и защите их прав </a:t>
            </a:r>
            <a:endParaRPr lang="ru-RU" sz="2200" dirty="0" smtClean="0">
              <a:latin typeface="Cambria" panose="02040503050406030204" pitchFamily="18" charset="0"/>
            </a:endParaRPr>
          </a:p>
          <a:p>
            <a:pPr marL="285750" indent="-285750">
              <a:lnSpc>
                <a:spcPts val="2000"/>
              </a:lnSpc>
              <a:buFont typeface="Wingdings" panose="05000000000000000000" pitchFamily="2" charset="2"/>
              <a:buChar char="ü"/>
            </a:pPr>
            <a:r>
              <a:rPr lang="ru-RU" sz="2200" dirty="0">
                <a:latin typeface="Cambria" panose="02040503050406030204" pitchFamily="18" charset="0"/>
              </a:rPr>
              <a:t>с</a:t>
            </a:r>
            <a:r>
              <a:rPr lang="ru-RU" sz="2200" dirty="0" smtClean="0">
                <a:latin typeface="Cambria" panose="02040503050406030204" pitchFamily="18" charset="0"/>
              </a:rPr>
              <a:t> согласия органа </a:t>
            </a:r>
            <a:r>
              <a:rPr lang="ru-RU" sz="2200" dirty="0">
                <a:latin typeface="Cambria" panose="02040503050406030204" pitchFamily="18" charset="0"/>
              </a:rPr>
              <a:t>опеки и </a:t>
            </a:r>
            <a:r>
              <a:rPr lang="ru-RU" sz="2200" dirty="0" smtClean="0">
                <a:latin typeface="Cambria" panose="02040503050406030204" pitchFamily="18" charset="0"/>
              </a:rPr>
              <a:t>попечительства</a:t>
            </a:r>
            <a:endParaRPr lang="ru-RU" sz="2200" dirty="0">
              <a:latin typeface="Cambria" panose="02040503050406030204" pitchFamily="18" charset="0"/>
            </a:endParaRPr>
          </a:p>
        </p:txBody>
      </p:sp>
      <p:sp>
        <p:nvSpPr>
          <p:cNvPr id="10" name="Выноска со стрелкой вниз 9"/>
          <p:cNvSpPr/>
          <p:nvPr/>
        </p:nvSpPr>
        <p:spPr bwMode="auto">
          <a:xfrm>
            <a:off x="107504" y="1628800"/>
            <a:ext cx="4551403" cy="2520280"/>
          </a:xfrm>
          <a:prstGeom prst="downArrowCallou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rtlCol="0" anchor="t" anchorCtr="0" compatLnSpc="1">
            <a:prstTxWarp prst="textNoShape">
              <a:avLst/>
            </a:prstTxWarp>
          </a:bodyPr>
          <a:lstStyle/>
          <a:p>
            <a:pPr algn="ctr">
              <a:lnSpc>
                <a:spcPts val="1900"/>
              </a:lnSpc>
            </a:pPr>
            <a:r>
              <a:rPr lang="ru-RU"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anose="02020404030301010803" pitchFamily="18" charset="0"/>
              </a:rPr>
              <a:t>Федеральный закон </a:t>
            </a:r>
          </a:p>
          <a:p>
            <a:pPr algn="ctr">
              <a:lnSpc>
                <a:spcPts val="1900"/>
              </a:lnSpc>
            </a:pPr>
            <a:r>
              <a:rPr lang="ru-RU"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anose="02020404030301010803" pitchFamily="18" charset="0"/>
              </a:rPr>
              <a:t>от 24 июня 1999 года № 120-ФЗ</a:t>
            </a:r>
          </a:p>
          <a:p>
            <a:pPr algn="ctr">
              <a:lnSpc>
                <a:spcPts val="1900"/>
              </a:lnSpc>
            </a:pPr>
            <a:r>
              <a:rPr lang="ru-RU"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anose="02020404030301010803" pitchFamily="18" charset="0"/>
              </a:rPr>
              <a:t>«Об основах системы профилактики безнадзорности и правонарушений несовершеннолетних»</a:t>
            </a:r>
          </a:p>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Black" pitchFamily="34" charset="0"/>
            </a:endParaRPr>
          </a:p>
        </p:txBody>
      </p:sp>
      <p:sp>
        <p:nvSpPr>
          <p:cNvPr id="11" name="Выноска со стрелкой вниз 10"/>
          <p:cNvSpPr/>
          <p:nvPr/>
        </p:nvSpPr>
        <p:spPr bwMode="auto">
          <a:xfrm>
            <a:off x="4788024" y="1628799"/>
            <a:ext cx="4176464" cy="2520281"/>
          </a:xfrm>
          <a:prstGeom prst="downArrowCallout">
            <a:avLst/>
          </a:prstGeom>
          <a:solidFill>
            <a:schemeClr val="accent1">
              <a:lumMod val="20000"/>
              <a:lumOff val="80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40" tIns="45720" rIns="91440" bIns="45720" numCol="1" rtlCol="0" anchor="t" anchorCtr="0" compatLnSpc="1">
            <a:prstTxWarp prst="textNoShape">
              <a:avLst/>
            </a:prstTxWarp>
          </a:bodyPr>
          <a:lstStyle/>
          <a:p>
            <a:pPr algn="ctr">
              <a:lnSpc>
                <a:spcPts val="2200"/>
              </a:lnSpc>
            </a:pPr>
            <a:r>
              <a:rPr lang="ru-RU"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anose="02020404030301010803" pitchFamily="18" charset="0"/>
              </a:rPr>
              <a:t>Федеральный закон </a:t>
            </a:r>
          </a:p>
          <a:p>
            <a:pPr algn="ctr">
              <a:lnSpc>
                <a:spcPts val="2200"/>
              </a:lnSpc>
            </a:pPr>
            <a:r>
              <a:rPr lang="ru-RU"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anose="02020404030301010803" pitchFamily="18" charset="0"/>
              </a:rPr>
              <a:t>от 29 декабря 2012 года</a:t>
            </a:r>
          </a:p>
          <a:p>
            <a:pPr algn="ctr">
              <a:lnSpc>
                <a:spcPts val="2200"/>
              </a:lnSpc>
            </a:pPr>
            <a:r>
              <a:rPr lang="ru-RU"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anose="02020404030301010803" pitchFamily="18" charset="0"/>
              </a:rPr>
              <a:t> № 273-ФЗ</a:t>
            </a:r>
          </a:p>
          <a:p>
            <a:pPr algn="ctr">
              <a:lnSpc>
                <a:spcPts val="2200"/>
              </a:lnSpc>
            </a:pPr>
            <a:r>
              <a:rPr lang="ru-RU" sz="2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Garamond" panose="02020404030301010803" pitchFamily="18" charset="0"/>
              </a:rPr>
              <a:t>«Об образовании в Российской Федерации»</a:t>
            </a:r>
          </a:p>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Black" pitchFamily="34" charset="0"/>
            </a:endParaRPr>
          </a:p>
        </p:txBody>
      </p:sp>
    </p:spTree>
    <p:extLst>
      <p:ext uri="{BB962C8B-B14F-4D97-AF65-F5344CB8AC3E}">
        <p14:creationId xmlns:p14="http://schemas.microsoft.com/office/powerpoint/2010/main" val="181462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03040" y="1628800"/>
            <a:ext cx="8640960" cy="3456384"/>
          </a:xfrm>
        </p:spPr>
        <p:txBody>
          <a:bodyPr anchor="ctr">
            <a:normAutofit fontScale="77500" lnSpcReduction="20000"/>
          </a:bodyPr>
          <a:lstStyle/>
          <a:p>
            <a:pPr marL="0" indent="0" algn="r">
              <a:buNone/>
            </a:pPr>
            <a:endParaRPr lang="ru-RU" sz="2400" dirty="0" smtClean="0">
              <a:latin typeface="Cambria" panose="02040503050406030204" pitchFamily="18" charset="0"/>
            </a:endParaRPr>
          </a:p>
          <a:p>
            <a:pPr marL="0" indent="0" algn="r">
              <a:buNone/>
            </a:pPr>
            <a:endParaRPr lang="ru-RU" sz="2400" dirty="0">
              <a:latin typeface="Cambria" panose="02040503050406030204" pitchFamily="18" charset="0"/>
            </a:endParaRPr>
          </a:p>
          <a:p>
            <a:pPr marL="0" indent="0" algn="r">
              <a:spcBef>
                <a:spcPts val="0"/>
              </a:spcBef>
              <a:buNone/>
            </a:pPr>
            <a:r>
              <a:rPr lang="ru-RU" sz="2400" dirty="0" smtClean="0">
                <a:latin typeface="Cambria" panose="02040503050406030204" pitchFamily="18" charset="0"/>
              </a:rPr>
              <a:t>Обучающиеся </a:t>
            </a:r>
            <a:r>
              <a:rPr lang="ru-RU" sz="2400" dirty="0">
                <a:latin typeface="Cambria" panose="02040503050406030204" pitchFamily="18" charset="0"/>
              </a:rPr>
              <a:t>с ограниченными возможностями здоровья, </a:t>
            </a:r>
            <a:r>
              <a:rPr lang="ru-RU" sz="2400" dirty="0">
                <a:effectLst>
                  <a:outerShdw blurRad="38100" dist="38100" dir="2700000" algn="tl">
                    <a:srgbClr val="000000">
                      <a:alpha val="43137"/>
                    </a:srgbClr>
                  </a:outerShdw>
                </a:effectLst>
                <a:latin typeface="Cambria" panose="02040503050406030204" pitchFamily="18" charset="0"/>
              </a:rPr>
              <a:t>проживающие в организации</a:t>
            </a:r>
            <a:r>
              <a:rPr lang="ru-RU" sz="2400" dirty="0">
                <a:latin typeface="Cambria" panose="02040503050406030204" pitchFamily="18" charset="0"/>
              </a:rPr>
              <a:t>, осуществляющей образовательную деятельность, находятся на полном государственном обеспечении </a:t>
            </a:r>
            <a:r>
              <a:rPr lang="ru-RU" sz="2400" dirty="0" smtClean="0">
                <a:latin typeface="Cambria" panose="02040503050406030204" pitchFamily="18" charset="0"/>
              </a:rPr>
              <a:t>и обеспечиваются </a:t>
            </a:r>
            <a:r>
              <a:rPr lang="ru-RU" sz="2400" dirty="0">
                <a:latin typeface="Cambria" panose="02040503050406030204" pitchFamily="18" charset="0"/>
              </a:rPr>
              <a:t>питанием, одеждой, обувью, мягким и жестким </a:t>
            </a:r>
            <a:r>
              <a:rPr lang="ru-RU" sz="2400" dirty="0" smtClean="0">
                <a:latin typeface="Cambria" panose="02040503050406030204" pitchFamily="18" charset="0"/>
              </a:rPr>
              <a:t>инвентарем </a:t>
            </a:r>
          </a:p>
          <a:p>
            <a:pPr marL="0" indent="0" algn="r">
              <a:spcBef>
                <a:spcPts val="0"/>
              </a:spcBef>
              <a:buNone/>
            </a:pPr>
            <a:r>
              <a:rPr lang="ru-RU" sz="2400" dirty="0" smtClean="0">
                <a:latin typeface="Cambria" panose="02040503050406030204" pitchFamily="18" charset="0"/>
              </a:rPr>
              <a:t>(181 руб. в день)</a:t>
            </a:r>
          </a:p>
          <a:p>
            <a:pPr marL="0" indent="0" algn="r">
              <a:buNone/>
            </a:pPr>
            <a:r>
              <a:rPr lang="ru-RU" sz="2400" dirty="0" smtClean="0">
                <a:latin typeface="Cambria" panose="02040503050406030204" pitchFamily="18" charset="0"/>
              </a:rPr>
              <a:t> </a:t>
            </a:r>
          </a:p>
          <a:p>
            <a:pPr marL="0" indent="0" algn="r">
              <a:spcBef>
                <a:spcPts val="0"/>
              </a:spcBef>
              <a:buNone/>
            </a:pPr>
            <a:r>
              <a:rPr lang="ru-RU" sz="2400" dirty="0" smtClean="0">
                <a:latin typeface="Cambria" panose="02040503050406030204" pitchFamily="18" charset="0"/>
              </a:rPr>
              <a:t>                                Иные </a:t>
            </a:r>
            <a:r>
              <a:rPr lang="ru-RU" sz="2400" dirty="0">
                <a:latin typeface="Cambria" panose="02040503050406030204" pitchFamily="18" charset="0"/>
              </a:rPr>
              <a:t>обучающиеся с ограниченными возможностями </a:t>
            </a:r>
            <a:r>
              <a:rPr lang="ru-RU" sz="2400" dirty="0" smtClean="0">
                <a:latin typeface="Cambria" panose="02040503050406030204" pitchFamily="18" charset="0"/>
              </a:rPr>
              <a:t>здоровья</a:t>
            </a:r>
          </a:p>
          <a:p>
            <a:pPr marL="0" indent="0" algn="r">
              <a:spcBef>
                <a:spcPts val="0"/>
              </a:spcBef>
              <a:buNone/>
            </a:pPr>
            <a:r>
              <a:rPr lang="ru-RU" sz="2400" dirty="0" smtClean="0">
                <a:latin typeface="Cambria" panose="02040503050406030204" pitchFamily="18" charset="0"/>
              </a:rPr>
              <a:t>обеспечиваются бесплатным</a:t>
            </a:r>
          </a:p>
          <a:p>
            <a:pPr marL="0" indent="0" algn="r">
              <a:spcBef>
                <a:spcPts val="0"/>
              </a:spcBef>
              <a:buNone/>
            </a:pPr>
            <a:r>
              <a:rPr lang="ru-RU" sz="2400" dirty="0" smtClean="0">
                <a:latin typeface="Cambria" panose="02040503050406030204" pitchFamily="18" charset="0"/>
              </a:rPr>
              <a:t>двухразовым питанием</a:t>
            </a:r>
          </a:p>
          <a:p>
            <a:pPr marL="0" indent="0" algn="r">
              <a:spcBef>
                <a:spcPts val="0"/>
              </a:spcBef>
              <a:buNone/>
            </a:pPr>
            <a:r>
              <a:rPr lang="ru-RU" sz="2400" dirty="0" smtClean="0">
                <a:latin typeface="Cambria" panose="02040503050406030204" pitchFamily="18" charset="0"/>
              </a:rPr>
              <a:t>(65,5 руб. в день) </a:t>
            </a:r>
            <a:endParaRPr lang="ru-RU" sz="1800" dirty="0" smtClean="0"/>
          </a:p>
        </p:txBody>
      </p:sp>
      <p:sp>
        <p:nvSpPr>
          <p:cNvPr id="3" name="Заголовок 2"/>
          <p:cNvSpPr>
            <a:spLocks noGrp="1"/>
          </p:cNvSpPr>
          <p:nvPr>
            <p:ph type="title"/>
          </p:nvPr>
        </p:nvSpPr>
        <p:spPr/>
        <p:txBody>
          <a:bodyPr/>
          <a:lstStyle/>
          <a:p>
            <a:r>
              <a:rPr lang="ru-RU" sz="2200" b="1" dirty="0" smtClean="0">
                <a:latin typeface="Tahoma" panose="020B0604030504040204" pitchFamily="34" charset="0"/>
                <a:ea typeface="Tahoma" panose="020B0604030504040204" pitchFamily="34" charset="0"/>
                <a:cs typeface="Tahoma" panose="020B0604030504040204" pitchFamily="34" charset="0"/>
              </a:rPr>
              <a:t>Предоставление мер социальной поддержки для приемных детей с ограниченными возможностями здоровья</a:t>
            </a:r>
            <a:endParaRPr lang="ru-RU" sz="2200" b="1" dirty="0">
              <a:latin typeface="Tahoma" panose="020B0604030504040204" pitchFamily="34" charset="0"/>
              <a:ea typeface="Tahoma" panose="020B0604030504040204" pitchFamily="34" charset="0"/>
              <a:cs typeface="Tahoma" panose="020B0604030504040204" pitchFamily="34" charset="0"/>
            </a:endParaRPr>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12</a:t>
            </a:fld>
            <a:endParaRPr lang="ru-RU" dirty="0"/>
          </a:p>
        </p:txBody>
      </p:sp>
      <p:pic>
        <p:nvPicPr>
          <p:cNvPr id="5" name="Picture 2" descr="C:\Documents and Settings\kob_416a\Рабочий стол\1335987_html_55a4927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429000"/>
            <a:ext cx="2160240" cy="286332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03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chor="ctr"/>
          <a:lstStyle/>
          <a:p>
            <a:pPr marL="0" indent="0" algn="ctr">
              <a:buNone/>
            </a:pPr>
            <a:r>
              <a:rPr lang="ru-RU" sz="3600" b="1" dirty="0" smtClean="0">
                <a:ln w="1905"/>
                <a:solidFill>
                  <a:srgbClr val="6699FF"/>
                </a:solidFill>
                <a:effectLst>
                  <a:innerShdw blurRad="69850" dist="43180" dir="5400000">
                    <a:srgbClr val="000000">
                      <a:alpha val="65000"/>
                    </a:srgbClr>
                  </a:innerShdw>
                </a:effectLst>
              </a:rPr>
              <a:t>Освобождение от родительской платы за присмотр и уход за детьми в государственных и муниципальных образовательных организациях (детские сады) </a:t>
            </a:r>
          </a:p>
          <a:p>
            <a:pPr marL="0" indent="0" algn="ctr">
              <a:buNone/>
            </a:pPr>
            <a:r>
              <a:rPr lang="ru-RU" sz="3600" b="1" dirty="0" smtClean="0">
                <a:ln w="1905"/>
                <a:solidFill>
                  <a:srgbClr val="0070C0"/>
                </a:solidFill>
                <a:effectLst>
                  <a:innerShdw blurRad="69850" dist="43180" dir="5400000">
                    <a:srgbClr val="000000">
                      <a:alpha val="65000"/>
                    </a:srgbClr>
                  </a:innerShdw>
                </a:effectLst>
              </a:rPr>
              <a:t>110 руб. в день</a:t>
            </a:r>
          </a:p>
          <a:p>
            <a:pPr marL="0" indent="0">
              <a:buNone/>
            </a:pPr>
            <a:endParaRPr lang="ru-RU" dirty="0" smtClean="0"/>
          </a:p>
          <a:p>
            <a:pPr marL="0" indent="0">
              <a:buNone/>
            </a:pPr>
            <a:endParaRPr lang="ru-RU" dirty="0"/>
          </a:p>
        </p:txBody>
      </p:sp>
      <p:sp>
        <p:nvSpPr>
          <p:cNvPr id="3" name="Заголовок 2"/>
          <p:cNvSpPr>
            <a:spLocks noGrp="1"/>
          </p:cNvSpPr>
          <p:nvPr>
            <p:ph type="title"/>
          </p:nvPr>
        </p:nvSpPr>
        <p:spPr/>
        <p:txBody>
          <a:bodyPr>
            <a:normAutofit/>
          </a:bodyPr>
          <a:lstStyle/>
          <a:p>
            <a:r>
              <a:rPr lang="ru-RU" sz="2800" b="1" dirty="0" smtClean="0"/>
              <a:t>Льготы для приемных детей-дошкольников</a:t>
            </a:r>
            <a:endParaRPr lang="ru-RU" sz="2800" b="1"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13</a:t>
            </a:fld>
            <a:endParaRPr lang="ru-RU" dirty="0"/>
          </a:p>
        </p:txBody>
      </p:sp>
    </p:spTree>
    <p:extLst>
      <p:ext uri="{BB962C8B-B14F-4D97-AF65-F5344CB8AC3E}">
        <p14:creationId xmlns:p14="http://schemas.microsoft.com/office/powerpoint/2010/main" val="3114385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chor="t"/>
          <a:lstStyle/>
          <a:p>
            <a:pPr marL="0" indent="0" algn="ctr">
              <a:buNone/>
            </a:pPr>
            <a:r>
              <a:rPr lang="ru-RU" sz="2800" b="1" dirty="0" smtClean="0">
                <a:ln w="1905"/>
                <a:solidFill>
                  <a:schemeClr val="tx2">
                    <a:lumMod val="60000"/>
                    <a:lumOff val="40000"/>
                  </a:schemeClr>
                </a:solidFill>
                <a:effectLst>
                  <a:innerShdw blurRad="69850" dist="43180" dir="5400000">
                    <a:srgbClr val="000000">
                      <a:alpha val="65000"/>
                    </a:srgbClr>
                  </a:innerShdw>
                </a:effectLst>
              </a:rPr>
              <a:t>социальная стипендия</a:t>
            </a:r>
          </a:p>
          <a:p>
            <a:pPr marL="0" indent="0" algn="ctr">
              <a:buNone/>
            </a:pPr>
            <a:r>
              <a:rPr lang="ru-RU" b="1" dirty="0" smtClean="0">
                <a:ln w="1905"/>
                <a:solidFill>
                  <a:srgbClr val="0070C0"/>
                </a:solidFill>
                <a:effectLst>
                  <a:innerShdw blurRad="69850" dist="43180" dir="5400000">
                    <a:srgbClr val="000000">
                      <a:alpha val="65000"/>
                    </a:srgbClr>
                  </a:innerShdw>
                </a:effectLst>
              </a:rPr>
              <a:t> 716 руб. в месяц</a:t>
            </a:r>
          </a:p>
          <a:p>
            <a:pPr marL="0" indent="0" algn="ctr">
              <a:buNone/>
            </a:pPr>
            <a:r>
              <a:rPr lang="ru-RU" sz="2800" b="1" dirty="0" smtClean="0">
                <a:ln w="1905"/>
                <a:solidFill>
                  <a:schemeClr val="tx2">
                    <a:lumMod val="60000"/>
                    <a:lumOff val="40000"/>
                  </a:schemeClr>
                </a:solidFill>
                <a:effectLst>
                  <a:innerShdw blurRad="69850" dist="43180" dir="5400000">
                    <a:srgbClr val="000000">
                      <a:alpha val="65000"/>
                    </a:srgbClr>
                  </a:innerShdw>
                </a:effectLst>
              </a:rPr>
              <a:t>пособие на учебную литературу </a:t>
            </a:r>
          </a:p>
          <a:p>
            <a:pPr marL="0" indent="0" algn="ctr">
              <a:buNone/>
            </a:pPr>
            <a:r>
              <a:rPr lang="ru-RU" b="1" dirty="0" smtClean="0">
                <a:ln w="1905"/>
                <a:solidFill>
                  <a:srgbClr val="0070C0"/>
                </a:solidFill>
                <a:effectLst>
                  <a:innerShdw blurRad="69850" dist="43180" dir="5400000">
                    <a:srgbClr val="000000">
                      <a:alpha val="65000"/>
                    </a:srgbClr>
                  </a:innerShdw>
                </a:effectLst>
              </a:rPr>
              <a:t>2147 рублей в год</a:t>
            </a:r>
          </a:p>
          <a:p>
            <a:pPr marL="0" indent="0" algn="ctr">
              <a:buNone/>
            </a:pPr>
            <a:r>
              <a:rPr lang="ru-RU" sz="2800" b="1" dirty="0" smtClean="0">
                <a:ln w="1905"/>
                <a:solidFill>
                  <a:schemeClr val="tx2">
                    <a:lumMod val="60000"/>
                    <a:lumOff val="40000"/>
                  </a:schemeClr>
                </a:solidFill>
                <a:effectLst>
                  <a:innerShdw blurRad="69850" dist="43180" dir="5400000">
                    <a:srgbClr val="000000">
                      <a:alpha val="65000"/>
                    </a:srgbClr>
                  </a:innerShdw>
                </a:effectLst>
              </a:rPr>
              <a:t>выплаты при выпуске из профорганизации </a:t>
            </a:r>
          </a:p>
          <a:p>
            <a:pPr marL="0" indent="0" algn="ctr">
              <a:buNone/>
            </a:pPr>
            <a:r>
              <a:rPr lang="ru-RU" b="1" dirty="0" smtClean="0">
                <a:ln w="1905"/>
                <a:solidFill>
                  <a:srgbClr val="0070C0"/>
                </a:solidFill>
                <a:effectLst>
                  <a:innerShdw blurRad="69850" dist="43180" dir="5400000">
                    <a:srgbClr val="000000">
                      <a:alpha val="65000"/>
                    </a:srgbClr>
                  </a:innerShdw>
                </a:effectLst>
              </a:rPr>
              <a:t>30 000 рублей (единовременно)</a:t>
            </a:r>
          </a:p>
          <a:p>
            <a:pPr>
              <a:buFont typeface="Wingdings" panose="05000000000000000000" pitchFamily="2" charset="2"/>
              <a:buChar char="Ø"/>
            </a:pPr>
            <a:endParaRPr lang="ru-RU" dirty="0" smtClean="0"/>
          </a:p>
          <a:p>
            <a:pPr>
              <a:buFont typeface="Wingdings" panose="05000000000000000000" pitchFamily="2" charset="2"/>
              <a:buChar char="Ø"/>
            </a:pPr>
            <a:endParaRPr lang="ru-RU" dirty="0" smtClean="0"/>
          </a:p>
          <a:p>
            <a:pPr marL="0" indent="0">
              <a:buNone/>
            </a:pPr>
            <a:endParaRPr lang="ru-RU" dirty="0"/>
          </a:p>
        </p:txBody>
      </p:sp>
      <p:sp>
        <p:nvSpPr>
          <p:cNvPr id="3" name="Заголовок 2"/>
          <p:cNvSpPr>
            <a:spLocks noGrp="1"/>
          </p:cNvSpPr>
          <p:nvPr>
            <p:ph type="title"/>
          </p:nvPr>
        </p:nvSpPr>
        <p:spPr/>
        <p:txBody>
          <a:bodyPr>
            <a:normAutofit fontScale="90000"/>
          </a:bodyPr>
          <a:lstStyle/>
          <a:p>
            <a:r>
              <a:rPr lang="ru-RU" dirty="0" smtClean="0"/>
              <a:t>Выплаты для приемных детей при обучении в </a:t>
            </a:r>
            <a:r>
              <a:rPr lang="ru-RU" dirty="0"/>
              <a:t>профессиональных образовательных организациях</a:t>
            </a:r>
            <a:r>
              <a:rPr lang="ru-RU" dirty="0" smtClean="0"/>
              <a:t> </a:t>
            </a:r>
            <a:endParaRPr lang="ru-RU"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14</a:t>
            </a:fld>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25144"/>
            <a:ext cx="3041154" cy="1706013"/>
          </a:xfrm>
          <a:prstGeom prst="rect">
            <a:avLst/>
          </a:prstGeom>
          <a:ln>
            <a:noFill/>
          </a:ln>
          <a:effectLst>
            <a:softEdge rad="112500"/>
          </a:effectLst>
        </p:spPr>
      </p:pic>
    </p:spTree>
    <p:extLst>
      <p:ext uri="{BB962C8B-B14F-4D97-AF65-F5344CB8AC3E}">
        <p14:creationId xmlns:p14="http://schemas.microsoft.com/office/powerpoint/2010/main" val="150915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chor="ctr"/>
          <a:lstStyle/>
          <a:p>
            <a:pPr marL="0" indent="0" algn="ctr">
              <a:buNone/>
            </a:pPr>
            <a:r>
              <a:rPr lang="ru-RU" b="1" dirty="0" smtClean="0">
                <a:ln w="1905"/>
                <a:solidFill>
                  <a:schemeClr val="accent4">
                    <a:lumMod val="75000"/>
                  </a:schemeClr>
                </a:solidFill>
                <a:effectLst>
                  <a:outerShdw blurRad="38100" dist="38100" dir="2700000" algn="tl">
                    <a:srgbClr val="000000">
                      <a:alpha val="43137"/>
                    </a:srgbClr>
                  </a:outerShdw>
                </a:effectLst>
              </a:rPr>
              <a:t>Обеспечение жильем </a:t>
            </a:r>
          </a:p>
          <a:p>
            <a:pPr marL="0" indent="0" algn="ctr">
              <a:buNone/>
            </a:pPr>
            <a:r>
              <a:rPr lang="ru-RU" b="1" dirty="0" smtClean="0">
                <a:ln w="1905"/>
                <a:solidFill>
                  <a:schemeClr val="accent4">
                    <a:lumMod val="75000"/>
                  </a:schemeClr>
                </a:solidFill>
                <a:effectLst>
                  <a:outerShdw blurRad="38100" dist="38100" dir="2700000" algn="tl">
                    <a:srgbClr val="000000">
                      <a:alpha val="43137"/>
                    </a:srgbClr>
                  </a:outerShdw>
                </a:effectLst>
              </a:rPr>
              <a:t>(квартиры от 28 до 56 </a:t>
            </a:r>
            <a:r>
              <a:rPr lang="ru-RU" b="1" dirty="0" err="1" smtClean="0">
                <a:ln w="1905"/>
                <a:solidFill>
                  <a:schemeClr val="accent4">
                    <a:lumMod val="75000"/>
                  </a:schemeClr>
                </a:solidFill>
                <a:effectLst>
                  <a:outerShdw blurRad="38100" dist="38100" dir="2700000" algn="tl">
                    <a:srgbClr val="000000">
                      <a:alpha val="43137"/>
                    </a:srgbClr>
                  </a:outerShdw>
                </a:effectLst>
              </a:rPr>
              <a:t>кв.м</a:t>
            </a:r>
            <a:r>
              <a:rPr lang="ru-RU" b="1" dirty="0" smtClean="0">
                <a:ln w="1905"/>
                <a:solidFill>
                  <a:schemeClr val="accent4">
                    <a:lumMod val="75000"/>
                  </a:schemeClr>
                </a:solidFill>
                <a:effectLst>
                  <a:outerShdw blurRad="38100" dist="38100" dir="2700000" algn="tl">
                    <a:srgbClr val="000000">
                      <a:alpha val="43137"/>
                    </a:srgbClr>
                  </a:outerShdw>
                </a:effectLst>
              </a:rPr>
              <a:t>.)</a:t>
            </a:r>
          </a:p>
          <a:p>
            <a:pPr marL="0" indent="0" algn="ctr">
              <a:buNone/>
            </a:pPr>
            <a:r>
              <a:rPr lang="ru-RU" b="1" dirty="0" smtClean="0">
                <a:ln w="1905"/>
                <a:solidFill>
                  <a:schemeClr val="accent4">
                    <a:lumMod val="75000"/>
                  </a:schemeClr>
                </a:solidFill>
                <a:effectLst>
                  <a:outerShdw blurRad="38100" dist="38100" dir="2700000" algn="tl">
                    <a:srgbClr val="000000">
                      <a:alpha val="43137"/>
                    </a:srgbClr>
                  </a:outerShdw>
                </a:effectLst>
              </a:rPr>
              <a:t>из средств областного бюджета</a:t>
            </a:r>
          </a:p>
          <a:p>
            <a:pPr marL="0" indent="0" algn="ctr">
              <a:buNone/>
            </a:pPr>
            <a:endParaRPr lang="ru-RU" dirty="0" smtClean="0"/>
          </a:p>
          <a:p>
            <a:pPr algn="ctr">
              <a:buFont typeface="Wingdings" panose="05000000000000000000" pitchFamily="2" charset="2"/>
              <a:buChar char="Ø"/>
            </a:pPr>
            <a:endParaRPr lang="ru-RU" dirty="0" smtClean="0"/>
          </a:p>
          <a:p>
            <a:pPr>
              <a:buFont typeface="Wingdings" panose="05000000000000000000" pitchFamily="2" charset="2"/>
              <a:buChar char="Ø"/>
            </a:pPr>
            <a:endParaRPr lang="ru-RU" dirty="0" smtClean="0"/>
          </a:p>
          <a:p>
            <a:pPr marL="0" indent="0">
              <a:buNone/>
            </a:pPr>
            <a:endParaRPr lang="ru-RU" dirty="0"/>
          </a:p>
        </p:txBody>
      </p:sp>
      <p:sp>
        <p:nvSpPr>
          <p:cNvPr id="3" name="Заголовок 2"/>
          <p:cNvSpPr>
            <a:spLocks noGrp="1"/>
          </p:cNvSpPr>
          <p:nvPr>
            <p:ph type="title"/>
          </p:nvPr>
        </p:nvSpPr>
        <p:spPr/>
        <p:txBody>
          <a:bodyPr>
            <a:normAutofit fontScale="90000"/>
          </a:bodyPr>
          <a:lstStyle/>
          <a:p>
            <a:r>
              <a:rPr lang="ru-RU" sz="3600" dirty="0" smtClean="0"/>
              <a:t>Льготы для лиц из числа детей-сирот и детей, оставшихся без попечения родителей </a:t>
            </a:r>
            <a:br>
              <a:rPr lang="ru-RU" sz="3600" dirty="0" smtClean="0"/>
            </a:br>
            <a:r>
              <a:rPr lang="ru-RU" sz="3600" dirty="0" smtClean="0"/>
              <a:t>(от 18 до 23 лет)</a:t>
            </a:r>
            <a:endParaRPr lang="ru-RU" sz="3600"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15</a:t>
            </a:fld>
            <a:endParaRPr lang="ru-RU" dirty="0"/>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702989"/>
            <a:ext cx="4536503" cy="2664296"/>
          </a:xfrm>
          <a:prstGeom prst="rect">
            <a:avLst/>
          </a:prstGeom>
          <a:ln>
            <a:noFill/>
          </a:ln>
          <a:effectLst>
            <a:softEdge rad="112500"/>
          </a:effectLst>
        </p:spPr>
      </p:pic>
    </p:spTree>
    <p:extLst>
      <p:ext uri="{BB962C8B-B14F-4D97-AF65-F5344CB8AC3E}">
        <p14:creationId xmlns:p14="http://schemas.microsoft.com/office/powerpoint/2010/main" val="1095603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Льготы для </a:t>
            </a:r>
            <a:r>
              <a:rPr lang="ru-RU" dirty="0" smtClean="0"/>
              <a:t>замещающих родителей</a:t>
            </a:r>
            <a:endParaRPr lang="ru-RU" dirty="0"/>
          </a:p>
        </p:txBody>
      </p:sp>
      <p:sp>
        <p:nvSpPr>
          <p:cNvPr id="3" name="Текст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49DF4AA-224A-46FE-A9B2-FEA15E76FB75}" type="slidenum">
              <a:rPr lang="ru-RU" smtClean="0"/>
              <a:pPr>
                <a:defRPr/>
              </a:pPr>
              <a:t>16</a:t>
            </a:fld>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52413"/>
            <a:ext cx="7848872" cy="4112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379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dirty="0" smtClean="0"/>
              <a:t>Налоговые льготы </a:t>
            </a:r>
            <a:br>
              <a:rPr lang="ru-RU" dirty="0" smtClean="0"/>
            </a:br>
            <a:r>
              <a:rPr lang="ru-RU" dirty="0" smtClean="0"/>
              <a:t>по налогу на доходы физических лиц</a:t>
            </a:r>
            <a:endParaRPr lang="ru-RU"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17</a:t>
            </a:fld>
            <a:endParaRPr lang="ru-RU" dirty="0"/>
          </a:p>
        </p:txBody>
      </p:sp>
      <p:sp>
        <p:nvSpPr>
          <p:cNvPr id="5" name="Скругленный прямоугольник 4"/>
          <p:cNvSpPr/>
          <p:nvPr/>
        </p:nvSpPr>
        <p:spPr bwMode="auto">
          <a:xfrm>
            <a:off x="179512" y="1700808"/>
            <a:ext cx="2664296" cy="1554222"/>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all" normalizeH="0" baseline="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rPr>
              <a:t>Стандартный</a:t>
            </a:r>
            <a:r>
              <a:rPr kumimoji="0" lang="ru-RU" sz="2000" b="1" i="0" u="none" strike="noStrike" cap="all" normalizeH="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rPr>
              <a:t> налоговый вычет</a:t>
            </a:r>
            <a:endParaRPr kumimoji="0" lang="ru-RU" sz="2000" b="1" i="0" u="none" strike="noStrike" cap="all" normalizeH="0" baseline="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sp>
        <p:nvSpPr>
          <p:cNvPr id="6" name="Скругленный прямоугольник 5"/>
          <p:cNvSpPr/>
          <p:nvPr/>
        </p:nvSpPr>
        <p:spPr bwMode="auto">
          <a:xfrm>
            <a:off x="5652120" y="1700808"/>
            <a:ext cx="3365092" cy="1554222"/>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all" normalizeH="0" baseline="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rPr>
              <a:t>Имущественные налоговые вычеты</a:t>
            </a:r>
          </a:p>
        </p:txBody>
      </p:sp>
      <p:sp>
        <p:nvSpPr>
          <p:cNvPr id="8" name="Стрелка вниз 7"/>
          <p:cNvSpPr/>
          <p:nvPr/>
        </p:nvSpPr>
        <p:spPr bwMode="auto">
          <a:xfrm>
            <a:off x="521804" y="3278677"/>
            <a:ext cx="1979712" cy="93610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Black" pitchFamily="34" charset="0"/>
            </a:endParaRPr>
          </a:p>
        </p:txBody>
      </p:sp>
      <p:sp>
        <p:nvSpPr>
          <p:cNvPr id="10" name="Скругленный прямоугольник 9"/>
          <p:cNvSpPr/>
          <p:nvPr/>
        </p:nvSpPr>
        <p:spPr bwMode="auto">
          <a:xfrm>
            <a:off x="107504" y="4077072"/>
            <a:ext cx="2736304" cy="2304256"/>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indent="0" algn="ctr">
              <a:buNone/>
            </a:pPr>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Подпункт 4 </a:t>
            </a:r>
            <a:endPar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None/>
            </a:pP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пункта </a:t>
            </a:r>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 </a:t>
            </a:r>
            <a:endPar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None/>
            </a:pP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статьи </a:t>
            </a:r>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218 </a:t>
            </a:r>
          </a:p>
          <a:p>
            <a:pPr marL="0" indent="0" algn="ctr">
              <a:buNone/>
            </a:pP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Налогового кодекса </a:t>
            </a:r>
            <a:endPar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None/>
            </a:pP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РФ</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Скругленный прямоугольник 10"/>
          <p:cNvSpPr/>
          <p:nvPr/>
        </p:nvSpPr>
        <p:spPr bwMode="auto">
          <a:xfrm>
            <a:off x="5964383" y="4191134"/>
            <a:ext cx="3077060" cy="1770503"/>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indent="0" algn="ctr">
              <a:buNone/>
            </a:pPr>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Статья 220 </a:t>
            </a:r>
          </a:p>
          <a:p>
            <a:pPr marL="0" indent="0" algn="ctr">
              <a:buNone/>
            </a:pPr>
            <a:r>
              <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Налогового кодекса </a:t>
            </a:r>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РФ</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Скругленный прямоугольник 15"/>
          <p:cNvSpPr/>
          <p:nvPr/>
        </p:nvSpPr>
        <p:spPr bwMode="auto">
          <a:xfrm>
            <a:off x="3059832" y="1700808"/>
            <a:ext cx="2448272" cy="1554222"/>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all" normalizeH="0" baseline="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rPr>
              <a:t>Социальные</a:t>
            </a:r>
            <a:r>
              <a:rPr kumimoji="0" lang="ru-RU" sz="1800" b="1" i="0" u="none" strike="noStrike" cap="all" normalizeH="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rPr>
              <a:t> налоговые вычеты</a:t>
            </a:r>
            <a:endParaRPr kumimoji="0" lang="ru-RU" sz="1800" b="1" i="0" u="none" strike="noStrike" cap="all" normalizeH="0" baseline="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Arial Black" pitchFamily="34" charset="0"/>
            </a:endParaRPr>
          </a:p>
        </p:txBody>
      </p:sp>
      <p:sp>
        <p:nvSpPr>
          <p:cNvPr id="17" name="Стрелка вниз 16"/>
          <p:cNvSpPr/>
          <p:nvPr/>
        </p:nvSpPr>
        <p:spPr bwMode="auto">
          <a:xfrm>
            <a:off x="3294112" y="3255030"/>
            <a:ext cx="1979712" cy="93610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Black" pitchFamily="34" charset="0"/>
            </a:endParaRPr>
          </a:p>
        </p:txBody>
      </p:sp>
      <p:sp>
        <p:nvSpPr>
          <p:cNvPr id="18" name="Стрелка вниз 17"/>
          <p:cNvSpPr/>
          <p:nvPr/>
        </p:nvSpPr>
        <p:spPr bwMode="auto">
          <a:xfrm>
            <a:off x="6488826" y="3255030"/>
            <a:ext cx="1979712" cy="93610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Black" pitchFamily="34" charset="0"/>
            </a:endParaRPr>
          </a:p>
        </p:txBody>
      </p:sp>
      <p:sp>
        <p:nvSpPr>
          <p:cNvPr id="19" name="Прямоугольник 18"/>
          <p:cNvSpPr/>
          <p:nvPr/>
        </p:nvSpPr>
        <p:spPr bwMode="auto">
          <a:xfrm>
            <a:off x="3059833" y="4214781"/>
            <a:ext cx="2448272" cy="1791658"/>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indent="0" algn="ctr">
              <a:buNone/>
            </a:pPr>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Статья </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219 </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None/>
            </a:pP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Налогового кодекса </a:t>
            </a:r>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None/>
            </a:pP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РФ</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1" name="Рисунок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5768" y="5337587"/>
            <a:ext cx="2088232" cy="1248099"/>
          </a:xfrm>
          <a:prstGeom prst="ellipse">
            <a:avLst/>
          </a:prstGeom>
          <a:ln>
            <a:noFill/>
          </a:ln>
          <a:effectLst>
            <a:softEdge rad="112500"/>
          </a:effectLst>
        </p:spPr>
      </p:pic>
    </p:spTree>
    <p:extLst>
      <p:ext uri="{BB962C8B-B14F-4D97-AF65-F5344CB8AC3E}">
        <p14:creationId xmlns:p14="http://schemas.microsoft.com/office/powerpoint/2010/main" val="3015297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484784"/>
            <a:ext cx="8640960" cy="4968552"/>
          </a:xfr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a:lstStyle/>
          <a:p>
            <a:pPr>
              <a:buFont typeface="Wingdings" panose="05000000000000000000" pitchFamily="2" charset="2"/>
              <a:buChar char="Ø"/>
            </a:pPr>
            <a:r>
              <a:rPr lang="ru-RU" sz="2000" dirty="0" smtClean="0">
                <a:latin typeface="Times New Roman" panose="02020603050405020304" pitchFamily="18" charset="0"/>
                <a:cs typeface="Times New Roman" panose="02020603050405020304" pitchFamily="18" charset="0"/>
              </a:rPr>
              <a:t>1 </a:t>
            </a:r>
            <a:r>
              <a:rPr lang="ru-RU" sz="2000" dirty="0">
                <a:latin typeface="Times New Roman" panose="02020603050405020304" pitchFamily="18" charset="0"/>
                <a:cs typeface="Times New Roman" panose="02020603050405020304" pitchFamily="18" charset="0"/>
              </a:rPr>
              <a:t>400 рублей - на первого ребенка;</a:t>
            </a:r>
          </a:p>
          <a:p>
            <a:pP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1 400 рублей - на второго ребенка;</a:t>
            </a:r>
          </a:p>
          <a:p>
            <a:pP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3 000 рублей - на третьего и каждого последующего ребенка;</a:t>
            </a:r>
          </a:p>
          <a:p>
            <a:pPr>
              <a:buFont typeface="Wingdings" panose="05000000000000000000" pitchFamily="2" charset="2"/>
              <a:buChar char="Ø"/>
            </a:pPr>
            <a:r>
              <a:rPr lang="ru-RU" sz="2000" dirty="0">
                <a:latin typeface="Times New Roman" panose="02020603050405020304" pitchFamily="18" charset="0"/>
                <a:cs typeface="Times New Roman" panose="02020603050405020304" pitchFamily="18" charset="0"/>
              </a:rPr>
              <a:t>6 000 рублей - на каждого ребенка в случае, если ребенок в возрасте до 18 лет является ребенком-инвалидом, или учащегося очной формы обучения, аспиранта, ординатора, интерна, студента в возрасте до 24 лет, если он является инвалидом I или II группы.</a:t>
            </a:r>
          </a:p>
          <a:p>
            <a:pPr marL="0" indent="0">
              <a:buNone/>
            </a:pPr>
            <a:endParaRPr lang="ru-RU" sz="2000" dirty="0" smtClean="0">
              <a:latin typeface="Times New Roman" panose="02020603050405020304" pitchFamily="18" charset="0"/>
              <a:cs typeface="Times New Roman" panose="02020603050405020304" pitchFamily="18" charset="0"/>
            </a:endParaRPr>
          </a:p>
          <a:p>
            <a:pPr marL="0" indent="0">
              <a:buNone/>
            </a:pPr>
            <a:r>
              <a:rPr lang="ru-RU" sz="2000" dirty="0" smtClean="0">
                <a:latin typeface="Times New Roman" panose="02020603050405020304" pitchFamily="18" charset="0"/>
                <a:cs typeface="Times New Roman" panose="02020603050405020304" pitchFamily="18" charset="0"/>
              </a:rPr>
              <a:t>Налоговый </a:t>
            </a:r>
            <a:r>
              <a:rPr lang="ru-RU" sz="2000" dirty="0">
                <a:latin typeface="Times New Roman" panose="02020603050405020304" pitchFamily="18" charset="0"/>
                <a:cs typeface="Times New Roman" panose="02020603050405020304" pitchFamily="18" charset="0"/>
              </a:rPr>
              <a:t>вычет производится на каждого ребенка в возрасте до 18 лет, а также на каждого учащегося очной формы обучения, аспиранта, ординатора, интерна, студента, курсанта в возрасте до 24 лет.</a:t>
            </a:r>
          </a:p>
          <a:p>
            <a:pPr marL="0" indent="0">
              <a:buNone/>
            </a:pPr>
            <a:endParaRPr lang="ru-RU" sz="2000" b="1" dirty="0" smtClean="0">
              <a:solidFill>
                <a:srgbClr val="C00000"/>
              </a:solidFill>
              <a:latin typeface="Times New Roman" panose="02020603050405020304" pitchFamily="18" charset="0"/>
              <a:cs typeface="Times New Roman" panose="02020603050405020304" pitchFamily="18" charset="0"/>
            </a:endParaRPr>
          </a:p>
          <a:p>
            <a:pPr marL="0" indent="0">
              <a:buNone/>
            </a:pPr>
            <a:r>
              <a:rPr lang="ru-RU" sz="2000" b="1" dirty="0" smtClean="0">
                <a:solidFill>
                  <a:srgbClr val="C00000"/>
                </a:solidFill>
                <a:latin typeface="Times New Roman" panose="02020603050405020304" pitchFamily="18" charset="0"/>
                <a:cs typeface="Times New Roman" panose="02020603050405020304" pitchFamily="18" charset="0"/>
              </a:rPr>
              <a:t>Налоговый </a:t>
            </a:r>
            <a:r>
              <a:rPr lang="ru-RU" sz="2000" b="1" dirty="0">
                <a:solidFill>
                  <a:srgbClr val="C00000"/>
                </a:solidFill>
                <a:latin typeface="Times New Roman" panose="02020603050405020304" pitchFamily="18" charset="0"/>
                <a:cs typeface="Times New Roman" panose="02020603050405020304" pitchFamily="18" charset="0"/>
              </a:rPr>
              <a:t>вычет предоставляется в двойном размере единственному родителю (приемному родителю), усыновителю, опекуну, попечителю</a:t>
            </a:r>
            <a:r>
              <a:rPr lang="ru-RU" sz="1800" b="1" dirty="0">
                <a:solidFill>
                  <a:srgbClr val="C00000"/>
                </a:solidFill>
              </a:rPr>
              <a:t>. </a:t>
            </a:r>
          </a:p>
        </p:txBody>
      </p:sp>
      <p:sp>
        <p:nvSpPr>
          <p:cNvPr id="3" name="Заголовок 2"/>
          <p:cNvSpPr>
            <a:spLocks noGrp="1"/>
          </p:cNvSpPr>
          <p:nvPr>
            <p:ph type="title"/>
          </p:nvPr>
        </p:nvSpPr>
        <p:spPr/>
        <p:txBody>
          <a:bodyPr>
            <a:normAutofit fontScale="90000"/>
          </a:bodyPr>
          <a:lstStyle/>
          <a:p>
            <a:r>
              <a:rPr lang="ru-RU" dirty="0" smtClean="0"/>
              <a:t>Размеры стандартного налогового вычета за каждый месяц </a:t>
            </a:r>
            <a:endParaRPr lang="ru-RU"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18</a:t>
            </a:fld>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1484784"/>
            <a:ext cx="2410518" cy="864096"/>
          </a:xfrm>
          <a:prstGeom prst="ellipse">
            <a:avLst/>
          </a:prstGeom>
          <a:ln>
            <a:noFill/>
          </a:ln>
          <a:effectLst>
            <a:softEdge rad="112500"/>
          </a:effectLst>
        </p:spPr>
      </p:pic>
    </p:spTree>
    <p:extLst>
      <p:ext uri="{BB962C8B-B14F-4D97-AF65-F5344CB8AC3E}">
        <p14:creationId xmlns:p14="http://schemas.microsoft.com/office/powerpoint/2010/main" val="4017510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lgn="just">
              <a:buNone/>
            </a:pPr>
            <a:r>
              <a:rPr lang="ru-RU" sz="2000" dirty="0" smtClean="0"/>
              <a:t>Уменьшение </a:t>
            </a:r>
            <a:r>
              <a:rPr lang="ru-RU" sz="2000" dirty="0"/>
              <a:t>налоговой базы производится </a:t>
            </a:r>
            <a:r>
              <a:rPr lang="ru-RU" sz="2000" dirty="0" smtClean="0"/>
              <a:t>с </a:t>
            </a:r>
            <a:r>
              <a:rPr lang="ru-RU" sz="2000" u="sng" dirty="0"/>
              <a:t>месяца</a:t>
            </a:r>
            <a:r>
              <a:rPr lang="ru-RU" sz="2000" dirty="0"/>
              <a:t>, в котором произошло усыновление, установлена опека (попечительство), или </a:t>
            </a:r>
            <a:r>
              <a:rPr lang="ru-RU" sz="2000" u="sng" dirty="0"/>
              <a:t>с месяца</a:t>
            </a:r>
            <a:r>
              <a:rPr lang="ru-RU" sz="2000" dirty="0"/>
              <a:t> вступления в силу договора о передаче ребенка (детей) на воспитание в семью и </a:t>
            </a:r>
            <a:r>
              <a:rPr lang="ru-RU" sz="2000" u="sng" dirty="0"/>
              <a:t>до конца того года</a:t>
            </a:r>
            <a:r>
              <a:rPr lang="ru-RU" sz="2000" dirty="0"/>
              <a:t>, в котором ребенок (дети) достиг (достигли</a:t>
            </a:r>
            <a:r>
              <a:rPr lang="ru-RU" sz="2000" dirty="0" smtClean="0"/>
              <a:t>) указанного </a:t>
            </a:r>
            <a:r>
              <a:rPr lang="ru-RU" sz="2000" dirty="0"/>
              <a:t>возраста, </a:t>
            </a:r>
            <a:r>
              <a:rPr lang="ru-RU" sz="2000" dirty="0" smtClean="0"/>
              <a:t>или истек срок действия либо досрочно расторгнут договор о передаче ребенка (детей) на воспитание в семью.</a:t>
            </a:r>
          </a:p>
          <a:p>
            <a:pPr marL="0" indent="0">
              <a:buNone/>
            </a:pPr>
            <a:endParaRPr lang="ru-RU" sz="1600" dirty="0" smtClean="0"/>
          </a:p>
          <a:p>
            <a:pPr marL="0" indent="0">
              <a:buNone/>
            </a:pPr>
            <a:r>
              <a:rPr lang="ru-RU" sz="2000" dirty="0" smtClean="0"/>
              <a:t>Начиная </a:t>
            </a:r>
            <a:r>
              <a:rPr lang="ru-RU" sz="2000" u="sng" dirty="0"/>
              <a:t>с месяца</a:t>
            </a:r>
            <a:r>
              <a:rPr lang="ru-RU" sz="2000" dirty="0"/>
              <a:t>, в котором </a:t>
            </a:r>
            <a:r>
              <a:rPr lang="ru-RU" sz="2000" dirty="0" smtClean="0"/>
              <a:t>доход </a:t>
            </a:r>
            <a:r>
              <a:rPr lang="ru-RU" sz="2000" dirty="0"/>
              <a:t>превысил </a:t>
            </a:r>
            <a:r>
              <a:rPr lang="ru-RU" sz="2400" b="1" dirty="0">
                <a:solidFill>
                  <a:srgbClr val="C00000"/>
                </a:solidFill>
              </a:rPr>
              <a:t>350 000 рублей</a:t>
            </a:r>
            <a:r>
              <a:rPr lang="ru-RU" sz="2000" dirty="0"/>
              <a:t>, налоговый </a:t>
            </a:r>
            <a:r>
              <a:rPr lang="ru-RU" sz="2000" dirty="0" smtClean="0"/>
              <a:t>вычет </a:t>
            </a:r>
            <a:r>
              <a:rPr lang="ru-RU" sz="2000" u="sng" dirty="0"/>
              <a:t>не применяется</a:t>
            </a:r>
            <a:r>
              <a:rPr lang="ru-RU" sz="2000" dirty="0"/>
              <a:t>.</a:t>
            </a:r>
          </a:p>
          <a:p>
            <a:pPr marL="0" indent="0">
              <a:buNone/>
            </a:pPr>
            <a:endParaRPr lang="ru-RU" sz="1600" dirty="0" smtClean="0"/>
          </a:p>
          <a:p>
            <a:pPr marL="0" indent="0">
              <a:buNone/>
            </a:pPr>
            <a:r>
              <a:rPr lang="ru-RU" sz="2000" dirty="0" smtClean="0"/>
              <a:t>Налоговый </a:t>
            </a:r>
            <a:r>
              <a:rPr lang="ru-RU" sz="2000" dirty="0"/>
              <a:t>вычет предоставляется за период обучения ребенка (детей) в образовательном учреждении и (или) учебном заведении, включая академический отпуск, оформленный в установленном порядке в период обучения.</a:t>
            </a:r>
          </a:p>
          <a:p>
            <a:endParaRPr lang="ru-RU" sz="2000" dirty="0"/>
          </a:p>
        </p:txBody>
      </p:sp>
      <p:sp>
        <p:nvSpPr>
          <p:cNvPr id="3" name="Заголовок 2"/>
          <p:cNvSpPr>
            <a:spLocks noGrp="1"/>
          </p:cNvSpPr>
          <p:nvPr>
            <p:ph type="title"/>
          </p:nvPr>
        </p:nvSpPr>
        <p:spPr/>
        <p:txBody>
          <a:bodyPr>
            <a:normAutofit fontScale="90000"/>
          </a:bodyPr>
          <a:lstStyle/>
          <a:p>
            <a:r>
              <a:rPr lang="ru-RU" dirty="0" smtClean="0"/>
              <a:t>Сроки получения стандартного налогового вычета</a:t>
            </a:r>
            <a:endParaRPr lang="ru-RU"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19</a:t>
            </a:fld>
            <a:endParaRPr lang="ru-RU" dirty="0"/>
          </a:p>
        </p:txBody>
      </p:sp>
    </p:spTree>
    <p:extLst>
      <p:ext uri="{BB962C8B-B14F-4D97-AF65-F5344CB8AC3E}">
        <p14:creationId xmlns:p14="http://schemas.microsoft.com/office/powerpoint/2010/main" val="1955829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карта профтех"/>
          <p:cNvPicPr>
            <a:picLocks noChangeAspect="1" noChangeArrowheads="1"/>
          </p:cNvPicPr>
          <p:nvPr/>
        </p:nvPicPr>
        <p:blipFill>
          <a:blip r:embed="rId3"/>
          <a:srcRect/>
          <a:stretch>
            <a:fillRect/>
          </a:stretch>
        </p:blipFill>
        <p:spPr bwMode="auto">
          <a:xfrm>
            <a:off x="81997" y="1480519"/>
            <a:ext cx="8963025" cy="4968875"/>
          </a:xfrm>
          <a:prstGeom prst="rect">
            <a:avLst/>
          </a:prstGeom>
          <a:solidFill>
            <a:schemeClr val="bg2">
              <a:lumMod val="20000"/>
              <a:lumOff val="80000"/>
            </a:schemeClr>
          </a:solidFill>
          <a:ln>
            <a:noFill/>
          </a:ln>
          <a:effectLst/>
        </p:spPr>
      </p:pic>
      <p:sp>
        <p:nvSpPr>
          <p:cNvPr id="13315" name="Заголовок 2"/>
          <p:cNvSpPr>
            <a:spLocks noGrp="1"/>
          </p:cNvSpPr>
          <p:nvPr>
            <p:ph type="title"/>
          </p:nvPr>
        </p:nvSpPr>
        <p:spPr bwMode="auto">
          <a:xfrm>
            <a:off x="5372100" y="3068638"/>
            <a:ext cx="1144116" cy="382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altLang="ru-RU" sz="1800" dirty="0" smtClean="0">
                <a:solidFill>
                  <a:srgbClr val="FF0000"/>
                </a:solidFill>
                <a:latin typeface="Comic Sans MS" panose="030F0702030302020204" pitchFamily="66" charset="0"/>
              </a:rPr>
              <a:t>246/104</a:t>
            </a:r>
          </a:p>
        </p:txBody>
      </p:sp>
      <p:sp>
        <p:nvSpPr>
          <p:cNvPr id="13316" name="Номер слайда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3E19FB76-F816-4250-B29A-88FDC93431B2}" type="slidenum">
              <a:rPr lang="ru-RU" altLang="ru-RU" smtClean="0">
                <a:solidFill>
                  <a:srgbClr val="FFFFCC"/>
                </a:solidFill>
              </a:rPr>
              <a:pPr/>
              <a:t>2</a:t>
            </a:fld>
            <a:endParaRPr lang="ru-RU" altLang="ru-RU" smtClean="0">
              <a:solidFill>
                <a:srgbClr val="FFFFCC"/>
              </a:solidFill>
            </a:endParaRPr>
          </a:p>
        </p:txBody>
      </p:sp>
      <p:sp>
        <p:nvSpPr>
          <p:cNvPr id="13317" name="Заголовок 2"/>
          <p:cNvSpPr txBox="1">
            <a:spLocks/>
          </p:cNvSpPr>
          <p:nvPr/>
        </p:nvSpPr>
        <p:spPr bwMode="auto">
          <a:xfrm>
            <a:off x="1679707" y="188640"/>
            <a:ext cx="73453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ru-RU" altLang="ru-RU" sz="2400" b="1" dirty="0">
                <a:solidFill>
                  <a:srgbClr val="336699"/>
                </a:solidFill>
                <a:latin typeface="Tahoma" panose="020B0604030504040204" pitchFamily="34" charset="0"/>
                <a:ea typeface="Tahoma" panose="020B0604030504040204" pitchFamily="34" charset="0"/>
                <a:cs typeface="Tahoma" panose="020B0604030504040204" pitchFamily="34" charset="0"/>
              </a:rPr>
              <a:t>Местонахождение </a:t>
            </a:r>
            <a:r>
              <a:rPr lang="ru-RU" altLang="ru-RU" sz="2400" b="1" dirty="0" smtClean="0">
                <a:solidFill>
                  <a:srgbClr val="336699"/>
                </a:solidFill>
                <a:latin typeface="Tahoma" panose="020B0604030504040204" pitchFamily="34" charset="0"/>
                <a:ea typeface="Tahoma" panose="020B0604030504040204" pitchFamily="34" charset="0"/>
                <a:cs typeface="Tahoma" panose="020B0604030504040204" pitchFamily="34" charset="0"/>
              </a:rPr>
              <a:t>детей</a:t>
            </a:r>
            <a:endParaRPr lang="ru-RU" altLang="ru-RU" sz="2400" b="1" dirty="0">
              <a:solidFill>
                <a:srgbClr val="336699"/>
              </a:solidFill>
              <a:latin typeface="Tahoma" panose="020B0604030504040204" pitchFamily="34" charset="0"/>
              <a:ea typeface="Tahoma" panose="020B0604030504040204" pitchFamily="34" charset="0"/>
              <a:cs typeface="Tahoma" panose="020B0604030504040204" pitchFamily="34" charset="0"/>
            </a:endParaRPr>
          </a:p>
        </p:txBody>
      </p:sp>
      <p:sp>
        <p:nvSpPr>
          <p:cNvPr id="13318" name="Заголовок 2"/>
          <p:cNvSpPr txBox="1">
            <a:spLocks/>
          </p:cNvSpPr>
          <p:nvPr/>
        </p:nvSpPr>
        <p:spPr bwMode="auto">
          <a:xfrm>
            <a:off x="3491879" y="2256189"/>
            <a:ext cx="56673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ru-RU" altLang="ru-RU" b="1" dirty="0" smtClean="0">
                <a:solidFill>
                  <a:srgbClr val="FF0000"/>
                </a:solidFill>
                <a:latin typeface="Comic Sans MS" pitchFamily="66" charset="0"/>
              </a:rPr>
              <a:t>85</a:t>
            </a:r>
            <a:endParaRPr lang="ru-RU" altLang="ru-RU" b="1" dirty="0">
              <a:solidFill>
                <a:srgbClr val="FF0000"/>
              </a:solidFill>
              <a:latin typeface="Comic Sans MS" pitchFamily="66" charset="0"/>
            </a:endParaRPr>
          </a:p>
        </p:txBody>
      </p:sp>
      <p:sp>
        <p:nvSpPr>
          <p:cNvPr id="13319" name="Заголовок 2"/>
          <p:cNvSpPr txBox="1">
            <a:spLocks/>
          </p:cNvSpPr>
          <p:nvPr/>
        </p:nvSpPr>
        <p:spPr bwMode="auto">
          <a:xfrm>
            <a:off x="0" y="1790700"/>
            <a:ext cx="201771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ru-RU" altLang="ru-RU" sz="1400" b="1" dirty="0">
                <a:solidFill>
                  <a:srgbClr val="336699"/>
                </a:solidFill>
                <a:latin typeface="Comic Sans MS" pitchFamily="66" charset="0"/>
              </a:rPr>
              <a:t>Новгородский- </a:t>
            </a:r>
            <a:r>
              <a:rPr lang="ru-RU" altLang="ru-RU" b="1" dirty="0" smtClean="0">
                <a:solidFill>
                  <a:srgbClr val="FF0000"/>
                </a:solidFill>
                <a:latin typeface="Comic Sans MS" pitchFamily="66" charset="0"/>
              </a:rPr>
              <a:t>260/47</a:t>
            </a:r>
            <a:endParaRPr lang="ru-RU" altLang="ru-RU" b="1" dirty="0">
              <a:solidFill>
                <a:srgbClr val="FF0000"/>
              </a:solidFill>
              <a:latin typeface="Comic Sans MS" pitchFamily="66" charset="0"/>
            </a:endParaRPr>
          </a:p>
        </p:txBody>
      </p:sp>
      <p:sp>
        <p:nvSpPr>
          <p:cNvPr id="13320" name="Заголовок 2"/>
          <p:cNvSpPr txBox="1">
            <a:spLocks/>
          </p:cNvSpPr>
          <p:nvPr/>
        </p:nvSpPr>
        <p:spPr bwMode="auto">
          <a:xfrm>
            <a:off x="4788417" y="3513170"/>
            <a:ext cx="566737"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ru-RU" altLang="ru-RU" sz="1600" b="1" dirty="0" smtClean="0">
                <a:solidFill>
                  <a:srgbClr val="FF0000"/>
                </a:solidFill>
                <a:latin typeface="Comic Sans MS" pitchFamily="66" charset="0"/>
              </a:rPr>
              <a:t>153</a:t>
            </a:r>
            <a:endParaRPr lang="ru-RU" altLang="ru-RU" sz="1600" b="1" dirty="0">
              <a:solidFill>
                <a:srgbClr val="FF0000"/>
              </a:solidFill>
              <a:latin typeface="Comic Sans MS" pitchFamily="66" charset="0"/>
            </a:endParaRPr>
          </a:p>
        </p:txBody>
      </p:sp>
      <p:sp>
        <p:nvSpPr>
          <p:cNvPr id="13321" name="Заголовок 2"/>
          <p:cNvSpPr txBox="1">
            <a:spLocks/>
          </p:cNvSpPr>
          <p:nvPr/>
        </p:nvSpPr>
        <p:spPr bwMode="auto">
          <a:xfrm>
            <a:off x="7667625" y="2559225"/>
            <a:ext cx="566738"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ru-RU" altLang="ru-RU" b="1" dirty="0" smtClean="0">
                <a:solidFill>
                  <a:srgbClr val="FF0000"/>
                </a:solidFill>
                <a:latin typeface="Comic Sans MS" pitchFamily="66" charset="0"/>
              </a:rPr>
              <a:t>95</a:t>
            </a:r>
            <a:endParaRPr lang="ru-RU" altLang="ru-RU" b="1" dirty="0">
              <a:solidFill>
                <a:srgbClr val="FF0000"/>
              </a:solidFill>
              <a:latin typeface="Comic Sans MS" pitchFamily="66" charset="0"/>
            </a:endParaRPr>
          </a:p>
        </p:txBody>
      </p:sp>
      <p:sp>
        <p:nvSpPr>
          <p:cNvPr id="13322" name="Заголовок 2"/>
          <p:cNvSpPr txBox="1">
            <a:spLocks/>
          </p:cNvSpPr>
          <p:nvPr/>
        </p:nvSpPr>
        <p:spPr bwMode="auto">
          <a:xfrm>
            <a:off x="2293568" y="4591675"/>
            <a:ext cx="64397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ru-RU" altLang="ru-RU" b="1" dirty="0" smtClean="0">
                <a:solidFill>
                  <a:srgbClr val="FF0000"/>
                </a:solidFill>
                <a:latin typeface="Comic Sans MS" pitchFamily="66" charset="0"/>
              </a:rPr>
              <a:t>229</a:t>
            </a:r>
            <a:endParaRPr lang="ru-RU" altLang="ru-RU" b="1" dirty="0">
              <a:solidFill>
                <a:srgbClr val="FF0000"/>
              </a:solidFill>
              <a:latin typeface="Comic Sans MS" pitchFamily="66" charset="0"/>
            </a:endParaRPr>
          </a:p>
        </p:txBody>
      </p:sp>
      <p:sp>
        <p:nvSpPr>
          <p:cNvPr id="13323" name="Заголовок 2"/>
          <p:cNvSpPr txBox="1">
            <a:spLocks/>
          </p:cNvSpPr>
          <p:nvPr/>
        </p:nvSpPr>
        <p:spPr bwMode="auto">
          <a:xfrm>
            <a:off x="6154737" y="2017713"/>
            <a:ext cx="566737"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ru-RU" altLang="ru-RU" b="1" dirty="0" smtClean="0">
                <a:solidFill>
                  <a:srgbClr val="FF0000"/>
                </a:solidFill>
                <a:latin typeface="Comic Sans MS" pitchFamily="66" charset="0"/>
              </a:rPr>
              <a:t>77</a:t>
            </a:r>
            <a:endParaRPr lang="ru-RU" altLang="ru-RU" b="1" dirty="0">
              <a:solidFill>
                <a:srgbClr val="FF0000"/>
              </a:solidFill>
              <a:latin typeface="Comic Sans MS" pitchFamily="66" charset="0"/>
            </a:endParaRPr>
          </a:p>
        </p:txBody>
      </p:sp>
      <p:sp>
        <p:nvSpPr>
          <p:cNvPr id="13324" name="Заголовок 2"/>
          <p:cNvSpPr txBox="1">
            <a:spLocks/>
          </p:cNvSpPr>
          <p:nvPr/>
        </p:nvSpPr>
        <p:spPr bwMode="auto">
          <a:xfrm>
            <a:off x="2684463" y="2062350"/>
            <a:ext cx="566737"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ru-RU" altLang="ru-RU" b="1" dirty="0" smtClean="0">
                <a:solidFill>
                  <a:srgbClr val="FF0000"/>
                </a:solidFill>
                <a:latin typeface="Comic Sans MS" pitchFamily="66" charset="0"/>
              </a:rPr>
              <a:t>69</a:t>
            </a:r>
            <a:endParaRPr lang="ru-RU" altLang="ru-RU" b="1" dirty="0">
              <a:solidFill>
                <a:srgbClr val="FF0000"/>
              </a:solidFill>
              <a:latin typeface="Comic Sans MS" pitchFamily="66" charset="0"/>
            </a:endParaRPr>
          </a:p>
        </p:txBody>
      </p:sp>
      <p:sp>
        <p:nvSpPr>
          <p:cNvPr id="13325" name="Заголовок 2"/>
          <p:cNvSpPr txBox="1">
            <a:spLocks/>
          </p:cNvSpPr>
          <p:nvPr/>
        </p:nvSpPr>
        <p:spPr bwMode="auto">
          <a:xfrm>
            <a:off x="467545" y="3411538"/>
            <a:ext cx="897706"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ru-RU" altLang="ru-RU" b="1" dirty="0" smtClean="0">
                <a:solidFill>
                  <a:srgbClr val="FF0000"/>
                </a:solidFill>
                <a:latin typeface="Comic Sans MS" pitchFamily="66" charset="0"/>
              </a:rPr>
              <a:t>52/47</a:t>
            </a:r>
            <a:endParaRPr lang="ru-RU" altLang="ru-RU" b="1" dirty="0">
              <a:solidFill>
                <a:srgbClr val="FF0000"/>
              </a:solidFill>
              <a:latin typeface="Comic Sans MS" pitchFamily="66" charset="0"/>
            </a:endParaRPr>
          </a:p>
        </p:txBody>
      </p:sp>
      <p:sp>
        <p:nvSpPr>
          <p:cNvPr id="13326" name="Заголовок 2"/>
          <p:cNvSpPr txBox="1">
            <a:spLocks/>
          </p:cNvSpPr>
          <p:nvPr/>
        </p:nvSpPr>
        <p:spPr bwMode="auto">
          <a:xfrm>
            <a:off x="2106305" y="3026576"/>
            <a:ext cx="1037279" cy="48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ru-RU" altLang="ru-RU" b="1" dirty="0" smtClean="0">
                <a:solidFill>
                  <a:srgbClr val="FF0000"/>
                </a:solidFill>
                <a:latin typeface="Comic Sans MS" pitchFamily="66" charset="0"/>
              </a:rPr>
              <a:t>463/11</a:t>
            </a:r>
            <a:endParaRPr lang="ru-RU" altLang="ru-RU" b="1" dirty="0">
              <a:solidFill>
                <a:srgbClr val="FF0000"/>
              </a:solidFill>
              <a:latin typeface="Comic Sans MS" pitchFamily="66" charset="0"/>
            </a:endParaRPr>
          </a:p>
        </p:txBody>
      </p:sp>
      <p:sp>
        <p:nvSpPr>
          <p:cNvPr id="2" name="TextBox 1"/>
          <p:cNvSpPr txBox="1"/>
          <p:nvPr/>
        </p:nvSpPr>
        <p:spPr>
          <a:xfrm>
            <a:off x="2141513" y="5301208"/>
            <a:ext cx="503262" cy="369332"/>
          </a:xfrm>
          <a:prstGeom prst="rect">
            <a:avLst/>
          </a:prstGeom>
          <a:noFill/>
        </p:spPr>
        <p:txBody>
          <a:bodyPr wrap="square" rtlCol="0">
            <a:spAutoFit/>
          </a:bodyPr>
          <a:lstStyle/>
          <a:p>
            <a:r>
              <a:rPr lang="ru-RU" b="1" dirty="0" smtClean="0">
                <a:solidFill>
                  <a:srgbClr val="FF0000"/>
                </a:solidFill>
                <a:latin typeface="Comic Sans MS" panose="030F0702030302020204" pitchFamily="66" charset="0"/>
              </a:rPr>
              <a:t>35</a:t>
            </a:r>
            <a:endParaRPr lang="ru-RU" b="1" dirty="0">
              <a:solidFill>
                <a:srgbClr val="FF0000"/>
              </a:solidFill>
              <a:latin typeface="Comic Sans MS" panose="030F0702030302020204" pitchFamily="66" charset="0"/>
            </a:endParaRPr>
          </a:p>
        </p:txBody>
      </p:sp>
      <p:sp>
        <p:nvSpPr>
          <p:cNvPr id="3" name="TextBox 2"/>
          <p:cNvSpPr txBox="1"/>
          <p:nvPr/>
        </p:nvSpPr>
        <p:spPr>
          <a:xfrm>
            <a:off x="5088731" y="2171700"/>
            <a:ext cx="491381" cy="369332"/>
          </a:xfrm>
          <a:prstGeom prst="rect">
            <a:avLst/>
          </a:prstGeom>
          <a:noFill/>
        </p:spPr>
        <p:txBody>
          <a:bodyPr wrap="square" rtlCol="0">
            <a:spAutoFit/>
          </a:bodyPr>
          <a:lstStyle/>
          <a:p>
            <a:r>
              <a:rPr lang="ru-RU" b="1" dirty="0" smtClean="0">
                <a:solidFill>
                  <a:srgbClr val="FF0000"/>
                </a:solidFill>
                <a:latin typeface="Comic Sans MS" panose="030F0702030302020204" pitchFamily="66" charset="0"/>
              </a:rPr>
              <a:t>77</a:t>
            </a:r>
            <a:endParaRPr lang="ru-RU" b="1" dirty="0">
              <a:solidFill>
                <a:srgbClr val="FF0000"/>
              </a:solidFill>
              <a:latin typeface="Comic Sans MS" panose="030F0702030302020204" pitchFamily="66" charset="0"/>
            </a:endParaRPr>
          </a:p>
        </p:txBody>
      </p:sp>
      <p:sp>
        <p:nvSpPr>
          <p:cNvPr id="4" name="TextBox 3"/>
          <p:cNvSpPr txBox="1"/>
          <p:nvPr/>
        </p:nvSpPr>
        <p:spPr>
          <a:xfrm>
            <a:off x="6876256" y="2996952"/>
            <a:ext cx="648072" cy="369332"/>
          </a:xfrm>
          <a:prstGeom prst="rect">
            <a:avLst/>
          </a:prstGeom>
          <a:noFill/>
        </p:spPr>
        <p:txBody>
          <a:bodyPr wrap="square" rtlCol="0">
            <a:spAutoFit/>
          </a:bodyPr>
          <a:lstStyle/>
          <a:p>
            <a:r>
              <a:rPr lang="ru-RU" b="1" dirty="0" smtClean="0">
                <a:solidFill>
                  <a:srgbClr val="FF0000"/>
                </a:solidFill>
                <a:latin typeface="Comic Sans MS" panose="030F0702030302020204" pitchFamily="66" charset="0"/>
              </a:rPr>
              <a:t>72</a:t>
            </a:r>
            <a:endParaRPr lang="ru-RU" b="1" dirty="0">
              <a:solidFill>
                <a:srgbClr val="FF0000"/>
              </a:solidFill>
              <a:latin typeface="Comic Sans MS" panose="030F0702030302020204" pitchFamily="66" charset="0"/>
            </a:endParaRPr>
          </a:p>
        </p:txBody>
      </p:sp>
      <p:sp>
        <p:nvSpPr>
          <p:cNvPr id="5" name="TextBox 4"/>
          <p:cNvSpPr txBox="1"/>
          <p:nvPr/>
        </p:nvSpPr>
        <p:spPr>
          <a:xfrm>
            <a:off x="3419872" y="3366284"/>
            <a:ext cx="638745" cy="369332"/>
          </a:xfrm>
          <a:prstGeom prst="rect">
            <a:avLst/>
          </a:prstGeom>
          <a:noFill/>
        </p:spPr>
        <p:txBody>
          <a:bodyPr wrap="square" rtlCol="0">
            <a:spAutoFit/>
          </a:bodyPr>
          <a:lstStyle/>
          <a:p>
            <a:r>
              <a:rPr lang="ru-RU" b="1" dirty="0" smtClean="0">
                <a:solidFill>
                  <a:srgbClr val="FF0000"/>
                </a:solidFill>
                <a:latin typeface="Comic Sans MS" panose="030F0702030302020204" pitchFamily="66" charset="0"/>
              </a:rPr>
              <a:t>40</a:t>
            </a:r>
            <a:endParaRPr lang="ru-RU" b="1" dirty="0">
              <a:solidFill>
                <a:srgbClr val="FF0000"/>
              </a:solidFill>
              <a:latin typeface="Comic Sans MS" panose="030F0702030302020204" pitchFamily="66" charset="0"/>
            </a:endParaRPr>
          </a:p>
        </p:txBody>
      </p:sp>
      <p:sp>
        <p:nvSpPr>
          <p:cNvPr id="7" name="TextBox 6"/>
          <p:cNvSpPr txBox="1"/>
          <p:nvPr/>
        </p:nvSpPr>
        <p:spPr>
          <a:xfrm>
            <a:off x="4727672" y="4471793"/>
            <a:ext cx="624716" cy="369332"/>
          </a:xfrm>
          <a:prstGeom prst="rect">
            <a:avLst/>
          </a:prstGeom>
          <a:noFill/>
        </p:spPr>
        <p:txBody>
          <a:bodyPr wrap="square" rtlCol="0">
            <a:spAutoFit/>
          </a:bodyPr>
          <a:lstStyle/>
          <a:p>
            <a:r>
              <a:rPr lang="ru-RU" b="1" dirty="0" smtClean="0">
                <a:solidFill>
                  <a:srgbClr val="FF0000"/>
                </a:solidFill>
                <a:latin typeface="Comic Sans MS" panose="030F0702030302020204" pitchFamily="66" charset="0"/>
              </a:rPr>
              <a:t>108</a:t>
            </a:r>
            <a:endParaRPr lang="ru-RU" b="1" dirty="0">
              <a:solidFill>
                <a:srgbClr val="FF0000"/>
              </a:solidFill>
              <a:latin typeface="Comic Sans MS" panose="030F0702030302020204" pitchFamily="66" charset="0"/>
            </a:endParaRPr>
          </a:p>
        </p:txBody>
      </p:sp>
      <p:sp>
        <p:nvSpPr>
          <p:cNvPr id="8" name="TextBox 7"/>
          <p:cNvSpPr txBox="1"/>
          <p:nvPr/>
        </p:nvSpPr>
        <p:spPr>
          <a:xfrm>
            <a:off x="4058618" y="4855520"/>
            <a:ext cx="669054" cy="369332"/>
          </a:xfrm>
          <a:prstGeom prst="rect">
            <a:avLst/>
          </a:prstGeom>
          <a:noFill/>
        </p:spPr>
        <p:txBody>
          <a:bodyPr wrap="square" rtlCol="0">
            <a:spAutoFit/>
          </a:bodyPr>
          <a:lstStyle/>
          <a:p>
            <a:r>
              <a:rPr lang="ru-RU" b="1" dirty="0" smtClean="0">
                <a:solidFill>
                  <a:srgbClr val="FF0000"/>
                </a:solidFill>
                <a:latin typeface="Comic Sans MS" panose="030F0702030302020204" pitchFamily="66" charset="0"/>
              </a:rPr>
              <a:t>121</a:t>
            </a:r>
            <a:endParaRPr lang="ru-RU" b="1" dirty="0">
              <a:solidFill>
                <a:srgbClr val="FF0000"/>
              </a:solidFill>
              <a:latin typeface="Comic Sans MS" panose="030F0702030302020204" pitchFamily="66" charset="0"/>
            </a:endParaRPr>
          </a:p>
        </p:txBody>
      </p:sp>
      <p:sp>
        <p:nvSpPr>
          <p:cNvPr id="10" name="TextBox 9"/>
          <p:cNvSpPr txBox="1"/>
          <p:nvPr/>
        </p:nvSpPr>
        <p:spPr>
          <a:xfrm>
            <a:off x="2268539" y="5836622"/>
            <a:ext cx="575270" cy="369332"/>
          </a:xfrm>
          <a:prstGeom prst="rect">
            <a:avLst/>
          </a:prstGeom>
          <a:noFill/>
        </p:spPr>
        <p:txBody>
          <a:bodyPr wrap="square" rtlCol="0">
            <a:spAutoFit/>
          </a:bodyPr>
          <a:lstStyle/>
          <a:p>
            <a:r>
              <a:rPr lang="ru-RU" b="1" dirty="0" smtClean="0">
                <a:solidFill>
                  <a:srgbClr val="FF0000"/>
                </a:solidFill>
                <a:latin typeface="Comic Sans MS" panose="030F0702030302020204" pitchFamily="66" charset="0"/>
              </a:rPr>
              <a:t>47</a:t>
            </a:r>
            <a:endParaRPr lang="ru-RU" b="1" dirty="0">
              <a:solidFill>
                <a:srgbClr val="FF0000"/>
              </a:solidFill>
              <a:latin typeface="Comic Sans MS" panose="030F0702030302020204" pitchFamily="66" charset="0"/>
            </a:endParaRPr>
          </a:p>
        </p:txBody>
      </p:sp>
      <p:sp>
        <p:nvSpPr>
          <p:cNvPr id="11" name="TextBox 10"/>
          <p:cNvSpPr txBox="1"/>
          <p:nvPr/>
        </p:nvSpPr>
        <p:spPr>
          <a:xfrm>
            <a:off x="1565086" y="2820729"/>
            <a:ext cx="541219" cy="369332"/>
          </a:xfrm>
          <a:prstGeom prst="rect">
            <a:avLst/>
          </a:prstGeom>
          <a:noFill/>
        </p:spPr>
        <p:txBody>
          <a:bodyPr wrap="square" rtlCol="0">
            <a:spAutoFit/>
          </a:bodyPr>
          <a:lstStyle/>
          <a:p>
            <a:r>
              <a:rPr lang="ru-RU" b="1" dirty="0" smtClean="0">
                <a:solidFill>
                  <a:srgbClr val="FF0000"/>
                </a:solidFill>
                <a:latin typeface="Comic Sans MS" panose="030F0702030302020204" pitchFamily="66" charset="0"/>
              </a:rPr>
              <a:t>17</a:t>
            </a:r>
            <a:endParaRPr lang="ru-RU" b="1" dirty="0">
              <a:solidFill>
                <a:srgbClr val="FF0000"/>
              </a:solidFill>
              <a:latin typeface="Comic Sans MS" panose="030F0702030302020204" pitchFamily="66" charset="0"/>
            </a:endParaRPr>
          </a:p>
        </p:txBody>
      </p:sp>
      <p:sp>
        <p:nvSpPr>
          <p:cNvPr id="12" name="TextBox 11"/>
          <p:cNvSpPr txBox="1"/>
          <p:nvPr/>
        </p:nvSpPr>
        <p:spPr>
          <a:xfrm>
            <a:off x="2846431" y="4306888"/>
            <a:ext cx="645449" cy="369332"/>
          </a:xfrm>
          <a:prstGeom prst="rect">
            <a:avLst/>
          </a:prstGeom>
          <a:noFill/>
        </p:spPr>
        <p:txBody>
          <a:bodyPr wrap="square" rtlCol="0">
            <a:spAutoFit/>
          </a:bodyPr>
          <a:lstStyle/>
          <a:p>
            <a:r>
              <a:rPr lang="ru-RU" b="1" dirty="0" smtClean="0">
                <a:solidFill>
                  <a:srgbClr val="FF0000"/>
                </a:solidFill>
                <a:latin typeface="Comic Sans MS" panose="030F0702030302020204" pitchFamily="66" charset="0"/>
              </a:rPr>
              <a:t>139</a:t>
            </a:r>
            <a:endParaRPr lang="ru-RU" b="1" dirty="0">
              <a:solidFill>
                <a:srgbClr val="FF0000"/>
              </a:solidFill>
              <a:latin typeface="Comic Sans MS" panose="030F0702030302020204" pitchFamily="66" charset="0"/>
            </a:endParaRPr>
          </a:p>
        </p:txBody>
      </p:sp>
      <p:sp>
        <p:nvSpPr>
          <p:cNvPr id="13" name="TextBox 12"/>
          <p:cNvSpPr txBox="1"/>
          <p:nvPr/>
        </p:nvSpPr>
        <p:spPr>
          <a:xfrm>
            <a:off x="626097" y="4096060"/>
            <a:ext cx="633584" cy="369332"/>
          </a:xfrm>
          <a:prstGeom prst="rect">
            <a:avLst/>
          </a:prstGeom>
          <a:noFill/>
        </p:spPr>
        <p:txBody>
          <a:bodyPr wrap="square" rtlCol="0">
            <a:spAutoFit/>
          </a:bodyPr>
          <a:lstStyle/>
          <a:p>
            <a:r>
              <a:rPr lang="ru-RU" b="1" dirty="0" smtClean="0">
                <a:solidFill>
                  <a:srgbClr val="FF0000"/>
                </a:solidFill>
                <a:latin typeface="Comic Sans MS" panose="030F0702030302020204" pitchFamily="66" charset="0"/>
              </a:rPr>
              <a:t>99</a:t>
            </a:r>
            <a:endParaRPr lang="ru-RU" b="1" dirty="0">
              <a:solidFill>
                <a:srgbClr val="FF0000"/>
              </a:solidFill>
              <a:latin typeface="Comic Sans MS" panose="030F0702030302020204" pitchFamily="66" charset="0"/>
            </a:endParaRPr>
          </a:p>
        </p:txBody>
      </p:sp>
      <p:sp>
        <p:nvSpPr>
          <p:cNvPr id="14" name="TextBox 13"/>
          <p:cNvSpPr txBox="1"/>
          <p:nvPr/>
        </p:nvSpPr>
        <p:spPr>
          <a:xfrm>
            <a:off x="1365251" y="4516130"/>
            <a:ext cx="470445" cy="369332"/>
          </a:xfrm>
          <a:prstGeom prst="rect">
            <a:avLst/>
          </a:prstGeom>
          <a:noFill/>
        </p:spPr>
        <p:txBody>
          <a:bodyPr wrap="square" rtlCol="0">
            <a:spAutoFit/>
          </a:bodyPr>
          <a:lstStyle/>
          <a:p>
            <a:r>
              <a:rPr lang="ru-RU" b="1" dirty="0" smtClean="0">
                <a:solidFill>
                  <a:srgbClr val="FF0000"/>
                </a:solidFill>
                <a:latin typeface="Comic Sans MS" panose="030F0702030302020204" pitchFamily="66" charset="0"/>
              </a:rPr>
              <a:t>14</a:t>
            </a:r>
            <a:endParaRPr lang="ru-RU" b="1" dirty="0">
              <a:solidFill>
                <a:srgbClr val="FF0000"/>
              </a:solidFill>
              <a:latin typeface="Comic Sans MS" panose="030F0702030302020204" pitchFamily="66" charset="0"/>
            </a:endParaRPr>
          </a:p>
        </p:txBody>
      </p:sp>
      <p:sp>
        <p:nvSpPr>
          <p:cNvPr id="15" name="TextBox 14"/>
          <p:cNvSpPr txBox="1"/>
          <p:nvPr/>
        </p:nvSpPr>
        <p:spPr>
          <a:xfrm>
            <a:off x="3491880" y="5274936"/>
            <a:ext cx="566738" cy="369332"/>
          </a:xfrm>
          <a:prstGeom prst="rect">
            <a:avLst/>
          </a:prstGeom>
          <a:noFill/>
        </p:spPr>
        <p:txBody>
          <a:bodyPr wrap="square" rtlCol="0">
            <a:spAutoFit/>
          </a:bodyPr>
          <a:lstStyle/>
          <a:p>
            <a:r>
              <a:rPr lang="ru-RU" b="1" dirty="0" smtClean="0">
                <a:solidFill>
                  <a:srgbClr val="FF0000"/>
                </a:solidFill>
                <a:latin typeface="Comic Sans MS" panose="030F0702030302020204" pitchFamily="66" charset="0"/>
              </a:rPr>
              <a:t>14</a:t>
            </a:r>
            <a:endParaRPr lang="ru-RU"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036366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t>Социальные налоговые льготы</a:t>
            </a:r>
            <a:endParaRPr lang="ru-RU"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20</a:t>
            </a:fld>
            <a:endParaRPr lang="ru-RU" dirty="0"/>
          </a:p>
        </p:txBody>
      </p:sp>
      <p:graphicFrame>
        <p:nvGraphicFramePr>
          <p:cNvPr id="2" name="Схема 1"/>
          <p:cNvGraphicFramePr/>
          <p:nvPr>
            <p:extLst>
              <p:ext uri="{D42A27DB-BD31-4B8C-83A1-F6EECF244321}">
                <p14:modId xmlns:p14="http://schemas.microsoft.com/office/powerpoint/2010/main" val="3362106829"/>
              </p:ext>
            </p:extLst>
          </p:nvPr>
        </p:nvGraphicFramePr>
        <p:xfrm>
          <a:off x="251520" y="1484784"/>
          <a:ext cx="85689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bwMode="auto">
          <a:xfrm>
            <a:off x="755576" y="5661248"/>
            <a:ext cx="7776864" cy="720080"/>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normalizeH="0" baseline="0" dirty="0" smtClean="0">
                <a:ln w="10541" cmpd="sng">
                  <a:solidFill>
                    <a:srgbClr val="7D7D7D">
                      <a:tint val="100000"/>
                      <a:shade val="100000"/>
                      <a:satMod val="110000"/>
                    </a:srgbClr>
                  </a:solidFill>
                  <a:prstDash val="solid"/>
                </a:ln>
                <a:solidFill>
                  <a:srgbClr val="FF0000"/>
                </a:solidFill>
                <a:latin typeface="Arial Black" pitchFamily="34" charset="0"/>
              </a:rPr>
              <a:t>Предоставляются при подаче</a:t>
            </a:r>
            <a:r>
              <a:rPr kumimoji="0" lang="ru-RU" sz="1800" b="1" i="0" u="none" strike="noStrike" normalizeH="0" dirty="0" smtClean="0">
                <a:ln w="10541" cmpd="sng">
                  <a:solidFill>
                    <a:srgbClr val="7D7D7D">
                      <a:tint val="100000"/>
                      <a:shade val="100000"/>
                      <a:satMod val="110000"/>
                    </a:srgbClr>
                  </a:solidFill>
                  <a:prstDash val="solid"/>
                </a:ln>
                <a:solidFill>
                  <a:srgbClr val="FF0000"/>
                </a:solidFill>
                <a:latin typeface="Arial Black" pitchFamily="34" charset="0"/>
              </a:rPr>
              <a:t>  налоговой декларации</a:t>
            </a:r>
            <a:endParaRPr kumimoji="0" lang="ru-RU" sz="1800" b="1" i="0" u="none" strike="noStrike" normalizeH="0" baseline="0" dirty="0" smtClean="0">
              <a:ln w="10541" cmpd="sng">
                <a:solidFill>
                  <a:srgbClr val="7D7D7D">
                    <a:tint val="100000"/>
                    <a:shade val="100000"/>
                    <a:satMod val="110000"/>
                  </a:srgbClr>
                </a:solidFill>
                <a:prstDash val="solid"/>
              </a:ln>
              <a:solidFill>
                <a:srgbClr val="FF0000"/>
              </a:solidFill>
              <a:latin typeface="Arial Black" pitchFamily="34" charset="0"/>
            </a:endParaRPr>
          </a:p>
        </p:txBody>
      </p:sp>
    </p:spTree>
    <p:extLst>
      <p:ext uri="{BB962C8B-B14F-4D97-AF65-F5344CB8AC3E}">
        <p14:creationId xmlns:p14="http://schemas.microsoft.com/office/powerpoint/2010/main" val="3030983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solidFill>
            <a:schemeClr val="accent1">
              <a:lumMod val="20000"/>
              <a:lumOff val="80000"/>
            </a:schemeClr>
          </a:solidFill>
        </p:spPr>
        <p:txBody>
          <a:bodyPr/>
          <a:lstStyle/>
          <a:p>
            <a:pPr marL="0" indent="0" algn="just">
              <a:buNone/>
            </a:pPr>
            <a:r>
              <a:rPr lang="ru-RU" sz="2400" dirty="0"/>
              <a:t>Новое строительство либо приобретение на территории Российской Федерации </a:t>
            </a:r>
            <a:r>
              <a:rPr lang="ru-RU" sz="2400" b="1" dirty="0"/>
              <a:t>за счет собственных средств </a:t>
            </a:r>
            <a:r>
              <a:rPr lang="ru-RU" sz="2400" dirty="0"/>
              <a:t>жилого дома, квартиры, комнаты или доли (долей) в них, приобретение земельных участков или доли (долей) в них, предоставленных для индивидуального жилищного строительства, и земельных участков или доли (долей) в них, на которых расположены приобретаемые жилые дома или доля (доли) в них, </a:t>
            </a:r>
            <a:r>
              <a:rPr lang="ru-RU" sz="2400" u="sng" dirty="0"/>
              <a:t>в собственность подопечных</a:t>
            </a:r>
            <a:r>
              <a:rPr lang="ru-RU" sz="2400" dirty="0"/>
              <a:t> в возрасте до 18 </a:t>
            </a:r>
            <a:r>
              <a:rPr lang="ru-RU" sz="2400" dirty="0" smtClean="0"/>
              <a:t>лет. </a:t>
            </a:r>
            <a:endParaRPr lang="ru-RU" sz="2400" b="1" i="1" dirty="0"/>
          </a:p>
          <a:p>
            <a:endParaRPr lang="ru-RU" sz="2400" dirty="0"/>
          </a:p>
        </p:txBody>
      </p:sp>
      <p:sp>
        <p:nvSpPr>
          <p:cNvPr id="3" name="Заголовок 2"/>
          <p:cNvSpPr>
            <a:spLocks noGrp="1"/>
          </p:cNvSpPr>
          <p:nvPr>
            <p:ph type="title"/>
          </p:nvPr>
        </p:nvSpPr>
        <p:spPr/>
        <p:txBody>
          <a:bodyPr>
            <a:normAutofit fontScale="90000"/>
          </a:bodyPr>
          <a:lstStyle/>
          <a:p>
            <a:r>
              <a:rPr lang="ru-RU" dirty="0" smtClean="0"/>
              <a:t>Имущественные налоговые вычеты</a:t>
            </a:r>
            <a:endParaRPr lang="ru-RU"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21</a:t>
            </a:fld>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4615333"/>
            <a:ext cx="4968552" cy="1879016"/>
          </a:xfrm>
          <a:prstGeom prst="rect">
            <a:avLst/>
          </a:prstGeom>
        </p:spPr>
      </p:pic>
    </p:spTree>
    <p:extLst>
      <p:ext uri="{BB962C8B-B14F-4D97-AF65-F5344CB8AC3E}">
        <p14:creationId xmlns:p14="http://schemas.microsoft.com/office/powerpoint/2010/main" val="276768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535928"/>
            <a:ext cx="8640960" cy="4968552"/>
          </a:xfrm>
          <a:solidFill>
            <a:schemeClr val="accent1">
              <a:lumMod val="20000"/>
              <a:lumOff val="80000"/>
            </a:schemeClr>
          </a:solidFill>
        </p:spPr>
        <p:txBody>
          <a:bodyPr/>
          <a:lstStyle/>
          <a:p>
            <a:pPr marL="0" indent="0" algn="just">
              <a:buNone/>
            </a:pPr>
            <a:r>
              <a:rPr lang="ru-RU" b="1" dirty="0" smtClean="0">
                <a:solidFill>
                  <a:srgbClr val="C00000"/>
                </a:solidFill>
              </a:rPr>
              <a:t>►</a:t>
            </a:r>
            <a:r>
              <a:rPr lang="ru-RU" b="1" dirty="0" smtClean="0"/>
              <a:t>при </a:t>
            </a:r>
            <a:r>
              <a:rPr lang="ru-RU" b="1" dirty="0"/>
              <a:t>подаче в суд заявлений об усыновлении и (или) удочерении ребенка </a:t>
            </a:r>
            <a:endParaRPr lang="ru-RU" b="1" dirty="0" smtClean="0"/>
          </a:p>
          <a:p>
            <a:pPr marL="0" indent="0" algn="just">
              <a:buNone/>
            </a:pPr>
            <a:endParaRPr lang="ru-RU" sz="1600" b="1" dirty="0" smtClean="0"/>
          </a:p>
          <a:p>
            <a:pPr marL="0" indent="0" algn="just">
              <a:spcBef>
                <a:spcPts val="0"/>
              </a:spcBef>
              <a:buNone/>
            </a:pPr>
            <a:r>
              <a:rPr lang="ru-RU" b="1" dirty="0" smtClean="0">
                <a:solidFill>
                  <a:srgbClr val="C00000"/>
                </a:solidFill>
              </a:rPr>
              <a:t>►</a:t>
            </a:r>
            <a:r>
              <a:rPr lang="ru-RU" b="1" dirty="0" smtClean="0"/>
              <a:t>при </a:t>
            </a:r>
            <a:r>
              <a:rPr lang="ru-RU" b="1" dirty="0"/>
              <a:t>рассмотрении дел о защите прав и </a:t>
            </a:r>
            <a:r>
              <a:rPr lang="ru-RU" b="1" dirty="0" smtClean="0"/>
              <a:t>законных интересов ребенка</a:t>
            </a:r>
            <a:endParaRPr lang="ru-RU" b="1" dirty="0"/>
          </a:p>
        </p:txBody>
      </p:sp>
      <p:sp>
        <p:nvSpPr>
          <p:cNvPr id="3" name="Заголовок 2"/>
          <p:cNvSpPr>
            <a:spLocks noGrp="1"/>
          </p:cNvSpPr>
          <p:nvPr>
            <p:ph type="title"/>
          </p:nvPr>
        </p:nvSpPr>
        <p:spPr/>
        <p:txBody>
          <a:bodyPr>
            <a:normAutofit fontScale="90000"/>
          </a:bodyPr>
          <a:lstStyle/>
          <a:p>
            <a:r>
              <a:rPr lang="ru-RU" dirty="0" smtClean="0"/>
              <a:t>Освобождение от уплаты </a:t>
            </a:r>
            <a:r>
              <a:rPr lang="ru-RU" dirty="0"/>
              <a:t>государственной пошлины</a:t>
            </a:r>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22</a:t>
            </a:fld>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4242754"/>
            <a:ext cx="3600400" cy="2160240"/>
          </a:xfrm>
          <a:prstGeom prst="rect">
            <a:avLst/>
          </a:prstGeom>
          <a:ln>
            <a:noFill/>
          </a:ln>
          <a:effectLst>
            <a:softEdge rad="112500"/>
          </a:effectLst>
        </p:spPr>
      </p:pic>
      <p:sp>
        <p:nvSpPr>
          <p:cNvPr id="9" name="Скругленный прямоугольник 8"/>
          <p:cNvSpPr/>
          <p:nvPr/>
        </p:nvSpPr>
        <p:spPr bwMode="auto">
          <a:xfrm>
            <a:off x="553269" y="5203458"/>
            <a:ext cx="4608512" cy="1152128"/>
          </a:xfrm>
          <a:prstGeom prst="round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ru-RU" sz="1800" b="1" i="0" u="none" strike="noStrike" cap="none" normalizeH="0" baseline="0" dirty="0" smtClean="0">
                <a:ln>
                  <a:noFill/>
                </a:ln>
                <a:solidFill>
                  <a:schemeClr val="tx1"/>
                </a:solidFill>
                <a:effectLst/>
                <a:latin typeface="Arial Black" panose="020B0A04020102020204" pitchFamily="34" charset="0"/>
              </a:rPr>
              <a:t>*</a:t>
            </a:r>
            <a:r>
              <a:rPr kumimoji="0" lang="ru-RU" sz="1800" b="1" i="1" u="none" strike="noStrike" cap="none" normalizeH="0" baseline="0" dirty="0" smtClean="0">
                <a:ln>
                  <a:noFill/>
                </a:ln>
                <a:solidFill>
                  <a:schemeClr val="tx1"/>
                </a:solidFill>
                <a:effectLst/>
                <a:latin typeface="Arial Black" panose="020B0A04020102020204" pitchFamily="34" charset="0"/>
              </a:rPr>
              <a:t>Статья </a:t>
            </a:r>
            <a:r>
              <a:rPr lang="ru-RU" b="1" i="1" dirty="0" smtClean="0">
                <a:latin typeface="Arial Black" panose="020B0A04020102020204" pitchFamily="34" charset="0"/>
              </a:rPr>
              <a:t>333.36 Налогового кодекса Российской Федерации </a:t>
            </a:r>
            <a:endParaRPr kumimoji="0" lang="ru-RU" sz="1800" b="1" i="1" u="none" strike="noStrike" cap="none" normalizeH="0" baseline="0" dirty="0" smtClean="0">
              <a:ln>
                <a:noFill/>
              </a:ln>
              <a:solidFill>
                <a:schemeClr val="tx1"/>
              </a:solidFill>
              <a:effectLst/>
              <a:latin typeface="Arial Black" pitchFamily="34" charset="0"/>
            </a:endParaRPr>
          </a:p>
        </p:txBody>
      </p:sp>
    </p:spTree>
    <p:extLst>
      <p:ext uri="{BB962C8B-B14F-4D97-AF65-F5344CB8AC3E}">
        <p14:creationId xmlns:p14="http://schemas.microsoft.com/office/powerpoint/2010/main" val="86118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noFill/>
        </p:spPr>
        <p:txBody>
          <a:bodyPr/>
          <a:lstStyle/>
          <a:p>
            <a:pPr marL="0" indent="0" algn="ctr">
              <a:buNone/>
            </a:pPr>
            <a:r>
              <a:rPr lang="ru-RU" sz="2000" b="1" dirty="0" smtClean="0"/>
              <a:t>Гарантии и льготы:</a:t>
            </a:r>
          </a:p>
          <a:p>
            <a:pPr>
              <a:buFont typeface="Wingdings" panose="05000000000000000000" pitchFamily="2" charset="2"/>
              <a:buChar char="ü"/>
            </a:pPr>
            <a:r>
              <a:rPr lang="ru-RU" sz="2000" b="1" dirty="0" smtClean="0"/>
              <a:t>ограничение </a:t>
            </a:r>
            <a:r>
              <a:rPr lang="ru-RU" sz="2000" b="1" dirty="0"/>
              <a:t>работы в ночное время и сверхурочных работ, </a:t>
            </a:r>
            <a:endParaRPr lang="ru-RU" sz="2000" b="1" dirty="0" smtClean="0"/>
          </a:p>
          <a:p>
            <a:pPr>
              <a:buFont typeface="Wingdings" panose="05000000000000000000" pitchFamily="2" charset="2"/>
              <a:buChar char="ü"/>
            </a:pPr>
            <a:r>
              <a:rPr lang="ru-RU" sz="2000" b="1" dirty="0"/>
              <a:t>п</a:t>
            </a:r>
            <a:r>
              <a:rPr lang="ru-RU" sz="2000" b="1" dirty="0" smtClean="0"/>
              <a:t>ривлечение </a:t>
            </a:r>
            <a:r>
              <a:rPr lang="ru-RU" sz="2000" b="1" dirty="0"/>
              <a:t>к работам в выходные и нерабочие праздничные дни</a:t>
            </a:r>
            <a:r>
              <a:rPr lang="ru-RU" sz="2000" b="1" dirty="0" smtClean="0"/>
              <a:t>,</a:t>
            </a:r>
          </a:p>
          <a:p>
            <a:pPr>
              <a:buFont typeface="Wingdings" panose="05000000000000000000" pitchFamily="2" charset="2"/>
              <a:buChar char="ü"/>
            </a:pPr>
            <a:r>
              <a:rPr lang="ru-RU" sz="2000" b="1" dirty="0" smtClean="0"/>
              <a:t> </a:t>
            </a:r>
            <a:r>
              <a:rPr lang="ru-RU" sz="2000" b="1" dirty="0"/>
              <a:t>направление в служебные командировки, </a:t>
            </a:r>
            <a:endParaRPr lang="ru-RU" sz="2000" b="1" dirty="0" smtClean="0"/>
          </a:p>
          <a:p>
            <a:pPr>
              <a:buFont typeface="Wingdings" panose="05000000000000000000" pitchFamily="2" charset="2"/>
              <a:buChar char="ü"/>
            </a:pPr>
            <a:r>
              <a:rPr lang="ru-RU" sz="2000" b="1" dirty="0" smtClean="0"/>
              <a:t>предоставление </a:t>
            </a:r>
            <a:r>
              <a:rPr lang="ru-RU" sz="2000" b="1" dirty="0"/>
              <a:t>дополнительных отпусков, </a:t>
            </a:r>
            <a:endParaRPr lang="ru-RU" sz="2000" b="1" dirty="0" smtClean="0"/>
          </a:p>
          <a:p>
            <a:pPr>
              <a:buFont typeface="Wingdings" panose="05000000000000000000" pitchFamily="2" charset="2"/>
              <a:buChar char="ü"/>
            </a:pPr>
            <a:r>
              <a:rPr lang="ru-RU" sz="2000" b="1" dirty="0" smtClean="0"/>
              <a:t>установление </a:t>
            </a:r>
            <a:r>
              <a:rPr lang="ru-RU" sz="2000" b="1" dirty="0"/>
              <a:t>льготных режимов труда </a:t>
            </a:r>
            <a:endParaRPr lang="ru-RU" sz="2000" b="1" dirty="0" smtClean="0"/>
          </a:p>
          <a:p>
            <a:pPr>
              <a:buFont typeface="Wingdings" panose="05000000000000000000" pitchFamily="2" charset="2"/>
              <a:buChar char="ü"/>
            </a:pPr>
            <a:r>
              <a:rPr lang="ru-RU" sz="2000" b="1" dirty="0" smtClean="0"/>
              <a:t>и др. </a:t>
            </a:r>
            <a:endParaRPr lang="ru-RU" sz="2000" dirty="0"/>
          </a:p>
        </p:txBody>
      </p:sp>
      <p:sp>
        <p:nvSpPr>
          <p:cNvPr id="3" name="Заголовок 2"/>
          <p:cNvSpPr>
            <a:spLocks noGrp="1"/>
          </p:cNvSpPr>
          <p:nvPr>
            <p:ph type="title"/>
          </p:nvPr>
        </p:nvSpPr>
        <p:spPr/>
        <p:txBody>
          <a:bodyPr/>
          <a:lstStyle/>
          <a:p>
            <a:r>
              <a:rPr lang="ru-RU" dirty="0" smtClean="0"/>
              <a:t>Трудовые права</a:t>
            </a:r>
            <a:endParaRPr lang="ru-RU"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23</a:t>
            </a:fld>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4563637"/>
            <a:ext cx="6120680" cy="1872208"/>
          </a:xfrm>
          <a:prstGeom prst="rect">
            <a:avLst/>
          </a:prstGeom>
        </p:spPr>
      </p:pic>
    </p:spTree>
    <p:extLst>
      <p:ext uri="{BB962C8B-B14F-4D97-AF65-F5344CB8AC3E}">
        <p14:creationId xmlns:p14="http://schemas.microsoft.com/office/powerpoint/2010/main" val="1724826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solidFill>
            <a:schemeClr val="accent1">
              <a:lumMod val="20000"/>
              <a:lumOff val="80000"/>
            </a:schemeClr>
          </a:solidFill>
        </p:spPr>
        <p:txBody>
          <a:bodyPr/>
          <a:lstStyle/>
          <a:p>
            <a:pPr marL="0" indent="0">
              <a:spcBef>
                <a:spcPts val="0"/>
              </a:spcBef>
              <a:buNone/>
            </a:pPr>
            <a:r>
              <a:rPr lang="ru-RU" sz="2400" b="1" dirty="0" smtClean="0">
                <a:solidFill>
                  <a:srgbClr val="0070C0"/>
                </a:solidFill>
              </a:rPr>
              <a:t>Опекуны (попечители), приемные родители </a:t>
            </a:r>
          </a:p>
          <a:p>
            <a:pPr marL="0" indent="0">
              <a:spcBef>
                <a:spcPts val="0"/>
              </a:spcBef>
              <a:buNone/>
            </a:pPr>
            <a:r>
              <a:rPr lang="ru-RU" sz="2400" b="1" dirty="0" smtClean="0">
                <a:solidFill>
                  <a:srgbClr val="0070C0"/>
                </a:solidFill>
              </a:rPr>
              <a:t>родных </a:t>
            </a:r>
            <a:r>
              <a:rPr lang="ru-RU" sz="2400" b="1" dirty="0">
                <a:solidFill>
                  <a:srgbClr val="0070C0"/>
                </a:solidFill>
              </a:rPr>
              <a:t>внуков, </a:t>
            </a:r>
            <a:r>
              <a:rPr lang="ru-RU" sz="2400" b="1" dirty="0" smtClean="0">
                <a:solidFill>
                  <a:srgbClr val="0070C0"/>
                </a:solidFill>
              </a:rPr>
              <a:t>родители </a:t>
            </a:r>
            <a:r>
              <a:rPr lang="ru-RU" sz="2400" b="1" dirty="0">
                <a:solidFill>
                  <a:srgbClr val="0070C0"/>
                </a:solidFill>
              </a:rPr>
              <a:t>которых умерли, </a:t>
            </a:r>
            <a:endParaRPr lang="ru-RU" sz="2400" b="1" dirty="0" smtClean="0">
              <a:solidFill>
                <a:srgbClr val="0070C0"/>
              </a:solidFill>
            </a:endParaRPr>
          </a:p>
          <a:p>
            <a:pPr marL="0" indent="0" algn="ctr">
              <a:spcBef>
                <a:spcPts val="0"/>
              </a:spcBef>
              <a:buNone/>
            </a:pPr>
            <a:r>
              <a:rPr lang="ru-RU" sz="2400" b="1" dirty="0" smtClean="0">
                <a:solidFill>
                  <a:srgbClr val="0070C0"/>
                </a:solidFill>
              </a:rPr>
              <a:t>имеют </a:t>
            </a:r>
            <a:r>
              <a:rPr lang="ru-RU" sz="2400" b="1" dirty="0">
                <a:solidFill>
                  <a:srgbClr val="0070C0"/>
                </a:solidFill>
              </a:rPr>
              <a:t>право </a:t>
            </a:r>
            <a:r>
              <a:rPr lang="ru-RU" sz="2400" b="1" dirty="0" smtClean="0">
                <a:solidFill>
                  <a:srgbClr val="0070C0"/>
                </a:solidFill>
              </a:rPr>
              <a:t>на</a:t>
            </a:r>
          </a:p>
          <a:p>
            <a:pPr marL="0" indent="0" algn="ctr">
              <a:spcBef>
                <a:spcPts val="0"/>
              </a:spcBef>
              <a:buNone/>
            </a:pPr>
            <a:endParaRPr lang="ru-RU" sz="2400" b="1" dirty="0" smtClean="0">
              <a:solidFill>
                <a:srgbClr val="0070C0"/>
              </a:solidFill>
            </a:endParaRPr>
          </a:p>
          <a:p>
            <a:pPr marL="0" indent="0" algn="ctr">
              <a:spcBef>
                <a:spcPts val="0"/>
              </a:spcBef>
              <a:buNone/>
            </a:pPr>
            <a:r>
              <a:rPr lang="ru-RU" sz="2400" b="1" dirty="0" smtClean="0">
                <a:solidFill>
                  <a:srgbClr val="0070C0"/>
                </a:solidFill>
              </a:rPr>
              <a:t>  </a:t>
            </a:r>
            <a:r>
              <a:rPr lang="ru-RU" b="1" dirty="0">
                <a:solidFill>
                  <a:srgbClr val="0070C0"/>
                </a:solidFill>
              </a:rPr>
              <a:t>повышение фиксированной выплаты к страховой </a:t>
            </a:r>
            <a:r>
              <a:rPr lang="ru-RU" b="1" dirty="0" smtClean="0">
                <a:solidFill>
                  <a:srgbClr val="0070C0"/>
                </a:solidFill>
              </a:rPr>
              <a:t>пенсии</a:t>
            </a:r>
          </a:p>
          <a:p>
            <a:pPr marL="0" indent="0" algn="ctr">
              <a:spcBef>
                <a:spcPts val="0"/>
              </a:spcBef>
              <a:buNone/>
            </a:pPr>
            <a:r>
              <a:rPr lang="ru-RU" sz="2400" b="1" dirty="0" smtClean="0">
                <a:solidFill>
                  <a:srgbClr val="0070C0"/>
                </a:solidFill>
              </a:rPr>
              <a:t>по </a:t>
            </a:r>
            <a:r>
              <a:rPr lang="ru-RU" sz="2400" b="1" dirty="0">
                <a:solidFill>
                  <a:srgbClr val="0070C0"/>
                </a:solidFill>
              </a:rPr>
              <a:t>старости </a:t>
            </a:r>
            <a:r>
              <a:rPr lang="ru-RU" sz="2400" b="1" dirty="0" smtClean="0">
                <a:solidFill>
                  <a:srgbClr val="0070C0"/>
                </a:solidFill>
              </a:rPr>
              <a:t>или по </a:t>
            </a:r>
            <a:r>
              <a:rPr lang="ru-RU" sz="2400" b="1" dirty="0">
                <a:solidFill>
                  <a:srgbClr val="0070C0"/>
                </a:solidFill>
              </a:rPr>
              <a:t>инвалидности </a:t>
            </a:r>
            <a:endParaRPr lang="ru-RU" sz="2400" b="1" dirty="0" smtClean="0">
              <a:solidFill>
                <a:srgbClr val="0070C0"/>
              </a:solidFill>
            </a:endParaRPr>
          </a:p>
          <a:p>
            <a:pPr marL="0" indent="0" algn="ctr">
              <a:spcBef>
                <a:spcPts val="0"/>
              </a:spcBef>
              <a:buNone/>
            </a:pPr>
            <a:r>
              <a:rPr lang="ru-RU" sz="2400" b="1" dirty="0" smtClean="0">
                <a:solidFill>
                  <a:srgbClr val="0070C0"/>
                </a:solidFill>
              </a:rPr>
              <a:t>в </a:t>
            </a:r>
            <a:r>
              <a:rPr lang="ru-RU" sz="2400" b="1">
                <a:solidFill>
                  <a:srgbClr val="0070C0"/>
                </a:solidFill>
              </a:rPr>
              <a:t>размере </a:t>
            </a:r>
            <a:r>
              <a:rPr lang="ru-RU" sz="2400" b="1" smtClean="0">
                <a:solidFill>
                  <a:srgbClr val="0070C0"/>
                </a:solidFill>
              </a:rPr>
              <a:t>1601,70 </a:t>
            </a:r>
            <a:r>
              <a:rPr lang="ru-RU" sz="2400" b="1" dirty="0">
                <a:solidFill>
                  <a:srgbClr val="0070C0"/>
                </a:solidFill>
              </a:rPr>
              <a:t>(</a:t>
            </a:r>
            <a:r>
              <a:rPr lang="ru-RU" sz="2400" b="1">
                <a:solidFill>
                  <a:srgbClr val="0070C0"/>
                </a:solidFill>
              </a:rPr>
              <a:t>с </a:t>
            </a:r>
            <a:r>
              <a:rPr lang="ru-RU" sz="2400" b="1" smtClean="0">
                <a:solidFill>
                  <a:srgbClr val="0070C0"/>
                </a:solidFill>
              </a:rPr>
              <a:t>01.02.2017 </a:t>
            </a:r>
            <a:r>
              <a:rPr lang="ru-RU" sz="2400" b="1" dirty="0">
                <a:solidFill>
                  <a:srgbClr val="0070C0"/>
                </a:solidFill>
              </a:rPr>
              <a:t>года) на каждого ребенка, но не более чем на трех нетрудоспособных членов семьи.</a:t>
            </a:r>
            <a:endParaRPr lang="ru-RU" sz="2400" b="1" i="1" dirty="0">
              <a:solidFill>
                <a:srgbClr val="0070C0"/>
              </a:solidFill>
            </a:endParaRPr>
          </a:p>
          <a:p>
            <a:endParaRPr lang="ru-RU" dirty="0"/>
          </a:p>
        </p:txBody>
      </p:sp>
      <p:sp>
        <p:nvSpPr>
          <p:cNvPr id="3" name="Заголовок 2"/>
          <p:cNvSpPr>
            <a:spLocks noGrp="1"/>
          </p:cNvSpPr>
          <p:nvPr>
            <p:ph type="title"/>
          </p:nvPr>
        </p:nvSpPr>
        <p:spPr/>
        <p:txBody>
          <a:bodyPr>
            <a:normAutofit fontScale="90000"/>
          </a:bodyPr>
          <a:lstStyle/>
          <a:p>
            <a:r>
              <a:rPr lang="ru-RU" dirty="0" smtClean="0"/>
              <a:t>Дополнительные выплаты для пенсионеров</a:t>
            </a:r>
            <a:endParaRPr lang="ru-RU"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24</a:t>
            </a:fld>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5225830"/>
            <a:ext cx="2232248" cy="1255941"/>
          </a:xfrm>
          <a:prstGeom prst="rect">
            <a:avLst/>
          </a:prstGeom>
          <a:ln>
            <a:noFill/>
          </a:ln>
          <a:effectLst>
            <a:softEdge rad="112500"/>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4" y="1340768"/>
            <a:ext cx="2051720" cy="1795842"/>
          </a:xfrm>
          <a:prstGeom prst="ellipse">
            <a:avLst/>
          </a:prstGeom>
          <a:ln>
            <a:noFill/>
          </a:ln>
          <a:effectLst>
            <a:softEdge rad="112500"/>
          </a:effectLst>
        </p:spPr>
      </p:pic>
    </p:spTree>
    <p:extLst>
      <p:ext uri="{BB962C8B-B14F-4D97-AF65-F5344CB8AC3E}">
        <p14:creationId xmlns:p14="http://schemas.microsoft.com/office/powerpoint/2010/main" val="221208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Обязанности </a:t>
            </a:r>
            <a:br>
              <a:rPr lang="ru-RU" dirty="0" smtClean="0"/>
            </a:br>
            <a:r>
              <a:rPr lang="ru-RU" dirty="0" smtClean="0"/>
              <a:t>замещающих родителей</a:t>
            </a:r>
            <a:endParaRPr lang="ru-RU" dirty="0"/>
          </a:p>
        </p:txBody>
      </p:sp>
      <p:sp>
        <p:nvSpPr>
          <p:cNvPr id="3" name="Текст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49DF4AA-224A-46FE-A9B2-FEA15E76FB75}" type="slidenum">
              <a:rPr lang="ru-RU" smtClean="0"/>
              <a:pPr>
                <a:defRPr/>
              </a:pPr>
              <a:t>25</a:t>
            </a:fld>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4"/>
            <a:ext cx="7704856"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281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Законные представители детей, находящихся под опекой, попечительством, в приемных семьях</a:t>
            </a:r>
            <a:endParaRPr lang="ru-RU" sz="2400" dirty="0"/>
          </a:p>
        </p:txBody>
      </p:sp>
      <p:sp>
        <p:nvSpPr>
          <p:cNvPr id="3" name="Номер слайда 2"/>
          <p:cNvSpPr>
            <a:spLocks noGrp="1"/>
          </p:cNvSpPr>
          <p:nvPr>
            <p:ph type="sldNum" sz="quarter" idx="10"/>
          </p:nvPr>
        </p:nvSpPr>
        <p:spPr/>
        <p:txBody>
          <a:bodyPr/>
          <a:lstStyle/>
          <a:p>
            <a:pPr>
              <a:defRPr/>
            </a:pPr>
            <a:fld id="{253BF29E-9BE1-4658-852B-9D3A7AEECAFD}" type="slidenum">
              <a:rPr lang="ru-RU" smtClean="0"/>
              <a:pPr>
                <a:defRPr/>
              </a:pPr>
              <a:t>26</a:t>
            </a:fld>
            <a:endParaRPr lang="ru-RU" dirty="0"/>
          </a:p>
        </p:txBody>
      </p:sp>
      <p:sp>
        <p:nvSpPr>
          <p:cNvPr id="6" name="Скругленный прямоугольник 5"/>
          <p:cNvSpPr/>
          <p:nvPr/>
        </p:nvSpPr>
        <p:spPr bwMode="auto">
          <a:xfrm>
            <a:off x="467544" y="1484784"/>
            <a:ext cx="6173254" cy="1224136"/>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ru-RU" sz="1600" dirty="0">
                <a:latin typeface="Cambria" panose="02040503050406030204" pitchFamily="18" charset="0"/>
              </a:rPr>
              <a:t>Опекуны являются законными представителями своих </a:t>
            </a:r>
            <a:r>
              <a:rPr lang="ru-RU" sz="1600" dirty="0" smtClean="0">
                <a:latin typeface="Cambria" panose="02040503050406030204" pitchFamily="18" charset="0"/>
              </a:rPr>
              <a:t>подопечных (от 0 до 14 лет) </a:t>
            </a:r>
            <a:r>
              <a:rPr lang="ru-RU" sz="1600" dirty="0">
                <a:latin typeface="Cambria" panose="02040503050406030204" pitchFamily="18" charset="0"/>
              </a:rPr>
              <a:t>и вправе выступать в защиту прав и законных интересов своих подопечных в любых отношениях без специального </a:t>
            </a:r>
            <a:r>
              <a:rPr lang="ru-RU" sz="1600" dirty="0" smtClean="0">
                <a:latin typeface="Cambria" panose="02040503050406030204" pitchFamily="18" charset="0"/>
              </a:rPr>
              <a:t>полномочия.</a:t>
            </a:r>
            <a:endParaRPr lang="ru-RU" sz="1600" dirty="0">
              <a:latin typeface="Cambria" panose="02040503050406030204" pitchFamily="18" charset="0"/>
            </a:endParaRPr>
          </a:p>
        </p:txBody>
      </p:sp>
      <p:sp>
        <p:nvSpPr>
          <p:cNvPr id="7" name="Скругленный прямоугольник 6"/>
          <p:cNvSpPr/>
          <p:nvPr/>
        </p:nvSpPr>
        <p:spPr bwMode="auto">
          <a:xfrm>
            <a:off x="474954" y="2852936"/>
            <a:ext cx="6165844" cy="1584176"/>
          </a:xfrm>
          <a:prstGeom prst="roundRect">
            <a:avLst/>
          </a:prstGeom>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ru-RU" sz="1600" dirty="0" smtClean="0">
                <a:latin typeface="Cambria" panose="02040503050406030204" pitchFamily="18" charset="0"/>
              </a:rPr>
              <a:t>Попечитель </a:t>
            </a:r>
            <a:r>
              <a:rPr lang="ru-RU" sz="1600" dirty="0">
                <a:latin typeface="Cambria" panose="02040503050406030204" pitchFamily="18" charset="0"/>
              </a:rPr>
              <a:t>может выступать в качестве законного представителя своего </a:t>
            </a:r>
            <a:r>
              <a:rPr lang="ru-RU" sz="1600" dirty="0" smtClean="0">
                <a:latin typeface="Cambria" panose="02040503050406030204" pitchFamily="18" charset="0"/>
              </a:rPr>
              <a:t>подопечного (от 14 до 18 лет). Попечители оказывают подопечным содействие в осуществлении ими своих прав и исполнении своих обязанностей, а также охраняют их от злоупотреблений со стороны третьих лиц.</a:t>
            </a:r>
          </a:p>
        </p:txBody>
      </p:sp>
      <p:sp>
        <p:nvSpPr>
          <p:cNvPr id="9" name="Скругленный прямоугольник 8"/>
          <p:cNvSpPr/>
          <p:nvPr/>
        </p:nvSpPr>
        <p:spPr bwMode="auto">
          <a:xfrm>
            <a:off x="474954" y="4964439"/>
            <a:ext cx="6165844" cy="1224136"/>
          </a:xfrm>
          <a:prstGeom prst="roundRect">
            <a:avLst/>
          </a:prstGeom>
          <a:solidFill>
            <a:schemeClr val="accent1">
              <a:lumMod val="20000"/>
              <a:lumOff val="80000"/>
            </a:schemeClr>
          </a:solidFill>
          <a:ln>
            <a:headEnd type="none" w="med" len="med"/>
            <a:tailEnd type="none" w="med" len="med"/>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gn="just"/>
            <a:r>
              <a:rPr lang="ru-RU" sz="1600" dirty="0" smtClean="0">
                <a:latin typeface="Cambria" panose="02040503050406030204" pitchFamily="18" charset="0"/>
              </a:rPr>
              <a:t>Родители </a:t>
            </a:r>
            <a:r>
              <a:rPr lang="ru-RU" sz="1600" dirty="0">
                <a:latin typeface="Cambria" panose="02040503050406030204" pitchFamily="18" charset="0"/>
              </a:rPr>
              <a:t>ребенка или лица, их заменяющие, утрачивают свои права и обязанности по представительству и защите прав и законных интересов ребенка с момента возникновения прав и обязанностей опекуна или </a:t>
            </a:r>
            <a:r>
              <a:rPr lang="ru-RU" sz="1600" dirty="0" smtClean="0">
                <a:latin typeface="Cambria" panose="02040503050406030204" pitchFamily="18" charset="0"/>
              </a:rPr>
              <a:t>попечителя.</a:t>
            </a:r>
            <a:endParaRPr kumimoji="0" lang="ru-RU" sz="1600" b="0" i="0" u="none" strike="noStrike" cap="none" normalizeH="0" baseline="0" dirty="0" smtClean="0">
              <a:ln>
                <a:noFill/>
              </a:ln>
              <a:solidFill>
                <a:schemeClr val="tx1"/>
              </a:solidFill>
              <a:effectLst/>
              <a:latin typeface="Cambria" panose="02040503050406030204" pitchFamily="18" charset="0"/>
            </a:endParaRPr>
          </a:p>
        </p:txBody>
      </p:sp>
      <p:sp>
        <p:nvSpPr>
          <p:cNvPr id="10" name="Правая фигурная скобка 9"/>
          <p:cNvSpPr/>
          <p:nvPr/>
        </p:nvSpPr>
        <p:spPr bwMode="auto">
          <a:xfrm>
            <a:off x="6604349" y="1340768"/>
            <a:ext cx="432048" cy="3204356"/>
          </a:xfrm>
          <a:prstGeom prst="rightBrace">
            <a:avLst/>
          </a:prstGeom>
          <a:no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C00000"/>
              </a:solidFill>
              <a:effectLst/>
              <a:latin typeface="Arial Black" pitchFamily="34" charset="0"/>
            </a:endParaRPr>
          </a:p>
        </p:txBody>
      </p:sp>
      <p:sp>
        <p:nvSpPr>
          <p:cNvPr id="11" name="Прямоугольник 10"/>
          <p:cNvSpPr/>
          <p:nvPr/>
        </p:nvSpPr>
        <p:spPr bwMode="auto">
          <a:xfrm>
            <a:off x="6876256" y="1400891"/>
            <a:ext cx="2160240" cy="306034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kumimoji="0" lang="ru-RU" b="1" i="0" u="none" strike="noStrike" cap="none" normalizeH="0" baseline="0" dirty="0" smtClean="0">
                <a:ln>
                  <a:noFill/>
                </a:ln>
                <a:solidFill>
                  <a:schemeClr val="tx2"/>
                </a:solidFill>
                <a:effectLst>
                  <a:outerShdw blurRad="38100" dist="38100" dir="2700000" algn="tl">
                    <a:srgbClr val="000000">
                      <a:alpha val="43137"/>
                    </a:srgbClr>
                  </a:outerShdw>
                </a:effectLst>
                <a:latin typeface="Cambria" panose="02040503050406030204" pitchFamily="18" charset="0"/>
              </a:rPr>
              <a:t>Статья 15 </a:t>
            </a:r>
            <a:r>
              <a:rPr lang="ru-RU" b="1" dirty="0" smtClean="0">
                <a:solidFill>
                  <a:schemeClr val="tx2"/>
                </a:solidFill>
                <a:effectLst>
                  <a:outerShdw blurRad="38100" dist="38100" dir="2700000" algn="tl">
                    <a:srgbClr val="000000">
                      <a:alpha val="43137"/>
                    </a:srgbClr>
                  </a:outerShdw>
                </a:effectLst>
                <a:latin typeface="Cambria" panose="02040503050406030204" pitchFamily="18" charset="0"/>
              </a:rPr>
              <a:t>Федерального закона </a:t>
            </a:r>
          </a:p>
          <a:p>
            <a:pPr algn="ctr"/>
            <a:r>
              <a:rPr lang="ru-RU" b="1" dirty="0" smtClean="0">
                <a:solidFill>
                  <a:schemeClr val="tx2"/>
                </a:solidFill>
                <a:effectLst>
                  <a:outerShdw blurRad="38100" dist="38100" dir="2700000" algn="tl">
                    <a:srgbClr val="000000">
                      <a:alpha val="43137"/>
                    </a:srgbClr>
                  </a:outerShdw>
                </a:effectLst>
                <a:latin typeface="Cambria" panose="02040503050406030204" pitchFamily="18" charset="0"/>
              </a:rPr>
              <a:t>от 24 апреля 2008 года </a:t>
            </a:r>
          </a:p>
          <a:p>
            <a:pPr algn="ctr"/>
            <a:r>
              <a:rPr lang="ru-RU" b="1" dirty="0" smtClean="0">
                <a:solidFill>
                  <a:schemeClr val="tx2"/>
                </a:solidFill>
                <a:effectLst>
                  <a:outerShdw blurRad="38100" dist="38100" dir="2700000" algn="tl">
                    <a:srgbClr val="000000">
                      <a:alpha val="43137"/>
                    </a:srgbClr>
                  </a:outerShdw>
                </a:effectLst>
                <a:latin typeface="Cambria" panose="02040503050406030204" pitchFamily="18" charset="0"/>
              </a:rPr>
              <a:t>№ </a:t>
            </a:r>
            <a:r>
              <a:rPr lang="ru-RU" b="1" dirty="0">
                <a:solidFill>
                  <a:schemeClr val="tx2"/>
                </a:solidFill>
                <a:effectLst>
                  <a:outerShdw blurRad="38100" dist="38100" dir="2700000" algn="tl">
                    <a:srgbClr val="000000">
                      <a:alpha val="43137"/>
                    </a:srgbClr>
                  </a:outerShdw>
                </a:effectLst>
                <a:latin typeface="Cambria" panose="02040503050406030204" pitchFamily="18" charset="0"/>
              </a:rPr>
              <a:t>48-ФЗ</a:t>
            </a:r>
          </a:p>
          <a:p>
            <a:pPr algn="ctr"/>
            <a:r>
              <a:rPr lang="ru-RU" b="1" dirty="0" smtClean="0">
                <a:solidFill>
                  <a:schemeClr val="tx2"/>
                </a:solidFill>
                <a:effectLst>
                  <a:outerShdw blurRad="38100" dist="38100" dir="2700000" algn="tl">
                    <a:srgbClr val="000000">
                      <a:alpha val="43137"/>
                    </a:srgbClr>
                  </a:outerShdw>
                </a:effectLst>
                <a:latin typeface="Cambria" panose="02040503050406030204" pitchFamily="18" charset="0"/>
              </a:rPr>
              <a:t>«Об </a:t>
            </a:r>
            <a:r>
              <a:rPr lang="ru-RU" b="1" dirty="0">
                <a:solidFill>
                  <a:schemeClr val="tx2"/>
                </a:solidFill>
                <a:effectLst>
                  <a:outerShdw blurRad="38100" dist="38100" dir="2700000" algn="tl">
                    <a:srgbClr val="000000">
                      <a:alpha val="43137"/>
                    </a:srgbClr>
                  </a:outerShdw>
                </a:effectLst>
                <a:latin typeface="Cambria" panose="02040503050406030204" pitchFamily="18" charset="0"/>
              </a:rPr>
              <a:t>опеке и </a:t>
            </a:r>
            <a:r>
              <a:rPr lang="ru-RU" b="1" dirty="0" smtClean="0">
                <a:solidFill>
                  <a:schemeClr val="tx2"/>
                </a:solidFill>
                <a:effectLst>
                  <a:outerShdw blurRad="38100" dist="38100" dir="2700000" algn="tl">
                    <a:srgbClr val="000000">
                      <a:alpha val="43137"/>
                    </a:srgbClr>
                  </a:outerShdw>
                </a:effectLst>
                <a:latin typeface="Cambria" panose="02040503050406030204" pitchFamily="18" charset="0"/>
              </a:rPr>
              <a:t>попечительстве»</a:t>
            </a:r>
            <a:endParaRPr lang="ru-RU" b="1" dirty="0">
              <a:solidFill>
                <a:schemeClr val="tx2"/>
              </a:solidFill>
              <a:effectLst>
                <a:outerShdw blurRad="38100" dist="38100" dir="2700000" algn="tl">
                  <a:srgbClr val="000000">
                    <a:alpha val="43137"/>
                  </a:srgbClr>
                </a:outerShdw>
              </a:effectLst>
              <a:latin typeface="Cambria" panose="02040503050406030204" pitchFamily="18" charset="0"/>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2"/>
              </a:solidFill>
              <a:effectLst/>
              <a:latin typeface="Comic Sans MS" panose="030F0702030302020204" pitchFamily="66" charset="0"/>
            </a:endParaRPr>
          </a:p>
        </p:txBody>
      </p:sp>
      <p:sp>
        <p:nvSpPr>
          <p:cNvPr id="13" name="Прямоугольник 12"/>
          <p:cNvSpPr/>
          <p:nvPr/>
        </p:nvSpPr>
        <p:spPr bwMode="auto">
          <a:xfrm>
            <a:off x="6876256" y="4593814"/>
            <a:ext cx="2160240" cy="1643498"/>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solidFill>
                <a:effectLst>
                  <a:outerShdw blurRad="38100" dist="38100" dir="2700000" algn="tl">
                    <a:srgbClr val="000000">
                      <a:alpha val="43137"/>
                    </a:srgbClr>
                  </a:outerShdw>
                </a:effectLst>
                <a:latin typeface="Cambria" panose="02040503050406030204" pitchFamily="18" charset="0"/>
              </a:rPr>
              <a:t>Статья 148.1 Семейного кодекса РФ</a:t>
            </a:r>
          </a:p>
        </p:txBody>
      </p:sp>
      <p:sp>
        <p:nvSpPr>
          <p:cNvPr id="12" name="Правая фигурная скобка 11"/>
          <p:cNvSpPr/>
          <p:nvPr/>
        </p:nvSpPr>
        <p:spPr bwMode="auto">
          <a:xfrm>
            <a:off x="6640798" y="4775418"/>
            <a:ext cx="432048" cy="1602178"/>
          </a:xfrm>
          <a:prstGeom prst="rightBrace">
            <a:avLst/>
          </a:prstGeom>
          <a:noFill/>
          <a:ln w="9525"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rgbClr val="C00000"/>
              </a:solidFill>
              <a:effectLst/>
              <a:latin typeface="Arial Black" pitchFamily="34" charset="0"/>
            </a:endParaRPr>
          </a:p>
        </p:txBody>
      </p:sp>
    </p:spTree>
    <p:extLst>
      <p:ext uri="{BB962C8B-B14F-4D97-AF65-F5344CB8AC3E}">
        <p14:creationId xmlns:p14="http://schemas.microsoft.com/office/powerpoint/2010/main" val="265709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noFill/>
        </p:spPr>
        <p:txBody>
          <a:bodyPr>
            <a:normAutofit fontScale="90000"/>
          </a:bodyPr>
          <a:lstStyle/>
          <a:p>
            <a:r>
              <a:rPr lang="ru-RU" dirty="0" smtClean="0"/>
              <a:t>Основные обязанности замещающих родителей</a:t>
            </a:r>
            <a:endParaRPr lang="ru-RU" dirty="0"/>
          </a:p>
        </p:txBody>
      </p:sp>
      <p:sp>
        <p:nvSpPr>
          <p:cNvPr id="3" name="Номер слайда 2"/>
          <p:cNvSpPr>
            <a:spLocks noGrp="1"/>
          </p:cNvSpPr>
          <p:nvPr>
            <p:ph type="sldNum" sz="quarter" idx="10"/>
          </p:nvPr>
        </p:nvSpPr>
        <p:spPr/>
        <p:txBody>
          <a:bodyPr/>
          <a:lstStyle/>
          <a:p>
            <a:fld id="{253BF29E-9BE1-4658-852B-9D3A7AEECAFD}" type="slidenum">
              <a:rPr lang="ru-RU" smtClean="0"/>
              <a:pPr/>
              <a:t>27</a:t>
            </a:fld>
            <a:endParaRPr lang="ru-RU" dirty="0"/>
          </a:p>
        </p:txBody>
      </p:sp>
      <p:sp>
        <p:nvSpPr>
          <p:cNvPr id="4" name="Прямоугольник 3"/>
          <p:cNvSpPr/>
          <p:nvPr/>
        </p:nvSpPr>
        <p:spPr>
          <a:xfrm>
            <a:off x="611560" y="1556792"/>
            <a:ext cx="8136904" cy="4031873"/>
          </a:xfrm>
          <a:prstGeom prst="rect">
            <a:avLst/>
          </a:prstGeom>
          <a:noFill/>
        </p:spPr>
        <p:txBody>
          <a:bodyPr wrap="square">
            <a:spAutoFit/>
          </a:bodyPr>
          <a:lstStyle/>
          <a:p>
            <a:pPr algn="ctr">
              <a:spcAft>
                <a:spcPts val="1200"/>
              </a:spcAft>
            </a:pPr>
            <a:r>
              <a:rPr lang="ru-RU" sz="2400" b="1" dirty="0">
                <a:solidFill>
                  <a:schemeClr val="accent1">
                    <a:lumMod val="75000"/>
                  </a:schemeClr>
                </a:solidFill>
                <a:effectLst>
                  <a:outerShdw blurRad="38100" dist="38100" dir="2700000" algn="tl">
                    <a:srgbClr val="000000">
                      <a:alpha val="43137"/>
                    </a:srgbClr>
                  </a:outerShdw>
                </a:effectLst>
              </a:rPr>
              <a:t>Опекуны и попечители несовершеннолетних граждан обязаны:</a:t>
            </a:r>
          </a:p>
          <a:p>
            <a:pPr marL="285750" indent="-285750">
              <a:buFont typeface="Wingdings" panose="05000000000000000000" pitchFamily="2" charset="2"/>
              <a:buChar char="q"/>
            </a:pPr>
            <a:r>
              <a:rPr lang="ru-RU" dirty="0"/>
              <a:t> </a:t>
            </a:r>
            <a:r>
              <a:rPr lang="ru-RU" sz="2000" dirty="0"/>
              <a:t>проживать совместно со своими подопечными (за исключением подопечных старше 16 лет);</a:t>
            </a:r>
          </a:p>
          <a:p>
            <a:pPr marL="285750" indent="-285750">
              <a:buFont typeface="Wingdings" panose="05000000000000000000" pitchFamily="2" charset="2"/>
              <a:buChar char="q"/>
            </a:pPr>
            <a:r>
              <a:rPr lang="ru-RU" sz="2000" dirty="0"/>
              <a:t>заботиться о содержании своих подопечных, об обеспечении их уходом и лечением, защищать их права и интересы;</a:t>
            </a:r>
          </a:p>
          <a:p>
            <a:pPr marL="285750" indent="-285750">
              <a:buFont typeface="Wingdings" panose="05000000000000000000" pitchFamily="2" charset="2"/>
              <a:buChar char="q"/>
            </a:pPr>
            <a:r>
              <a:rPr lang="ru-RU" sz="2000" dirty="0"/>
              <a:t>заботиться об их </a:t>
            </a:r>
            <a:r>
              <a:rPr lang="ru-RU" sz="2000" dirty="0" smtClean="0"/>
              <a:t>обучении;</a:t>
            </a:r>
          </a:p>
          <a:p>
            <a:pPr marL="285750" indent="-285750">
              <a:buFont typeface="Wingdings" panose="05000000000000000000" pitchFamily="2" charset="2"/>
              <a:buChar char="q"/>
            </a:pPr>
            <a:r>
              <a:rPr lang="ru-RU" sz="2000" dirty="0"/>
              <a:t>воспитывать ребенка, заботиться о здоровье, физическом, психическом, духовном и нравственном развитии ребенка</a:t>
            </a:r>
          </a:p>
          <a:p>
            <a:pPr marL="285750" indent="-285750">
              <a:buFont typeface="Wingdings" panose="05000000000000000000" pitchFamily="2" charset="2"/>
              <a:buChar char="q"/>
            </a:pPr>
            <a:r>
              <a:rPr lang="ru-RU" sz="2000" dirty="0" smtClean="0"/>
              <a:t>извещать </a:t>
            </a:r>
            <a:r>
              <a:rPr lang="ru-RU" sz="2000" dirty="0"/>
              <a:t>органы опеки и попечительства о перемене места </a:t>
            </a:r>
            <a:r>
              <a:rPr lang="ru-RU" sz="2000" dirty="0" smtClean="0"/>
              <a:t>жительства</a:t>
            </a:r>
          </a:p>
          <a:p>
            <a:endParaRPr lang="ru-RU" dirty="0"/>
          </a:p>
        </p:txBody>
      </p:sp>
    </p:spTree>
    <p:extLst>
      <p:ext uri="{BB962C8B-B14F-4D97-AF65-F5344CB8AC3E}">
        <p14:creationId xmlns:p14="http://schemas.microsoft.com/office/powerpoint/2010/main" val="2638211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Охрана имущественных прав </a:t>
            </a:r>
            <a:endParaRPr lang="ru-RU" sz="2400" dirty="0"/>
          </a:p>
        </p:txBody>
      </p:sp>
      <p:sp>
        <p:nvSpPr>
          <p:cNvPr id="3" name="Номер слайда 2"/>
          <p:cNvSpPr>
            <a:spLocks noGrp="1"/>
          </p:cNvSpPr>
          <p:nvPr>
            <p:ph type="sldNum" sz="quarter" idx="10"/>
          </p:nvPr>
        </p:nvSpPr>
        <p:spPr/>
        <p:txBody>
          <a:bodyPr/>
          <a:lstStyle/>
          <a:p>
            <a:pPr>
              <a:defRPr/>
            </a:pPr>
            <a:fld id="{253BF29E-9BE1-4658-852B-9D3A7AEECAFD}" type="slidenum">
              <a:rPr lang="ru-RU" smtClean="0"/>
              <a:pPr>
                <a:defRPr/>
              </a:pPr>
              <a:t>28</a:t>
            </a:fld>
            <a:endParaRPr lang="ru-RU" dirty="0"/>
          </a:p>
        </p:txBody>
      </p:sp>
      <p:sp>
        <p:nvSpPr>
          <p:cNvPr id="4" name="Прямоугольник 3"/>
          <p:cNvSpPr/>
          <p:nvPr/>
        </p:nvSpPr>
        <p:spPr>
          <a:xfrm>
            <a:off x="467544" y="1340768"/>
            <a:ext cx="8280920" cy="4708981"/>
          </a:xfrm>
          <a:prstGeom prst="rect">
            <a:avLst/>
          </a:prstGeom>
          <a:noFill/>
        </p:spPr>
        <p:txBody>
          <a:bodyPr wrap="square">
            <a:spAutoFit/>
          </a:bodyPr>
          <a:lstStyle/>
          <a:p>
            <a:pPr algn="ctr"/>
            <a:r>
              <a:rPr lang="ru-RU" sz="2400" b="1" dirty="0">
                <a:ln w="1905"/>
                <a:solidFill>
                  <a:schemeClr val="accent1">
                    <a:lumMod val="75000"/>
                  </a:schemeClr>
                </a:solidFill>
                <a:effectLst>
                  <a:outerShdw blurRad="38100" dist="38100" dir="2700000" algn="tl">
                    <a:srgbClr val="000000">
                      <a:alpha val="43137"/>
                    </a:srgbClr>
                  </a:outerShdw>
                </a:effectLst>
              </a:rPr>
              <a:t>Опекуны и попечители несовершеннолетних граждан обязаны:</a:t>
            </a:r>
          </a:p>
          <a:p>
            <a:pPr marL="285750" indent="-285750">
              <a:buFont typeface="Wingdings" panose="05000000000000000000" pitchFamily="2" charset="2"/>
              <a:buChar char="q"/>
            </a:pPr>
            <a:r>
              <a:rPr lang="ru-RU" b="1" dirty="0"/>
              <a:t>принять имущество подопечного </a:t>
            </a:r>
            <a:r>
              <a:rPr lang="ru-RU" dirty="0"/>
              <a:t>по описи от лиц, осуществлявших его хранение, в трехдневный срок с момента возникновения своих прав и обязанностей</a:t>
            </a:r>
          </a:p>
          <a:p>
            <a:pPr marL="285750" indent="-285750">
              <a:buFont typeface="Wingdings" panose="05000000000000000000" pitchFamily="2" charset="2"/>
              <a:buChar char="q"/>
            </a:pPr>
            <a:r>
              <a:rPr lang="ru-RU" b="1" dirty="0"/>
              <a:t>заботиться о переданном им имуществе </a:t>
            </a:r>
            <a:r>
              <a:rPr lang="ru-RU" dirty="0"/>
              <a:t>подопечных как о своем собственном, не допускать уменьшения стоимости имущества подопечного и способствовать извлечению из него доходов</a:t>
            </a:r>
          </a:p>
          <a:p>
            <a:pPr marL="285750" indent="-285750">
              <a:buFont typeface="Wingdings" panose="05000000000000000000" pitchFamily="2" charset="2"/>
              <a:buChar char="q"/>
            </a:pPr>
            <a:r>
              <a:rPr lang="ru-RU" dirty="0" smtClean="0"/>
              <a:t>при </a:t>
            </a:r>
            <a:r>
              <a:rPr lang="ru-RU" dirty="0"/>
              <a:t>необходимости, </a:t>
            </a:r>
            <a:r>
              <a:rPr lang="ru-RU" dirty="0" smtClean="0"/>
              <a:t>незамедлительно предъявить </a:t>
            </a:r>
            <a:r>
              <a:rPr lang="ru-RU" dirty="0"/>
              <a:t>в суд иск об истребовании имущества подопечного из чужого незаконного владения или принять иные </a:t>
            </a:r>
            <a:r>
              <a:rPr lang="ru-RU" b="1" dirty="0"/>
              <a:t>меры по защите имущественных прав </a:t>
            </a:r>
            <a:r>
              <a:rPr lang="ru-RU" b="1" dirty="0" smtClean="0"/>
              <a:t>подопечного</a:t>
            </a:r>
          </a:p>
          <a:p>
            <a:pPr marL="285750" indent="-285750">
              <a:buFont typeface="Wingdings" panose="05000000000000000000" pitchFamily="2" charset="2"/>
              <a:buChar char="q"/>
            </a:pPr>
            <a:r>
              <a:rPr lang="ru-RU" dirty="0" smtClean="0"/>
              <a:t> ежегодно </a:t>
            </a:r>
            <a:r>
              <a:rPr lang="ru-RU" dirty="0"/>
              <a:t>не позднее 1 февраля текущего года представлять в орган опеки и попечительства </a:t>
            </a:r>
            <a:r>
              <a:rPr lang="ru-RU" b="1" dirty="0"/>
              <a:t>отчет в письменной форме </a:t>
            </a:r>
            <a:r>
              <a:rPr lang="ru-RU" dirty="0"/>
              <a:t>за предыдущий год о хранении, об использовании имущества подопечного и об управлении имуществом </a:t>
            </a:r>
            <a:r>
              <a:rPr lang="ru-RU" dirty="0" smtClean="0"/>
              <a:t>подопечного</a:t>
            </a:r>
          </a:p>
        </p:txBody>
      </p:sp>
    </p:spTree>
    <p:extLst>
      <p:ext uri="{BB962C8B-B14F-4D97-AF65-F5344CB8AC3E}">
        <p14:creationId xmlns:p14="http://schemas.microsoft.com/office/powerpoint/2010/main" val="2025079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half" idx="1"/>
          </p:nvPr>
        </p:nvSpPr>
        <p:spPr>
          <a:xfrm>
            <a:off x="491229" y="1484784"/>
            <a:ext cx="4038600" cy="4525963"/>
          </a:xfrm>
        </p:spPr>
        <p:txBody>
          <a:bodyPr/>
          <a:lstStyle/>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p:txBody>
      </p:sp>
      <p:sp>
        <p:nvSpPr>
          <p:cNvPr id="3" name="Объект 2"/>
          <p:cNvSpPr>
            <a:spLocks noGrp="1"/>
          </p:cNvSpPr>
          <p:nvPr>
            <p:ph sz="half" idx="2"/>
          </p:nvPr>
        </p:nvSpPr>
        <p:spPr>
          <a:solidFill>
            <a:schemeClr val="tx2">
              <a:lumMod val="20000"/>
              <a:lumOff val="80000"/>
            </a:schemeClr>
          </a:solidFill>
        </p:spPr>
        <p:txBody>
          <a:bodyPr/>
          <a:lstStyle/>
          <a:p>
            <a:pPr marL="0" indent="0" algn="ctr">
              <a:buNone/>
            </a:pPr>
            <a:r>
              <a:rPr lang="ru-RU" dirty="0">
                <a:latin typeface="Times New Roman" panose="02020603050405020304" pitchFamily="18" charset="0"/>
                <a:cs typeface="Times New Roman" panose="02020603050405020304" pitchFamily="18" charset="0"/>
              </a:rPr>
              <a:t>согласно статьи 67 </a:t>
            </a:r>
            <a:r>
              <a:rPr lang="ru-RU" dirty="0" smtClean="0">
                <a:latin typeface="Times New Roman" panose="02020603050405020304" pitchFamily="18" charset="0"/>
                <a:cs typeface="Times New Roman" panose="02020603050405020304" pitchFamily="18" charset="0"/>
              </a:rPr>
              <a:t>Жилищного кодекса</a:t>
            </a:r>
          </a:p>
          <a:p>
            <a:pPr marL="0" indent="0" algn="ctr">
              <a:buNone/>
            </a:pPr>
            <a:endParaRPr lang="ru-RU"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ru-RU" sz="1800" dirty="0" smtClean="0">
                <a:latin typeface="Times New Roman" panose="02020603050405020304" pitchFamily="18" charset="0"/>
                <a:cs typeface="Times New Roman" panose="02020603050405020304" pitchFamily="18" charset="0"/>
              </a:rPr>
              <a:t>регистрация </a:t>
            </a:r>
            <a:r>
              <a:rPr lang="ru-RU" sz="1800" dirty="0">
                <a:latin typeface="Times New Roman" panose="02020603050405020304" pitchFamily="18" charset="0"/>
                <a:cs typeface="Times New Roman" panose="02020603050405020304" pitchFamily="18" charset="0"/>
              </a:rPr>
              <a:t>ребенка по месту пребывания в жилом помещении опекуна</a:t>
            </a:r>
            <a:r>
              <a:rPr lang="ru-RU" sz="1800" dirty="0" smtClean="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r>
              <a:rPr lang="ru-RU" sz="1800" dirty="0" smtClean="0">
                <a:latin typeface="Times New Roman" panose="02020603050405020304" pitchFamily="18" charset="0"/>
                <a:cs typeface="Times New Roman" panose="02020603050405020304" pitchFamily="18" charset="0"/>
              </a:rPr>
              <a:t> информирование управляющей компании </a:t>
            </a:r>
            <a:r>
              <a:rPr lang="ru-RU" sz="1800" dirty="0">
                <a:latin typeface="Times New Roman" panose="02020603050405020304" pitchFamily="18" charset="0"/>
                <a:cs typeface="Times New Roman" panose="02020603050405020304" pitchFamily="18" charset="0"/>
              </a:rPr>
              <a:t>по месту жительства ребенка о временном убытии ребенка к </a:t>
            </a:r>
            <a:r>
              <a:rPr lang="ru-RU" sz="1800" dirty="0" smtClean="0">
                <a:latin typeface="Times New Roman" panose="02020603050405020304" pitchFamily="18" charset="0"/>
                <a:cs typeface="Times New Roman" panose="02020603050405020304" pitchFamily="18" charset="0"/>
              </a:rPr>
              <a:t>опекуну (снятие </a:t>
            </a:r>
            <a:r>
              <a:rPr lang="ru-RU" sz="1800" dirty="0">
                <a:latin typeface="Times New Roman" panose="02020603050405020304" pitchFamily="18" charset="0"/>
                <a:cs typeface="Times New Roman" panose="02020603050405020304" pitchFamily="18" charset="0"/>
              </a:rPr>
              <a:t>оплаты за коммунальные услуги на </a:t>
            </a:r>
            <a:r>
              <a:rPr lang="ru-RU" sz="1800" dirty="0" smtClean="0">
                <a:latin typeface="Times New Roman" panose="02020603050405020304" pitchFamily="18" charset="0"/>
                <a:cs typeface="Times New Roman" panose="02020603050405020304" pitchFamily="18" charset="0"/>
              </a:rPr>
              <a:t>ребенка);  </a:t>
            </a:r>
          </a:p>
          <a:p>
            <a:pPr algn="just">
              <a:buFont typeface="Wingdings" panose="05000000000000000000" pitchFamily="2" charset="2"/>
              <a:buChar char="ü"/>
            </a:pPr>
            <a:r>
              <a:rPr lang="ru-RU" sz="1800" dirty="0" smtClean="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и др.</a:t>
            </a:r>
          </a:p>
          <a:p>
            <a:pPr marL="0" indent="0">
              <a:buNone/>
            </a:pPr>
            <a:endParaRPr lang="ru-RU" sz="1800" dirty="0" smtClean="0">
              <a:latin typeface="Times New Roman" panose="02020603050405020304" pitchFamily="18" charset="0"/>
              <a:cs typeface="Times New Roman" panose="02020603050405020304" pitchFamily="18" charset="0"/>
            </a:endParaRPr>
          </a:p>
          <a:p>
            <a:pPr marL="0" indent="0">
              <a:buNone/>
            </a:pPr>
            <a:endParaRPr lang="ru-RU" dirty="0" smtClean="0">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p:txBody>
          <a:bodyPr/>
          <a:lstStyle/>
          <a:p>
            <a:r>
              <a:rPr lang="ru-RU" sz="2400" dirty="0" smtClean="0">
                <a:cs typeface="Times New Roman" panose="02020603050405020304" pitchFamily="18" charset="0"/>
              </a:rPr>
              <a:t>Обязанности законных </a:t>
            </a:r>
            <a:r>
              <a:rPr lang="ru-RU" sz="2400" dirty="0">
                <a:cs typeface="Times New Roman" panose="02020603050405020304" pitchFamily="18" charset="0"/>
              </a:rPr>
              <a:t>представителей по защите жилищных </a:t>
            </a:r>
            <a:r>
              <a:rPr lang="ru-RU" sz="2400" dirty="0" smtClean="0">
                <a:cs typeface="Times New Roman" panose="02020603050405020304" pitchFamily="18" charset="0"/>
              </a:rPr>
              <a:t>прав подопечных</a:t>
            </a:r>
            <a:endParaRPr lang="ru-RU" sz="2400" dirty="0"/>
          </a:p>
        </p:txBody>
      </p:sp>
      <p:sp>
        <p:nvSpPr>
          <p:cNvPr id="5" name="Номер слайда 4"/>
          <p:cNvSpPr>
            <a:spLocks noGrp="1"/>
          </p:cNvSpPr>
          <p:nvPr>
            <p:ph type="sldNum" sz="quarter" idx="10"/>
          </p:nvPr>
        </p:nvSpPr>
        <p:spPr/>
        <p:txBody>
          <a:bodyPr/>
          <a:lstStyle/>
          <a:p>
            <a:pPr>
              <a:defRPr/>
            </a:pPr>
            <a:fld id="{045D3078-7B5D-48DD-BCCF-4023AD187A63}" type="slidenum">
              <a:rPr lang="ru-RU" smtClean="0"/>
              <a:pPr>
                <a:defRPr/>
              </a:pPr>
              <a:t>29</a:t>
            </a:fld>
            <a:endParaRPr lang="ru-RU" dirty="0"/>
          </a:p>
        </p:txBody>
      </p:sp>
      <p:sp>
        <p:nvSpPr>
          <p:cNvPr id="6" name="Скругленный прямоугольник 5"/>
          <p:cNvSpPr/>
          <p:nvPr/>
        </p:nvSpPr>
        <p:spPr bwMode="auto">
          <a:xfrm>
            <a:off x="539552" y="1628800"/>
            <a:ext cx="3528392" cy="1296144"/>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indent="0" algn="ctr">
              <a:buNone/>
            </a:pPr>
            <a:r>
              <a:rPr lang="ru-RU" sz="2800" dirty="0">
                <a:latin typeface="Times New Roman" panose="02020603050405020304" pitchFamily="18" charset="0"/>
                <a:cs typeface="Times New Roman" panose="02020603050405020304" pitchFamily="18" charset="0"/>
              </a:rPr>
              <a:t>при совместном проживании</a:t>
            </a:r>
            <a:endParaRPr lang="ru-RU" sz="2800" dirty="0"/>
          </a:p>
        </p:txBody>
      </p:sp>
      <p:sp>
        <p:nvSpPr>
          <p:cNvPr id="8" name="Стрелка вправо 7"/>
          <p:cNvSpPr/>
          <p:nvPr/>
        </p:nvSpPr>
        <p:spPr bwMode="auto">
          <a:xfrm>
            <a:off x="3779912" y="1808820"/>
            <a:ext cx="1296144" cy="93610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Black" pitchFamily="34" charset="0"/>
            </a:endParaRPr>
          </a:p>
        </p:txBody>
      </p:sp>
      <p:sp>
        <p:nvSpPr>
          <p:cNvPr id="12" name="Скругленный прямоугольник 11"/>
          <p:cNvSpPr/>
          <p:nvPr/>
        </p:nvSpPr>
        <p:spPr bwMode="auto">
          <a:xfrm>
            <a:off x="611560" y="3384011"/>
            <a:ext cx="3528392" cy="2160240"/>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indent="0" algn="ctr">
              <a:buNone/>
            </a:pPr>
            <a:r>
              <a:rPr lang="ru-RU" sz="2800" dirty="0">
                <a:latin typeface="Times New Roman" panose="02020603050405020304" pitchFamily="18" charset="0"/>
                <a:cs typeface="Times New Roman" panose="02020603050405020304" pitchFamily="18" charset="0"/>
              </a:rPr>
              <a:t>при регистрации по месту жительства </a:t>
            </a:r>
            <a:endParaRPr lang="ru-RU" sz="2800" dirty="0" smtClean="0">
              <a:latin typeface="Times New Roman" panose="02020603050405020304" pitchFamily="18" charset="0"/>
              <a:cs typeface="Times New Roman" panose="02020603050405020304" pitchFamily="18" charset="0"/>
            </a:endParaRPr>
          </a:p>
          <a:p>
            <a:pPr marL="0" indent="0" algn="ctr">
              <a:buNone/>
            </a:pPr>
            <a:r>
              <a:rPr lang="ru-RU" sz="2800" dirty="0" smtClean="0">
                <a:latin typeface="Times New Roman" panose="02020603050405020304" pitchFamily="18" charset="0"/>
                <a:cs typeface="Times New Roman" panose="02020603050405020304" pitchFamily="18" charset="0"/>
              </a:rPr>
              <a:t>в </a:t>
            </a:r>
            <a:r>
              <a:rPr lang="ru-RU" sz="2800" dirty="0">
                <a:latin typeface="Times New Roman" panose="02020603050405020304" pitchFamily="18" charset="0"/>
                <a:cs typeface="Times New Roman" panose="02020603050405020304" pitchFamily="18" charset="0"/>
              </a:rPr>
              <a:t>разных жилых помещениях</a:t>
            </a:r>
            <a:endParaRPr lang="ru-RU"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431" y="3979149"/>
            <a:ext cx="131762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625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a:t>Семейное устройство детей-сирот и детей, оставшихся без попечения родителей</a:t>
            </a:r>
          </a:p>
        </p:txBody>
      </p:sp>
      <p:graphicFrame>
        <p:nvGraphicFramePr>
          <p:cNvPr id="4" name="Объект 3"/>
          <p:cNvGraphicFramePr>
            <a:graphicFrameLocks noGrp="1"/>
          </p:cNvGraphicFramePr>
          <p:nvPr>
            <p:ph idx="1"/>
            <p:extLst>
              <p:ext uri="{D42A27DB-BD31-4B8C-83A1-F6EECF244321}">
                <p14:modId xmlns:p14="http://schemas.microsoft.com/office/powerpoint/2010/main" val="8744353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2519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blipFill>
            <a:blip r:embed="rId2"/>
            <a:tile tx="0" ty="0" sx="100000" sy="100000" flip="none" algn="tl"/>
          </a:blipFill>
        </p:spPr>
        <p:style>
          <a:lnRef idx="1">
            <a:schemeClr val="accent1"/>
          </a:lnRef>
          <a:fillRef idx="2">
            <a:schemeClr val="accent1"/>
          </a:fillRef>
          <a:effectRef idx="1">
            <a:schemeClr val="accent1"/>
          </a:effectRef>
          <a:fontRef idx="minor">
            <a:schemeClr val="dk1"/>
          </a:fontRef>
        </p:style>
        <p:txBody>
          <a:bodyPr/>
          <a:lstStyle/>
          <a:p>
            <a:pPr marL="0" indent="0" algn="just">
              <a:buNone/>
            </a:pPr>
            <a:r>
              <a:rPr lang="ru-RU" dirty="0" smtClean="0">
                <a:latin typeface="Times New Roman" panose="02020603050405020304" pitchFamily="18" charset="0"/>
                <a:cs typeface="Times New Roman" panose="02020603050405020304" pitchFamily="18" charset="0"/>
              </a:rPr>
              <a:t>	В случае, если в жилом помещении ребенка проживают другие члены его семьи</a:t>
            </a:r>
          </a:p>
          <a:p>
            <a:pPr marL="0" indent="0" algn="ctr">
              <a:buNone/>
            </a:pPr>
            <a:r>
              <a:rPr lang="ru-RU" dirty="0" smtClean="0">
                <a:latin typeface="Times New Roman" panose="02020603050405020304" pitchFamily="18" charset="0"/>
                <a:cs typeface="Times New Roman" panose="02020603050405020304" pitchFamily="18" charset="0"/>
              </a:rPr>
              <a:t>Опекун обязан </a:t>
            </a:r>
            <a:r>
              <a:rPr lang="ru-RU" b="1" dirty="0" smtClean="0">
                <a:latin typeface="Times New Roman" panose="02020603050405020304" pitchFamily="18" charset="0"/>
                <a:cs typeface="Times New Roman" panose="02020603050405020304" pitchFamily="18" charset="0"/>
              </a:rPr>
              <a:t>КОНТРОЛИРОВАТЬ: </a:t>
            </a:r>
          </a:p>
          <a:p>
            <a:pPr marL="0" indent="0" algn="just">
              <a:buNone/>
            </a:pPr>
            <a:r>
              <a:rPr lang="ru-RU" dirty="0" smtClean="0">
                <a:latin typeface="Times New Roman" panose="02020603050405020304" pitchFamily="18" charset="0"/>
                <a:cs typeface="Times New Roman" panose="02020603050405020304" pitchFamily="18" charset="0"/>
              </a:rPr>
              <a:t>►внесение платы за жилое помещение и коммунальные услуги в жилом помещении ребенка; </a:t>
            </a:r>
          </a:p>
          <a:p>
            <a:pPr marL="0" indent="0">
              <a:buNone/>
            </a:pP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сохранность жилого помещения</a:t>
            </a:r>
          </a:p>
          <a:p>
            <a:endParaRPr lang="ru-RU" dirty="0"/>
          </a:p>
        </p:txBody>
      </p:sp>
      <p:sp>
        <p:nvSpPr>
          <p:cNvPr id="3" name="Заголовок 2"/>
          <p:cNvSpPr>
            <a:spLocks noGrp="1"/>
          </p:cNvSpPr>
          <p:nvPr>
            <p:ph type="title"/>
          </p:nvPr>
        </p:nvSpPr>
        <p:spPr/>
        <p:txBody>
          <a:bodyPr/>
          <a:lstStyle/>
          <a:p>
            <a:r>
              <a:rPr lang="ru-RU" sz="2800" dirty="0" smtClean="0">
                <a:latin typeface="Times New Roman" panose="02020603050405020304" pitchFamily="18" charset="0"/>
                <a:cs typeface="Times New Roman" panose="02020603050405020304" pitchFamily="18" charset="0"/>
              </a:rPr>
              <a:t>Защита жилищных прав подопечных</a:t>
            </a:r>
            <a:endParaRPr lang="ru-RU" sz="28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30</a:t>
            </a:fld>
            <a:endParaRPr lang="ru-RU" dirty="0"/>
          </a:p>
        </p:txBody>
      </p:sp>
    </p:spTree>
    <p:extLst>
      <p:ext uri="{BB962C8B-B14F-4D97-AF65-F5344CB8AC3E}">
        <p14:creationId xmlns:p14="http://schemas.microsoft.com/office/powerpoint/2010/main" val="67805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blipFill>
            <a:blip r:embed="rId2"/>
            <a:tile tx="0" ty="0" sx="100000" sy="100000" flip="none" algn="tl"/>
          </a:blipFill>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lgn="just">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В случае, если ребенок является единственным собственником или нанимателем жилого </a:t>
            </a:r>
            <a:r>
              <a:rPr lang="ru-RU" dirty="0" smtClean="0">
                <a:latin typeface="Times New Roman" panose="02020603050405020304" pitchFamily="18" charset="0"/>
                <a:cs typeface="Times New Roman" panose="02020603050405020304" pitchFamily="18" charset="0"/>
              </a:rPr>
              <a:t>помещения</a:t>
            </a:r>
          </a:p>
          <a:p>
            <a:pPr marL="0" indent="0" algn="ctr">
              <a:buNone/>
            </a:pPr>
            <a:r>
              <a:rPr lang="ru-RU" dirty="0" smtClean="0">
                <a:latin typeface="Times New Roman" panose="02020603050405020304" pitchFamily="18" charset="0"/>
                <a:cs typeface="Times New Roman" panose="02020603050405020304" pitchFamily="18" charset="0"/>
              </a:rPr>
              <a:t>Опекун </a:t>
            </a:r>
            <a:r>
              <a:rPr lang="ru-RU" b="1" dirty="0" smtClean="0">
                <a:latin typeface="Times New Roman" panose="02020603050405020304" pitchFamily="18" charset="0"/>
                <a:cs typeface="Times New Roman" panose="02020603050405020304" pitchFamily="18" charset="0"/>
              </a:rPr>
              <a:t>ОБЯЗАН: </a:t>
            </a:r>
          </a:p>
          <a:p>
            <a:pPr marL="0" indent="0">
              <a:buNone/>
            </a:pPr>
            <a:r>
              <a:rPr lang="ru-RU" dirty="0" smtClean="0">
                <a:latin typeface="Times New Roman" panose="02020603050405020304" pitchFamily="18" charset="0"/>
                <a:cs typeface="Times New Roman" panose="02020603050405020304" pitchFamily="18" charset="0"/>
              </a:rPr>
              <a:t>►своевременно </a:t>
            </a:r>
            <a:r>
              <a:rPr lang="ru-RU" dirty="0">
                <a:latin typeface="Times New Roman" panose="02020603050405020304" pitchFamily="18" charset="0"/>
                <a:cs typeface="Times New Roman" panose="02020603050405020304" pitchFamily="18" charset="0"/>
              </a:rPr>
              <a:t>вносить плату за жилое помещение и коммунальные услуги в жилом помещении ребенка; </a:t>
            </a:r>
          </a:p>
          <a:p>
            <a:pPr marL="0" indent="0">
              <a:buNone/>
            </a:pPr>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принимать </a:t>
            </a:r>
            <a:r>
              <a:rPr lang="ru-RU" dirty="0">
                <a:latin typeface="Times New Roman" panose="02020603050405020304" pitchFamily="18" charset="0"/>
                <a:cs typeface="Times New Roman" panose="02020603050405020304" pitchFamily="18" charset="0"/>
              </a:rPr>
              <a:t>меры по сохранению жилого </a:t>
            </a:r>
            <a:r>
              <a:rPr lang="ru-RU" dirty="0" smtClean="0">
                <a:latin typeface="Times New Roman" panose="02020603050405020304" pitchFamily="18" charset="0"/>
                <a:cs typeface="Times New Roman" panose="02020603050405020304" pitchFamily="18" charset="0"/>
              </a:rPr>
              <a:t>помещения</a:t>
            </a:r>
            <a:endParaRPr lang="ru-RU" dirty="0">
              <a:latin typeface="Times New Roman" panose="02020603050405020304" pitchFamily="18" charset="0"/>
              <a:cs typeface="Times New Roman" panose="02020603050405020304" pitchFamily="18" charset="0"/>
            </a:endParaRPr>
          </a:p>
          <a:p>
            <a:pPr marL="0" indent="0" algn="just">
              <a:buNone/>
            </a:pPr>
            <a:endParaRPr lang="ru-RU" dirty="0"/>
          </a:p>
        </p:txBody>
      </p:sp>
      <p:sp>
        <p:nvSpPr>
          <p:cNvPr id="3" name="Заголовок 2"/>
          <p:cNvSpPr>
            <a:spLocks noGrp="1"/>
          </p:cNvSpPr>
          <p:nvPr>
            <p:ph type="title"/>
          </p:nvPr>
        </p:nvSpPr>
        <p:spPr/>
        <p:txBody>
          <a:bodyPr/>
          <a:lstStyle/>
          <a:p>
            <a:r>
              <a:rPr lang="ru-RU" sz="2800" dirty="0">
                <a:latin typeface="Times New Roman" panose="02020603050405020304" pitchFamily="18" charset="0"/>
                <a:cs typeface="Times New Roman" panose="02020603050405020304" pitchFamily="18" charset="0"/>
              </a:rPr>
              <a:t>Защита жилищных прав подопечных</a:t>
            </a:r>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31</a:t>
            </a:fld>
            <a:endParaRPr lang="ru-RU" dirty="0"/>
          </a:p>
        </p:txBody>
      </p:sp>
    </p:spTree>
    <p:extLst>
      <p:ext uri="{BB962C8B-B14F-4D97-AF65-F5344CB8AC3E}">
        <p14:creationId xmlns:p14="http://schemas.microsoft.com/office/powerpoint/2010/main" val="1276338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solidFill>
            <a:schemeClr val="accent1">
              <a:lumMod val="20000"/>
              <a:lumOff val="80000"/>
            </a:schemeClr>
          </a:solidFill>
        </p:spPr>
        <p:txBody>
          <a:bodyPr/>
          <a:lstStyle/>
          <a:p>
            <a:pPr marL="0" indent="0" algn="just">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В случае, если ребенок является единственным собственником или нанимателем жилого </a:t>
            </a:r>
            <a:r>
              <a:rPr lang="ru-RU" dirty="0" smtClean="0">
                <a:latin typeface="Times New Roman" panose="02020603050405020304" pitchFamily="18" charset="0"/>
                <a:cs typeface="Times New Roman" panose="02020603050405020304" pitchFamily="18" charset="0"/>
              </a:rPr>
              <a:t>помещения</a:t>
            </a:r>
          </a:p>
          <a:p>
            <a:pPr marL="0" indent="0" algn="ctr">
              <a:buNone/>
            </a:pPr>
            <a:r>
              <a:rPr lang="ru-RU" b="1" dirty="0" smtClean="0">
                <a:latin typeface="Times New Roman" panose="02020603050405020304" pitchFamily="18" charset="0"/>
                <a:cs typeface="Times New Roman" panose="02020603050405020304" pitchFamily="18" charset="0"/>
              </a:rPr>
              <a:t>Опекунам рекомендуется: </a:t>
            </a:r>
          </a:p>
          <a:p>
            <a:pPr marL="0" indent="0">
              <a:buNone/>
            </a:pPr>
            <a:r>
              <a:rPr lang="ru-RU" dirty="0" smtClean="0">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сдать жилое помещение </a:t>
            </a:r>
            <a:r>
              <a:rPr lang="ru-RU" dirty="0" smtClean="0">
                <a:latin typeface="Times New Roman" panose="02020603050405020304" pitchFamily="18" charset="0"/>
                <a:cs typeface="Times New Roman" panose="02020603050405020304" pitchFamily="18" charset="0"/>
              </a:rPr>
              <a:t>внаем </a:t>
            </a:r>
            <a:r>
              <a:rPr lang="ru-RU" dirty="0">
                <a:latin typeface="Times New Roman" panose="02020603050405020304" pitchFamily="18" charset="0"/>
                <a:cs typeface="Times New Roman" panose="02020603050405020304" pitchFamily="18" charset="0"/>
              </a:rPr>
              <a:t>(поднаем) с соблюдением требований статьи 37 Гражданского кодекса РФ</a:t>
            </a:r>
          </a:p>
          <a:p>
            <a:pPr marL="0" indent="0">
              <a:buNone/>
            </a:pPr>
            <a:endParaRPr lang="ru-RU" dirty="0"/>
          </a:p>
        </p:txBody>
      </p:sp>
      <p:sp>
        <p:nvSpPr>
          <p:cNvPr id="3" name="Заголовок 2"/>
          <p:cNvSpPr>
            <a:spLocks noGrp="1"/>
          </p:cNvSpPr>
          <p:nvPr>
            <p:ph type="title"/>
          </p:nvPr>
        </p:nvSpPr>
        <p:spPr/>
        <p:txBody>
          <a:bodyPr/>
          <a:lstStyle/>
          <a:p>
            <a:r>
              <a:rPr lang="ru-RU" sz="2800" dirty="0">
                <a:latin typeface="Times New Roman" panose="02020603050405020304" pitchFamily="18" charset="0"/>
                <a:cs typeface="Times New Roman" panose="02020603050405020304" pitchFamily="18" charset="0"/>
              </a:rPr>
              <a:t>Защита жилищных прав подопечных</a:t>
            </a:r>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32</a:t>
            </a:fld>
            <a:endParaRPr lang="ru-RU" dirty="0"/>
          </a:p>
        </p:txBody>
      </p:sp>
    </p:spTree>
    <p:extLst>
      <p:ext uri="{BB962C8B-B14F-4D97-AF65-F5344CB8AC3E}">
        <p14:creationId xmlns:p14="http://schemas.microsoft.com/office/powerpoint/2010/main" val="2045686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solidFill>
            <a:schemeClr val="accent1">
              <a:lumMod val="20000"/>
              <a:lumOff val="80000"/>
            </a:schemeClr>
          </a:solidFill>
        </p:spPr>
        <p:txBody>
          <a:bodyPr/>
          <a:lstStyle/>
          <a:p>
            <a:pPr marL="0" indent="0" algn="just">
              <a:spcBef>
                <a:spcPts val="0"/>
              </a:spcBef>
              <a:buNone/>
            </a:pPr>
            <a:r>
              <a:rPr lang="ru-RU" sz="1550" dirty="0">
                <a:latin typeface="Times New Roman" panose="02020603050405020304" pitchFamily="18" charset="0"/>
                <a:cs typeface="Times New Roman" panose="02020603050405020304" pitchFamily="18" charset="0"/>
              </a:rPr>
              <a:t>В случае смерти родителей, а также в иных случаях утраты попечения родителей, если в жилом помещении остались проживать исключительно несовершеннолетние, органы опеки и попечительства, руководители учреждений для детей-сирот и детей, оставшихся без попечения родителей, </a:t>
            </a:r>
            <a:r>
              <a:rPr lang="ru-RU" sz="1550" b="1" dirty="0">
                <a:latin typeface="Times New Roman" panose="02020603050405020304" pitchFamily="18" charset="0"/>
                <a:cs typeface="Times New Roman" panose="02020603050405020304" pitchFamily="18" charset="0"/>
              </a:rPr>
              <a:t>опекуны (попечители), приемные родители</a:t>
            </a:r>
            <a:r>
              <a:rPr lang="ru-RU" sz="1550" dirty="0">
                <a:latin typeface="Times New Roman" panose="02020603050405020304" pitchFamily="18" charset="0"/>
                <a:cs typeface="Times New Roman" panose="02020603050405020304" pitchFamily="18" charset="0"/>
              </a:rPr>
              <a:t> или иные законные представители несовершеннолетних </a:t>
            </a:r>
            <a:r>
              <a:rPr lang="ru-RU" sz="1550" b="1" dirty="0">
                <a:latin typeface="Times New Roman" panose="02020603050405020304" pitchFamily="18" charset="0"/>
                <a:cs typeface="Times New Roman" panose="02020603050405020304" pitchFamily="18" charset="0"/>
              </a:rPr>
              <a:t>в течение трех месяцев</a:t>
            </a:r>
            <a:r>
              <a:rPr lang="ru-RU" sz="1550" dirty="0">
                <a:latin typeface="Times New Roman" panose="02020603050405020304" pitchFamily="18" charset="0"/>
                <a:cs typeface="Times New Roman" panose="02020603050405020304" pitchFamily="18" charset="0"/>
              </a:rPr>
              <a:t> оформляют договор передачи жилого помещения в собственность детям-сиротам и детям, оставшимся без попечения родителей. Договоры передачи жилых помещений в собственность несовершеннолетним, не достигшим возраста 14 лет, оформляются по заявлениям их законных представителей с предварительного разрешения органов опеки и попечительства или при необходимости по инициативе таких органов. Указанные договоры несовершеннолетними, достигшими возраста 14 лет, оформляются самостоятельно с согласия их законных представителей и органов опеки и попечительства.</a:t>
            </a:r>
          </a:p>
          <a:p>
            <a:pPr marL="0" indent="0" algn="just">
              <a:spcBef>
                <a:spcPts val="0"/>
              </a:spcBef>
              <a:buNone/>
            </a:pPr>
            <a:endParaRPr lang="ru-RU" sz="1550"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sz="half" idx="2"/>
          </p:nvPr>
        </p:nvSpPr>
        <p:spPr>
          <a:xfrm>
            <a:off x="107504" y="1435101"/>
            <a:ext cx="3358011" cy="4691063"/>
          </a:xfr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r>
              <a:rPr lang="ru-RU" sz="2800" dirty="0">
                <a:latin typeface="Times New Roman" panose="02020603050405020304" pitchFamily="18" charset="0"/>
                <a:cs typeface="Times New Roman" panose="02020603050405020304" pitchFamily="18" charset="0"/>
              </a:rPr>
              <a:t>Статья 2 </a:t>
            </a:r>
            <a:endParaRPr lang="ru-RU" sz="2800" dirty="0" smtClean="0">
              <a:latin typeface="Times New Roman" panose="02020603050405020304" pitchFamily="18" charset="0"/>
              <a:cs typeface="Times New Roman" panose="02020603050405020304" pitchFamily="18" charset="0"/>
            </a:endParaRPr>
          </a:p>
          <a:p>
            <a:pPr algn="ctr"/>
            <a:r>
              <a:rPr lang="ru-RU" sz="2800" dirty="0" smtClean="0">
                <a:latin typeface="Times New Roman" panose="02020603050405020304" pitchFamily="18" charset="0"/>
                <a:cs typeface="Times New Roman" panose="02020603050405020304" pitchFamily="18" charset="0"/>
              </a:rPr>
              <a:t>Закона </a:t>
            </a:r>
            <a:r>
              <a:rPr lang="ru-RU" sz="2800" dirty="0">
                <a:latin typeface="Times New Roman" panose="02020603050405020304" pitchFamily="18" charset="0"/>
                <a:cs typeface="Times New Roman" panose="02020603050405020304" pitchFamily="18" charset="0"/>
              </a:rPr>
              <a:t>РФ от 04.07.1991 № 1541-1 «О приватизации жилищного фонда в Российской Федерации»</a:t>
            </a:r>
          </a:p>
          <a:p>
            <a:pPr algn="ctr"/>
            <a:endParaRPr lang="ru-RU" sz="2800" dirty="0"/>
          </a:p>
        </p:txBody>
      </p:sp>
      <p:sp>
        <p:nvSpPr>
          <p:cNvPr id="4" name="Заголовок 3"/>
          <p:cNvSpPr>
            <a:spLocks noGrp="1"/>
          </p:cNvSpPr>
          <p:nvPr>
            <p:ph type="title"/>
          </p:nvPr>
        </p:nvSpPr>
        <p:spPr/>
        <p:txBody>
          <a:bodyPr>
            <a:normAutofit fontScale="90000"/>
          </a:bodyPr>
          <a:lstStyle/>
          <a:p>
            <a:r>
              <a:rPr lang="ru-RU" sz="2800" dirty="0">
                <a:solidFill>
                  <a:srgbClr val="0070C0"/>
                </a:solidFill>
                <a:latin typeface="Times New Roman" panose="02020603050405020304" pitchFamily="18" charset="0"/>
                <a:cs typeface="Times New Roman" panose="02020603050405020304" pitchFamily="18" charset="0"/>
              </a:rPr>
              <a:t>Право </a:t>
            </a:r>
            <a:r>
              <a:rPr lang="ru-RU" sz="2800" dirty="0" smtClean="0">
                <a:solidFill>
                  <a:srgbClr val="0070C0"/>
                </a:solidFill>
                <a:latin typeface="Times New Roman" panose="02020603050405020304" pitchFamily="18" charset="0"/>
                <a:cs typeface="Times New Roman" panose="02020603050405020304" pitchFamily="18" charset="0"/>
              </a:rPr>
              <a:t>пользования </a:t>
            </a:r>
            <a:r>
              <a:rPr lang="ru-RU" sz="2800" dirty="0">
                <a:solidFill>
                  <a:srgbClr val="0070C0"/>
                </a:solidFill>
                <a:latin typeface="Times New Roman" panose="02020603050405020304" pitchFamily="18" charset="0"/>
                <a:cs typeface="Times New Roman" panose="02020603050405020304" pitchFamily="18" charset="0"/>
              </a:rPr>
              <a:t>в муниципальном жилом фонде</a:t>
            </a:r>
            <a:endParaRPr lang="ru-RU" sz="2800" dirty="0"/>
          </a:p>
        </p:txBody>
      </p:sp>
      <p:sp>
        <p:nvSpPr>
          <p:cNvPr id="5" name="Номер слайда 4"/>
          <p:cNvSpPr>
            <a:spLocks noGrp="1"/>
          </p:cNvSpPr>
          <p:nvPr>
            <p:ph type="sldNum" sz="quarter" idx="10"/>
          </p:nvPr>
        </p:nvSpPr>
        <p:spPr/>
        <p:txBody>
          <a:bodyPr/>
          <a:lstStyle/>
          <a:p>
            <a:pPr>
              <a:defRPr/>
            </a:pPr>
            <a:fld id="{B7453D7F-DE1A-4D22-9250-CA84D0F3E818}" type="slidenum">
              <a:rPr lang="ru-RU" smtClean="0"/>
              <a:pPr>
                <a:defRPr/>
              </a:pPr>
              <a:t>33</a:t>
            </a:fld>
            <a:endParaRPr lang="ru-RU" dirty="0"/>
          </a:p>
        </p:txBody>
      </p:sp>
    </p:spTree>
    <p:extLst>
      <p:ext uri="{BB962C8B-B14F-4D97-AF65-F5344CB8AC3E}">
        <p14:creationId xmlns:p14="http://schemas.microsoft.com/office/powerpoint/2010/main" val="293292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blipFill>
            <a:blip r:embed="rId2"/>
            <a:tile tx="0" ty="0" sx="100000" sy="100000" flip="none" algn="tl"/>
          </a:blipFill>
        </p:spPr>
        <p:txBody>
          <a:bodyPr anchor="t"/>
          <a:lstStyle/>
          <a:p>
            <a:pPr marL="0" indent="0">
              <a:buNone/>
            </a:pPr>
            <a:r>
              <a:rPr lang="ru-RU" b="1" dirty="0" smtClean="0">
                <a:latin typeface="Times New Roman" panose="02020603050405020304" pitchFamily="18" charset="0"/>
                <a:cs typeface="Times New Roman" panose="02020603050405020304" pitchFamily="18" charset="0"/>
              </a:rPr>
              <a:t>Замещающий </a:t>
            </a:r>
            <a:r>
              <a:rPr lang="ru-RU" b="1" dirty="0">
                <a:latin typeface="Times New Roman" panose="02020603050405020304" pitchFamily="18" charset="0"/>
                <a:cs typeface="Times New Roman" panose="02020603050405020304" pitchFamily="18" charset="0"/>
              </a:rPr>
              <a:t>родитель обязан подать заявление и документы для включения ребенка старше 14 лет в список детей-сирот и детей, оставшихся без попечения родителей, а также лиц из числа детей-сирот и детей, оставшихся без попечения родителей, которые подлежат обеспечению жилыми </a:t>
            </a:r>
            <a:r>
              <a:rPr lang="ru-RU" b="1" dirty="0" smtClean="0">
                <a:latin typeface="Times New Roman" panose="02020603050405020304" pitchFamily="18" charset="0"/>
                <a:cs typeface="Times New Roman" panose="02020603050405020304" pitchFamily="18" charset="0"/>
              </a:rPr>
              <a:t>помещениями </a:t>
            </a:r>
            <a:endParaRPr lang="ru-RU" dirty="0"/>
          </a:p>
        </p:txBody>
      </p:sp>
      <p:sp>
        <p:nvSpPr>
          <p:cNvPr id="3" name="Заголовок 2"/>
          <p:cNvSpPr>
            <a:spLocks noGrp="1"/>
          </p:cNvSpPr>
          <p:nvPr>
            <p:ph type="title"/>
          </p:nvPr>
        </p:nvSpPr>
        <p:spPr/>
        <p:txBody>
          <a:bodyPr/>
          <a:lstStyle/>
          <a:p>
            <a:r>
              <a:rPr lang="ru-RU" sz="2400" dirty="0">
                <a:cs typeface="Times New Roman" panose="02020603050405020304" pitchFamily="18" charset="0"/>
              </a:rPr>
              <a:t>При отсутствии у ребенка прав на жилое помещение</a:t>
            </a:r>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34</a:t>
            </a:fld>
            <a:endParaRPr lang="ru-RU"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4844499"/>
            <a:ext cx="2447024" cy="1629114"/>
          </a:xfrm>
          <a:prstGeom prst="rect">
            <a:avLst/>
          </a:prstGeom>
          <a:ln>
            <a:noFill/>
          </a:ln>
          <a:effectLst>
            <a:softEdge rad="112500"/>
          </a:effectLst>
        </p:spPr>
      </p:pic>
    </p:spTree>
    <p:extLst>
      <p:ext uri="{BB962C8B-B14F-4D97-AF65-F5344CB8AC3E}">
        <p14:creationId xmlns:p14="http://schemas.microsoft.com/office/powerpoint/2010/main" val="1422417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484784"/>
            <a:ext cx="8784976" cy="4968552"/>
          </a:xfrm>
          <a:noFill/>
        </p:spPr>
        <p:txBody>
          <a:bodyPr/>
          <a:lstStyle/>
          <a:p>
            <a:pPr marL="0" indent="0">
              <a:buNone/>
            </a:pPr>
            <a:r>
              <a:rPr lang="ru-RU" sz="1800" b="1" dirty="0"/>
              <a:t>Опекун </a:t>
            </a:r>
            <a:r>
              <a:rPr lang="ru-RU" b="1" dirty="0"/>
              <a:t>не вправе </a:t>
            </a:r>
            <a:r>
              <a:rPr lang="ru-RU" sz="1800" b="1" dirty="0"/>
              <a:t>без предварительного разрешения органа опеки и попечительства совершать, а попечитель - давать согласие на совершение сделок по отчуждению</a:t>
            </a:r>
            <a:r>
              <a:rPr lang="ru-RU" sz="1800" dirty="0"/>
              <a:t>, в том числе обмену или дарению имущества подопечного, сдаче его внаем (в аренду), в безвозмездное пользование или в залог, сделок, влекущих отказ от принадлежащих подопечному прав, раздел его имущества или выдел из него долей, а также любых других действий, влекущих уменьшение имущества подопечного.</a:t>
            </a:r>
          </a:p>
          <a:p>
            <a:pPr marL="0" indent="0">
              <a:spcBef>
                <a:spcPts val="0"/>
              </a:spcBef>
              <a:buNone/>
            </a:pPr>
            <a:r>
              <a:rPr lang="ru-RU" sz="1800" b="1" dirty="0"/>
              <a:t>Опекун, попечитель, их супруги и близкие родственники </a:t>
            </a:r>
            <a:r>
              <a:rPr lang="ru-RU" b="1" dirty="0"/>
              <a:t>не вправе </a:t>
            </a:r>
            <a:r>
              <a:rPr lang="ru-RU" sz="1800" b="1" dirty="0"/>
              <a:t>совершать сделки с подопечным, за исключением передачи имущества подопечному в качестве дара или в безвозмездное пользование</a:t>
            </a:r>
            <a:r>
              <a:rPr lang="ru-RU" sz="1800" dirty="0"/>
              <a:t>, а также представлять подопечного при заключении сделок или ведении судебных дел между подопечным и супругом опекуна или попечителя и их близкими родственниками.</a:t>
            </a:r>
          </a:p>
          <a:p>
            <a:pPr marL="0" indent="0">
              <a:buNone/>
            </a:pPr>
            <a:endParaRPr lang="ru-RU" sz="1800" dirty="0" smtClean="0"/>
          </a:p>
          <a:p>
            <a:pPr marL="0" indent="0">
              <a:buNone/>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Статья 37 Гражданского кодекса РФ</a:t>
            </a:r>
            <a:endPar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Заголовок 2"/>
          <p:cNvSpPr>
            <a:spLocks noGrp="1"/>
          </p:cNvSpPr>
          <p:nvPr>
            <p:ph type="title"/>
          </p:nvPr>
        </p:nvSpPr>
        <p:spPr/>
        <p:txBody>
          <a:bodyPr>
            <a:normAutofit fontScale="90000"/>
          </a:bodyPr>
          <a:lstStyle/>
          <a:p>
            <a:r>
              <a:rPr lang="ru-RU" dirty="0" smtClean="0"/>
              <a:t>Распоряжение имуществом подопечного</a:t>
            </a:r>
            <a:endParaRPr lang="ru-RU"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35</a:t>
            </a:fld>
            <a:endParaRPr lang="ru-RU" dirty="0"/>
          </a:p>
        </p:txBody>
      </p:sp>
    </p:spTree>
    <p:extLst>
      <p:ext uri="{BB962C8B-B14F-4D97-AF65-F5344CB8AC3E}">
        <p14:creationId xmlns:p14="http://schemas.microsoft.com/office/powerpoint/2010/main" val="1360794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ormAutofit lnSpcReduction="10000"/>
          </a:bodyPr>
          <a:lstStyle/>
          <a:p>
            <a:pPr marL="0" indent="0" algn="just">
              <a:buNone/>
            </a:pPr>
            <a:r>
              <a:rPr lang="ru-RU" sz="2400" dirty="0"/>
              <a:t>Опекун или попечитель распоряжается доходами подопечного, исключительно </a:t>
            </a:r>
            <a:r>
              <a:rPr lang="ru-RU" sz="2400" b="1" dirty="0"/>
              <a:t>в интересах подопечного и с предварительного разрешения органа опеки и попечительства. </a:t>
            </a:r>
          </a:p>
          <a:p>
            <a:pPr marL="0" indent="0" algn="just">
              <a:buNone/>
            </a:pPr>
            <a:endParaRPr lang="ru-RU" sz="2400" dirty="0" smtClean="0"/>
          </a:p>
          <a:p>
            <a:pPr marL="0" indent="0" algn="just">
              <a:buNone/>
            </a:pPr>
            <a:r>
              <a:rPr lang="ru-RU" sz="2400" dirty="0" smtClean="0"/>
              <a:t>Суммы </a:t>
            </a:r>
            <a:r>
              <a:rPr lang="ru-RU" sz="2400" b="1" dirty="0"/>
              <a:t>алиментов, пенсий, пособий</a:t>
            </a:r>
            <a:r>
              <a:rPr lang="ru-RU" sz="2400" dirty="0"/>
              <a:t> и иные социальные выплаты подлежат зачислению на </a:t>
            </a:r>
            <a:r>
              <a:rPr lang="ru-RU" sz="2400" b="1" dirty="0"/>
              <a:t>отдельный номинальный счет</a:t>
            </a:r>
            <a:r>
              <a:rPr lang="ru-RU" sz="2400" dirty="0"/>
              <a:t>, открываемый опекуном или попечителем, и </a:t>
            </a:r>
            <a:r>
              <a:rPr lang="ru-RU" sz="2400" b="1" dirty="0"/>
              <a:t>расходуются опекуном или попечителем без предварительного разрешения органа опеки и попечительства</a:t>
            </a:r>
            <a:r>
              <a:rPr lang="ru-RU" sz="2400" dirty="0"/>
              <a:t>. </a:t>
            </a:r>
            <a:endParaRPr lang="ru-RU" sz="2400" dirty="0" smtClean="0"/>
          </a:p>
          <a:p>
            <a:pPr marL="0" indent="0" algn="just">
              <a:buNone/>
            </a:pPr>
            <a:r>
              <a:rPr lang="ru-R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ru-R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Статья 37 Гражданского кодекса РФ</a:t>
            </a:r>
          </a:p>
          <a:p>
            <a:pPr marL="0" indent="0" algn="just">
              <a:buNone/>
            </a:pPr>
            <a:endParaRPr lang="ru-RU" sz="2000" dirty="0"/>
          </a:p>
          <a:p>
            <a:endParaRPr lang="ru-RU" sz="2000" dirty="0"/>
          </a:p>
        </p:txBody>
      </p:sp>
      <p:sp>
        <p:nvSpPr>
          <p:cNvPr id="3" name="Заголовок 2"/>
          <p:cNvSpPr>
            <a:spLocks noGrp="1"/>
          </p:cNvSpPr>
          <p:nvPr>
            <p:ph type="title"/>
          </p:nvPr>
        </p:nvSpPr>
        <p:spPr/>
        <p:txBody>
          <a:bodyPr>
            <a:normAutofit fontScale="90000"/>
          </a:bodyPr>
          <a:lstStyle/>
          <a:p>
            <a:r>
              <a:rPr lang="ru-RU" dirty="0" smtClean="0"/>
              <a:t>Расходование денежных средств подопечных</a:t>
            </a:r>
            <a:endParaRPr lang="ru-RU"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36</a:t>
            </a:fld>
            <a:endParaRPr lang="ru-RU" dirty="0"/>
          </a:p>
        </p:txBody>
      </p:sp>
    </p:spTree>
    <p:extLst>
      <p:ext uri="{BB962C8B-B14F-4D97-AF65-F5344CB8AC3E}">
        <p14:creationId xmlns:p14="http://schemas.microsoft.com/office/powerpoint/2010/main" val="375275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Ответственность </a:t>
            </a:r>
            <a:br>
              <a:rPr lang="ru-RU" dirty="0" smtClean="0"/>
            </a:br>
            <a:r>
              <a:rPr lang="ru-RU" dirty="0" smtClean="0"/>
              <a:t>замещающих родителей</a:t>
            </a:r>
            <a:endParaRPr lang="ru-RU" dirty="0"/>
          </a:p>
        </p:txBody>
      </p:sp>
      <p:sp>
        <p:nvSpPr>
          <p:cNvPr id="3" name="Текст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49DF4AA-224A-46FE-A9B2-FEA15E76FB75}" type="slidenum">
              <a:rPr lang="ru-RU" smtClean="0"/>
              <a:pPr>
                <a:defRPr/>
              </a:pPr>
              <a:t>37</a:t>
            </a:fld>
            <a:endParaRPr lang="ru-RU" dirty="0"/>
          </a:p>
        </p:txBody>
      </p:sp>
      <p:pic>
        <p:nvPicPr>
          <p:cNvPr id="1026" name="Picture 2"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776864" cy="392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1022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Ответственность опекунов и попечителей</a:t>
            </a:r>
            <a:r>
              <a:rPr lang="ru-RU" b="0" dirty="0"/>
              <a:t/>
            </a:r>
            <a:br>
              <a:rPr lang="ru-RU" b="0" dirty="0"/>
            </a:br>
            <a:endParaRPr lang="ru-RU" dirty="0"/>
          </a:p>
        </p:txBody>
      </p:sp>
      <p:sp>
        <p:nvSpPr>
          <p:cNvPr id="3" name="Номер слайда 2"/>
          <p:cNvSpPr>
            <a:spLocks noGrp="1"/>
          </p:cNvSpPr>
          <p:nvPr>
            <p:ph type="sldNum" sz="quarter" idx="10"/>
          </p:nvPr>
        </p:nvSpPr>
        <p:spPr/>
        <p:txBody>
          <a:bodyPr/>
          <a:lstStyle/>
          <a:p>
            <a:pPr>
              <a:defRPr/>
            </a:pPr>
            <a:fld id="{253BF29E-9BE1-4658-852B-9D3A7AEECAFD}" type="slidenum">
              <a:rPr lang="ru-RU" smtClean="0"/>
              <a:pPr>
                <a:defRPr/>
              </a:pPr>
              <a:t>38</a:t>
            </a:fld>
            <a:endParaRPr lang="ru-RU" dirty="0"/>
          </a:p>
        </p:txBody>
      </p:sp>
      <p:sp>
        <p:nvSpPr>
          <p:cNvPr id="5" name="Прямоугольник 4"/>
          <p:cNvSpPr/>
          <p:nvPr/>
        </p:nvSpPr>
        <p:spPr>
          <a:xfrm>
            <a:off x="251520" y="1412776"/>
            <a:ext cx="8712968" cy="4801314"/>
          </a:xfrm>
          <a:prstGeom prst="rect">
            <a:avLst/>
          </a:prstGeom>
          <a:blipFill>
            <a:blip r:embed="rId2"/>
            <a:tile tx="0" ty="0" sx="100000" sy="100000" flip="none" algn="tl"/>
          </a:blipFill>
        </p:spPr>
        <p:txBody>
          <a:bodyPr wrap="square">
            <a:spAutoFit/>
          </a:bodyPr>
          <a:lstStyle/>
          <a:p>
            <a:pPr indent="457200" algn="just"/>
            <a:r>
              <a:rPr lang="ru-RU" b="1" dirty="0" smtClean="0">
                <a:solidFill>
                  <a:srgbClr val="002060"/>
                </a:solidFill>
                <a:effectLst>
                  <a:outerShdw blurRad="38100" dist="38100" dir="2700000" algn="tl">
                    <a:srgbClr val="000000">
                      <a:alpha val="43137"/>
                    </a:srgbClr>
                  </a:outerShdw>
                </a:effectLst>
              </a:rPr>
              <a:t>Опекуны </a:t>
            </a:r>
            <a:r>
              <a:rPr lang="ru-RU" b="1" dirty="0">
                <a:solidFill>
                  <a:srgbClr val="002060"/>
                </a:solidFill>
                <a:effectLst>
                  <a:outerShdw blurRad="38100" dist="38100" dir="2700000" algn="tl">
                    <a:srgbClr val="000000">
                      <a:alpha val="43137"/>
                    </a:srgbClr>
                  </a:outerShdw>
                </a:effectLst>
              </a:rPr>
              <a:t>и попечители отвечают за вред, причиненный по их вине личности или имуществу </a:t>
            </a:r>
            <a:r>
              <a:rPr lang="ru-RU" b="1" dirty="0" smtClean="0">
                <a:solidFill>
                  <a:srgbClr val="002060"/>
                </a:solidFill>
                <a:effectLst>
                  <a:outerShdw blurRad="38100" dist="38100" dir="2700000" algn="tl">
                    <a:srgbClr val="000000">
                      <a:alpha val="43137"/>
                    </a:srgbClr>
                  </a:outerShdw>
                </a:effectLst>
              </a:rPr>
              <a:t>подопечного.</a:t>
            </a:r>
          </a:p>
          <a:p>
            <a:pPr indent="457200" algn="just"/>
            <a:r>
              <a:rPr lang="ru-RU" dirty="0" smtClean="0">
                <a:solidFill>
                  <a:srgbClr val="002060"/>
                </a:solidFill>
              </a:rPr>
              <a:t>При </a:t>
            </a:r>
            <a:r>
              <a:rPr lang="ru-RU" dirty="0">
                <a:solidFill>
                  <a:srgbClr val="002060"/>
                </a:solidFill>
              </a:rPr>
              <a:t>обнаружении ненадлежащего исполнения опекуном или попечителем обязанностей по охране имущества подопечного и управлению имуществом подопечного (</a:t>
            </a:r>
            <a:r>
              <a:rPr lang="ru-RU" b="1" dirty="0">
                <a:solidFill>
                  <a:srgbClr val="002060"/>
                </a:solidFill>
              </a:rPr>
              <a:t>порча, ненадлежащее хранение имущества, расходование имущества не по назначению, совершение действий, повлекших за собой уменьшение стоимости имущества подопечного, и другое</a:t>
            </a:r>
            <a:r>
              <a:rPr lang="ru-RU" dirty="0">
                <a:solidFill>
                  <a:srgbClr val="002060"/>
                </a:solidFill>
              </a:rPr>
              <a:t>) орган опеки и попечительства обязан составить об этом акт и предъявить требование к опекуну или попечителю о возмещении убытков, причиненных подопечному.</a:t>
            </a:r>
          </a:p>
          <a:p>
            <a:pPr indent="457200" algn="just"/>
            <a:endParaRPr lang="ru-RU" dirty="0" smtClean="0">
              <a:solidFill>
                <a:srgbClr val="002060"/>
              </a:solidFill>
            </a:endParaRPr>
          </a:p>
          <a:p>
            <a:pPr indent="457200" algn="just"/>
            <a:r>
              <a:rPr lang="ru-RU" dirty="0" smtClean="0">
                <a:solidFill>
                  <a:srgbClr val="002060"/>
                </a:solidFill>
              </a:rPr>
              <a:t>Опекуны </a:t>
            </a:r>
            <a:r>
              <a:rPr lang="ru-RU" dirty="0">
                <a:solidFill>
                  <a:srgbClr val="002060"/>
                </a:solidFill>
              </a:rPr>
              <a:t>и попечители </a:t>
            </a:r>
            <a:r>
              <a:rPr lang="ru-RU" dirty="0" smtClean="0">
                <a:solidFill>
                  <a:srgbClr val="002060"/>
                </a:solidFill>
              </a:rPr>
              <a:t>несут  </a:t>
            </a:r>
            <a:r>
              <a:rPr lang="ru-RU" dirty="0">
                <a:solidFill>
                  <a:srgbClr val="002060"/>
                </a:solidFill>
                <a:effectLst>
                  <a:outerShdw blurRad="38100" dist="38100" dir="2700000" algn="tl">
                    <a:srgbClr val="000000">
                      <a:alpha val="43137"/>
                    </a:srgbClr>
                  </a:outerShdw>
                </a:effectLst>
              </a:rPr>
              <a:t>уголовную ответственность</a:t>
            </a:r>
            <a:r>
              <a:rPr lang="ru-RU" dirty="0">
                <a:solidFill>
                  <a:srgbClr val="002060"/>
                </a:solidFill>
              </a:rPr>
              <a:t>, </a:t>
            </a:r>
            <a:r>
              <a:rPr lang="ru-RU" dirty="0" smtClean="0">
                <a:solidFill>
                  <a:srgbClr val="002060"/>
                </a:solidFill>
                <a:effectLst>
                  <a:outerShdw blurRad="38100" dist="38100" dir="2700000" algn="tl">
                    <a:srgbClr val="000000">
                      <a:alpha val="43137"/>
                    </a:srgbClr>
                  </a:outerShdw>
                </a:effectLst>
              </a:rPr>
              <a:t>административную </a:t>
            </a:r>
            <a:r>
              <a:rPr lang="ru-RU" dirty="0">
                <a:solidFill>
                  <a:srgbClr val="002060"/>
                </a:solidFill>
                <a:effectLst>
                  <a:outerShdw blurRad="38100" dist="38100" dir="2700000" algn="tl">
                    <a:srgbClr val="000000">
                      <a:alpha val="43137"/>
                    </a:srgbClr>
                  </a:outerShdw>
                </a:effectLst>
              </a:rPr>
              <a:t>ответственность </a:t>
            </a:r>
            <a:r>
              <a:rPr lang="ru-RU" dirty="0">
                <a:solidFill>
                  <a:srgbClr val="002060"/>
                </a:solidFill>
              </a:rPr>
              <a:t>за свои действия или бездействие в порядке, установленном соответственно законодательством Российской Федерации, законодательством субъектов Российской Федерации</a:t>
            </a:r>
            <a:r>
              <a:rPr lang="ru-RU" dirty="0" smtClean="0">
                <a:solidFill>
                  <a:srgbClr val="002060"/>
                </a:solidFill>
              </a:rPr>
              <a:t>.</a:t>
            </a:r>
          </a:p>
          <a:p>
            <a:pPr algn="just"/>
            <a:endParaRPr lang="ru-RU" dirty="0">
              <a:solidFill>
                <a:srgbClr val="002060"/>
              </a:solidFill>
            </a:endParaRPr>
          </a:p>
          <a:p>
            <a:pPr algn="just"/>
            <a:endParaRPr lang="ru-RU" dirty="0"/>
          </a:p>
          <a:p>
            <a:endParaRPr lang="ru-RU" dirty="0"/>
          </a:p>
        </p:txBody>
      </p:sp>
      <p:sp>
        <p:nvSpPr>
          <p:cNvPr id="6" name="Скругленный прямоугольник 5"/>
          <p:cNvSpPr/>
          <p:nvPr/>
        </p:nvSpPr>
        <p:spPr bwMode="auto">
          <a:xfrm>
            <a:off x="179512" y="5661248"/>
            <a:ext cx="8784976" cy="792088"/>
          </a:xfrm>
          <a:prstGeom prst="round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kumimoji="0" lang="ru-RU" b="1" i="0" u="none" strike="noStrike" cap="none" normalizeH="0" baseline="0" dirty="0" smtClean="0">
                <a:ln>
                  <a:noFill/>
                </a:ln>
                <a:solidFill>
                  <a:schemeClr val="tx1"/>
                </a:solidFill>
                <a:effectLst/>
                <a:latin typeface="+mn-lt"/>
              </a:rPr>
              <a:t>Статья 26 </a:t>
            </a:r>
            <a:r>
              <a:rPr lang="ru-RU" b="1" dirty="0" smtClean="0">
                <a:latin typeface="+mn-lt"/>
              </a:rPr>
              <a:t>Федерального закона </a:t>
            </a:r>
            <a:r>
              <a:rPr lang="ru-RU" b="1" dirty="0">
                <a:latin typeface="+mn-lt"/>
              </a:rPr>
              <a:t>от 24.04.2008 </a:t>
            </a:r>
            <a:r>
              <a:rPr lang="ru-RU" b="1" dirty="0" smtClean="0">
                <a:latin typeface="+mn-lt"/>
              </a:rPr>
              <a:t>№ 48-ФЗ «Об </a:t>
            </a:r>
            <a:r>
              <a:rPr lang="ru-RU" b="1" dirty="0">
                <a:latin typeface="+mn-lt"/>
              </a:rPr>
              <a:t>опеке и </a:t>
            </a:r>
            <a:r>
              <a:rPr lang="ru-RU" b="1" dirty="0" smtClean="0">
                <a:latin typeface="+mn-lt"/>
              </a:rPr>
              <a:t>попечительстве»</a:t>
            </a:r>
            <a:endParaRPr lang="ru-RU" b="1" dirty="0">
              <a:latin typeface="+mn-l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Black" pitchFamily="34" charset="0"/>
            </a:endParaRPr>
          </a:p>
        </p:txBody>
      </p:sp>
    </p:spTree>
    <p:extLst>
      <p:ext uri="{BB962C8B-B14F-4D97-AF65-F5344CB8AC3E}">
        <p14:creationId xmlns:p14="http://schemas.microsoft.com/office/powerpoint/2010/main" val="352236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Кодекс </a:t>
            </a:r>
            <a:r>
              <a:rPr lang="ru-RU" dirty="0"/>
              <a:t>Российской Федерации об административных правонарушениях</a:t>
            </a:r>
            <a:br>
              <a:rPr lang="ru-RU" dirty="0"/>
            </a:br>
            <a:r>
              <a:rPr lang="ru-RU" b="0" dirty="0"/>
              <a:t/>
            </a:r>
            <a:br>
              <a:rPr lang="ru-RU" b="0" dirty="0"/>
            </a:br>
            <a:endParaRPr lang="ru-RU" dirty="0"/>
          </a:p>
        </p:txBody>
      </p:sp>
      <p:sp>
        <p:nvSpPr>
          <p:cNvPr id="3" name="Номер слайда 2"/>
          <p:cNvSpPr>
            <a:spLocks noGrp="1"/>
          </p:cNvSpPr>
          <p:nvPr>
            <p:ph type="sldNum" sz="quarter" idx="10"/>
          </p:nvPr>
        </p:nvSpPr>
        <p:spPr/>
        <p:txBody>
          <a:bodyPr/>
          <a:lstStyle/>
          <a:p>
            <a:pPr>
              <a:defRPr/>
            </a:pPr>
            <a:fld id="{253BF29E-9BE1-4658-852B-9D3A7AEECAFD}" type="slidenum">
              <a:rPr lang="ru-RU" smtClean="0"/>
              <a:pPr>
                <a:defRPr/>
              </a:pPr>
              <a:t>39</a:t>
            </a:fld>
            <a:endParaRPr lang="ru-RU" dirty="0"/>
          </a:p>
        </p:txBody>
      </p:sp>
      <p:sp>
        <p:nvSpPr>
          <p:cNvPr id="5" name="Прямоугольник 4"/>
          <p:cNvSpPr/>
          <p:nvPr/>
        </p:nvSpPr>
        <p:spPr>
          <a:xfrm>
            <a:off x="179512" y="1412776"/>
            <a:ext cx="8784976" cy="4985980"/>
          </a:xfrm>
          <a:prstGeom prst="rect">
            <a:avLst/>
          </a:prstGeom>
          <a:blipFill>
            <a:blip r:embed="rId2"/>
            <a:tile tx="0" ty="0" sx="100000" sy="100000" flip="none" algn="tl"/>
          </a:blipFill>
        </p:spPr>
        <p:txBody>
          <a:bodyPr wrap="square">
            <a:spAutoFit/>
          </a:bodyPr>
          <a:lstStyle/>
          <a:p>
            <a:pPr algn="ctr"/>
            <a:r>
              <a:rPr lang="ru-RU" sz="1500" b="1" dirty="0" smtClean="0"/>
              <a:t>Статья </a:t>
            </a:r>
            <a:r>
              <a:rPr lang="ru-RU" sz="1500" b="1" dirty="0"/>
              <a:t>5.35. </a:t>
            </a:r>
            <a:r>
              <a:rPr lang="ru-RU" sz="1500" b="1" dirty="0" smtClean="0"/>
              <a:t>Неисполнение </a:t>
            </a:r>
            <a:r>
              <a:rPr lang="ru-RU" sz="1500" b="1" dirty="0"/>
              <a:t>родителями или иными законными представителями несовершеннолетних обязанностей по содержанию и воспитанию </a:t>
            </a:r>
            <a:r>
              <a:rPr lang="ru-RU" sz="1500" b="1" dirty="0" smtClean="0"/>
              <a:t>несовершеннолетних </a:t>
            </a:r>
          </a:p>
          <a:p>
            <a:pPr algn="ctr"/>
            <a:endParaRPr lang="ru-RU" sz="1500" b="1" dirty="0" smtClean="0"/>
          </a:p>
          <a:p>
            <a:r>
              <a:rPr lang="ru-RU" sz="1500" dirty="0"/>
              <a:t>1</a:t>
            </a:r>
            <a:r>
              <a:rPr lang="ru-RU" sz="1500" dirty="0" smtClean="0"/>
              <a:t>. </a:t>
            </a:r>
            <a:r>
              <a:rPr lang="ru-RU" sz="1500" dirty="0"/>
              <a:t>Неисполнение или ненадлежащее исполнение родителями или </a:t>
            </a:r>
            <a:r>
              <a:rPr lang="ru-RU" sz="1500" b="1" dirty="0" smtClean="0"/>
              <a:t>иными законными представителями </a:t>
            </a:r>
            <a:r>
              <a:rPr lang="ru-RU" sz="1500" b="1" dirty="0"/>
              <a:t>несовершеннолетних</a:t>
            </a:r>
            <a:r>
              <a:rPr lang="ru-RU" sz="1500" dirty="0"/>
              <a:t> обязанностей по содержанию, воспитанию, обучению, защите прав и интересов несовершеннолетних -</a:t>
            </a:r>
          </a:p>
          <a:p>
            <a:r>
              <a:rPr lang="ru-RU" sz="1500" dirty="0"/>
              <a:t>влечет предупреждение или наложение административного штрафа в размере от ста до пятисот рублей.</a:t>
            </a:r>
          </a:p>
          <a:p>
            <a:r>
              <a:rPr lang="ru-RU" sz="1500" dirty="0"/>
              <a:t>2. Нарушение родителями или </a:t>
            </a:r>
            <a:r>
              <a:rPr lang="ru-RU" sz="1500" b="1" dirty="0"/>
              <a:t>иными законными представителями несовершеннолетних прав и интересов несовершеннолетних</a:t>
            </a:r>
            <a:r>
              <a:rPr lang="ru-RU" sz="1500" dirty="0"/>
              <a:t>, выразившееся в лишении </a:t>
            </a:r>
            <a:r>
              <a:rPr lang="ru-RU" sz="1500" dirty="0" smtClean="0"/>
              <a:t>их права </a:t>
            </a:r>
            <a:r>
              <a:rPr lang="ru-RU" sz="1500" dirty="0"/>
              <a:t>на общение с родителями или близкими родственниками, если такое общение не противоречит интересам детей, в намеренном сокрытии места нахождения детей помимо их воли, в неисполнении судебного решения об определении места жительства детей, в том числе судебного решения об определении места жительства детей на период до вступления в законную силу судебного решения об определении их места жительства, в неисполнении судебного решения о порядке осуществления родительских прав или о порядке осуществления родительских прав на период до вступления в законную силу судебного решения либо в ином воспрепятствовании осуществлению родителями прав на воспитание и образование детей и на защиту их прав и интересов, -</a:t>
            </a:r>
          </a:p>
          <a:p>
            <a:r>
              <a:rPr lang="ru-RU" sz="1500" dirty="0"/>
              <a:t>влечет наложение административного штрафа в размере от двух тысяч до трех тысяч рублей.</a:t>
            </a:r>
          </a:p>
          <a:p>
            <a:endParaRPr lang="ru-RU" dirty="0"/>
          </a:p>
        </p:txBody>
      </p:sp>
    </p:spTree>
    <p:extLst>
      <p:ext uri="{BB962C8B-B14F-4D97-AF65-F5344CB8AC3E}">
        <p14:creationId xmlns:p14="http://schemas.microsoft.com/office/powerpoint/2010/main" val="765351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r>
              <a:rPr lang="ru-RU" sz="2400" dirty="0">
                <a:ea typeface="Times New Roman"/>
              </a:rPr>
              <a:t>Правовые вопросы </a:t>
            </a:r>
            <a:br>
              <a:rPr lang="ru-RU" sz="2400" dirty="0">
                <a:ea typeface="Times New Roman"/>
              </a:rPr>
            </a:br>
            <a:r>
              <a:rPr lang="ru-RU" sz="2400" dirty="0"/>
              <a:t> для замещающих родителей</a:t>
            </a:r>
            <a:r>
              <a:rPr lang="ru-RU" sz="2400" i="1" dirty="0"/>
              <a:t/>
            </a:r>
            <a:br>
              <a:rPr lang="ru-RU" sz="2400" i="1" dirty="0"/>
            </a:br>
            <a:endParaRPr lang="ru-RU" sz="2400"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4</a:t>
            </a:fld>
            <a:endParaRPr lang="ru-RU" dirty="0"/>
          </a:p>
        </p:txBody>
      </p:sp>
      <p:sp>
        <p:nvSpPr>
          <p:cNvPr id="6" name="Объект 5"/>
          <p:cNvSpPr>
            <a:spLocks noGrp="1"/>
          </p:cNvSpPr>
          <p:nvPr>
            <p:ph idx="1"/>
          </p:nvPr>
        </p:nvSpPr>
        <p:spPr/>
        <p:txBody>
          <a:bodyPr/>
          <a:lstStyle/>
          <a:p>
            <a:endParaRPr lang="ru-RU" dirty="0" smtClean="0"/>
          </a:p>
          <a:p>
            <a:endParaRPr lang="ru-RU" dirty="0"/>
          </a:p>
        </p:txBody>
      </p:sp>
      <p:graphicFrame>
        <p:nvGraphicFramePr>
          <p:cNvPr id="7" name="Таблица 6"/>
          <p:cNvGraphicFramePr>
            <a:graphicFrameLocks noGrp="1"/>
          </p:cNvGraphicFramePr>
          <p:nvPr>
            <p:extLst>
              <p:ext uri="{D42A27DB-BD31-4B8C-83A1-F6EECF244321}">
                <p14:modId xmlns:p14="http://schemas.microsoft.com/office/powerpoint/2010/main" val="3302862036"/>
              </p:ext>
            </p:extLst>
          </p:nvPr>
        </p:nvGraphicFramePr>
        <p:xfrm>
          <a:off x="251518" y="1484784"/>
          <a:ext cx="8712969" cy="4752527"/>
        </p:xfrm>
        <a:graphic>
          <a:graphicData uri="http://schemas.openxmlformats.org/drawingml/2006/table">
            <a:tbl>
              <a:tblPr firstRow="1" firstCol="1" bandRow="1">
                <a:tableStyleId>{5C22544A-7EE6-4342-B048-85BDC9FD1C3A}</a:tableStyleId>
              </a:tblPr>
              <a:tblGrid>
                <a:gridCol w="2088234"/>
                <a:gridCol w="2232248"/>
                <a:gridCol w="2232248"/>
                <a:gridCol w="2160239"/>
              </a:tblGrid>
              <a:tr h="776005">
                <a:tc gridSpan="2">
                  <a:txBody>
                    <a:bodyPr/>
                    <a:lstStyle/>
                    <a:p>
                      <a:pPr algn="ctr">
                        <a:lnSpc>
                          <a:spcPct val="115000"/>
                        </a:lnSpc>
                        <a:spcAft>
                          <a:spcPts val="0"/>
                        </a:spcAft>
                      </a:pPr>
                      <a:r>
                        <a:rPr lang="ru-RU" sz="3600" dirty="0">
                          <a:effectLst/>
                          <a:latin typeface="+mn-lt"/>
                        </a:rPr>
                        <a:t>Права</a:t>
                      </a:r>
                      <a:endParaRPr lang="ru-RU" sz="3600" dirty="0">
                        <a:effectLst/>
                        <a:latin typeface="+mn-lt"/>
                        <a:ea typeface="Calibri"/>
                        <a:cs typeface="Times New Roman"/>
                      </a:endParaRPr>
                    </a:p>
                  </a:txBody>
                  <a:tcPr marL="68580" marR="68580" marT="0" marB="0" anchor="ctr"/>
                </a:tc>
                <a:tc hMerge="1">
                  <a:txBody>
                    <a:bodyPr/>
                    <a:lstStyle/>
                    <a:p>
                      <a:endParaRPr lang="ru-RU"/>
                    </a:p>
                  </a:txBody>
                  <a:tcPr/>
                </a:tc>
                <a:tc gridSpan="2">
                  <a:txBody>
                    <a:bodyPr/>
                    <a:lstStyle/>
                    <a:p>
                      <a:pPr algn="ctr">
                        <a:lnSpc>
                          <a:spcPct val="115000"/>
                        </a:lnSpc>
                        <a:spcAft>
                          <a:spcPts val="0"/>
                        </a:spcAft>
                      </a:pPr>
                      <a:r>
                        <a:rPr lang="ru-RU" sz="3600" dirty="0">
                          <a:effectLst/>
                          <a:latin typeface="+mn-lt"/>
                        </a:rPr>
                        <a:t>Обязанности</a:t>
                      </a:r>
                      <a:endParaRPr lang="ru-RU" sz="3600" dirty="0">
                        <a:effectLst/>
                        <a:latin typeface="+mn-lt"/>
                        <a:ea typeface="Calibri"/>
                        <a:cs typeface="Times New Roman"/>
                      </a:endParaRPr>
                    </a:p>
                  </a:txBody>
                  <a:tcPr marL="68580" marR="68580" marT="0" marB="0" anchor="ctr">
                    <a:solidFill>
                      <a:schemeClr val="accent2">
                        <a:lumMod val="75000"/>
                      </a:schemeClr>
                    </a:solidFill>
                  </a:tcPr>
                </a:tc>
                <a:tc hMerge="1">
                  <a:txBody>
                    <a:bodyPr/>
                    <a:lstStyle/>
                    <a:p>
                      <a:endParaRPr lang="ru-RU"/>
                    </a:p>
                  </a:txBody>
                  <a:tcPr/>
                </a:tc>
              </a:tr>
              <a:tr h="3976522">
                <a:tc>
                  <a:txBody>
                    <a:bodyPr/>
                    <a:lstStyle/>
                    <a:p>
                      <a:pPr algn="ctr">
                        <a:lnSpc>
                          <a:spcPct val="115000"/>
                        </a:lnSpc>
                        <a:spcAft>
                          <a:spcPts val="0"/>
                        </a:spcAft>
                      </a:pPr>
                      <a:r>
                        <a:rPr lang="ru-RU" sz="2200" dirty="0">
                          <a:solidFill>
                            <a:schemeClr val="tx1"/>
                          </a:solidFill>
                          <a:effectLst/>
                          <a:latin typeface="+mn-lt"/>
                        </a:rPr>
                        <a:t>Меры социальной поддержки детям</a:t>
                      </a:r>
                      <a:endParaRPr lang="ru-RU" sz="2200" dirty="0">
                        <a:solidFill>
                          <a:schemeClr val="tx1"/>
                        </a:solidFill>
                        <a:effectLst/>
                        <a:latin typeface="+mn-lt"/>
                        <a:ea typeface="Calibri"/>
                        <a:cs typeface="Times New Roman"/>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ru-RU" sz="2200" b="1" dirty="0">
                          <a:effectLst/>
                          <a:latin typeface="+mn-lt"/>
                        </a:rPr>
                        <a:t>Меры социальной поддержки замещающим родителям</a:t>
                      </a:r>
                      <a:endParaRPr lang="ru-RU" sz="2200" b="1" dirty="0">
                        <a:effectLst/>
                        <a:latin typeface="+mn-lt"/>
                        <a:ea typeface="Calibri"/>
                        <a:cs typeface="Times New Roman"/>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ru-RU" sz="2200" b="1" dirty="0">
                          <a:effectLst/>
                          <a:latin typeface="+mn-lt"/>
                        </a:rPr>
                        <a:t>Основные обязанности замещающих родителей</a:t>
                      </a:r>
                      <a:endParaRPr lang="ru-RU" sz="2200" b="1" dirty="0">
                        <a:effectLst/>
                        <a:latin typeface="+mn-lt"/>
                        <a:ea typeface="Calibri"/>
                        <a:cs typeface="Times New Roman"/>
                      </a:endParaRPr>
                    </a:p>
                  </a:txBody>
                  <a:tcPr marL="68580" marR="68580" marT="0" marB="0" anchor="ctr">
                    <a:solidFill>
                      <a:schemeClr val="accent2">
                        <a:lumMod val="40000"/>
                        <a:lumOff val="60000"/>
                      </a:schemeClr>
                    </a:solidFill>
                  </a:tcPr>
                </a:tc>
                <a:tc>
                  <a:txBody>
                    <a:bodyPr/>
                    <a:lstStyle/>
                    <a:p>
                      <a:pPr algn="ctr">
                        <a:lnSpc>
                          <a:spcPct val="115000"/>
                        </a:lnSpc>
                        <a:spcAft>
                          <a:spcPts val="0"/>
                        </a:spcAft>
                      </a:pPr>
                      <a:r>
                        <a:rPr lang="ru-RU" sz="2200" b="1" dirty="0">
                          <a:effectLst/>
                          <a:latin typeface="+mn-lt"/>
                        </a:rPr>
                        <a:t>Способы исполнения возложенных обязанностей</a:t>
                      </a:r>
                      <a:endParaRPr lang="ru-RU" sz="2200" b="1" dirty="0">
                        <a:effectLst/>
                        <a:latin typeface="+mn-lt"/>
                        <a:ea typeface="Calibri"/>
                        <a:cs typeface="Times New Roman"/>
                      </a:endParaRPr>
                    </a:p>
                  </a:txBody>
                  <a:tcPr marL="68580" marR="68580" marT="0" marB="0" anchor="ctr">
                    <a:solidFill>
                      <a:schemeClr val="accent2">
                        <a:lumMod val="40000"/>
                        <a:lumOff val="60000"/>
                      </a:schemeClr>
                    </a:solidFill>
                  </a:tcPr>
                </a:tc>
              </a:tr>
            </a:tbl>
          </a:graphicData>
        </a:graphic>
      </p:graphicFrame>
    </p:spTree>
    <p:extLst>
      <p:ext uri="{BB962C8B-B14F-4D97-AF65-F5344CB8AC3E}">
        <p14:creationId xmlns:p14="http://schemas.microsoft.com/office/powerpoint/2010/main" val="3226780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Уголовный кодекс Российской Федерации</a:t>
            </a:r>
            <a:r>
              <a:rPr lang="ru-RU" b="0" dirty="0"/>
              <a:t/>
            </a:r>
            <a:br>
              <a:rPr lang="ru-RU" b="0" dirty="0"/>
            </a:br>
            <a:endParaRPr lang="ru-RU" dirty="0"/>
          </a:p>
        </p:txBody>
      </p:sp>
      <p:sp>
        <p:nvSpPr>
          <p:cNvPr id="3" name="Номер слайда 2"/>
          <p:cNvSpPr>
            <a:spLocks noGrp="1"/>
          </p:cNvSpPr>
          <p:nvPr>
            <p:ph type="sldNum" sz="quarter" idx="10"/>
          </p:nvPr>
        </p:nvSpPr>
        <p:spPr/>
        <p:txBody>
          <a:bodyPr/>
          <a:lstStyle/>
          <a:p>
            <a:pPr>
              <a:defRPr/>
            </a:pPr>
            <a:fld id="{253BF29E-9BE1-4658-852B-9D3A7AEECAFD}" type="slidenum">
              <a:rPr lang="ru-RU" smtClean="0"/>
              <a:pPr>
                <a:defRPr/>
              </a:pPr>
              <a:t>40</a:t>
            </a:fld>
            <a:endParaRPr lang="ru-RU" dirty="0"/>
          </a:p>
        </p:txBody>
      </p:sp>
      <p:sp>
        <p:nvSpPr>
          <p:cNvPr id="5" name="Прямоугольник 4"/>
          <p:cNvSpPr/>
          <p:nvPr/>
        </p:nvSpPr>
        <p:spPr>
          <a:xfrm>
            <a:off x="179512" y="1412776"/>
            <a:ext cx="8784976" cy="4924425"/>
          </a:xfrm>
          <a:prstGeom prst="rect">
            <a:avLst/>
          </a:prstGeom>
          <a:blipFill>
            <a:blip r:embed="rId2"/>
            <a:tile tx="0" ty="0" sx="100000" sy="100000" flip="none" algn="tl"/>
          </a:blipFill>
        </p:spPr>
        <p:txBody>
          <a:bodyPr wrap="square">
            <a:spAutoFit/>
          </a:bodyPr>
          <a:lstStyle/>
          <a:p>
            <a:pPr algn="ctr"/>
            <a:r>
              <a:rPr lang="ru-RU" sz="1400" b="1" dirty="0"/>
              <a:t>Статья 156. Неисполнение обязанностей по воспитанию несовершеннолетнего</a:t>
            </a:r>
          </a:p>
          <a:p>
            <a:r>
              <a:rPr lang="ru-RU" sz="1400" dirty="0"/>
              <a:t> </a:t>
            </a:r>
          </a:p>
          <a:p>
            <a:pPr indent="457200"/>
            <a:r>
              <a:rPr lang="ru-RU" sz="1600" dirty="0" smtClean="0"/>
              <a:t>Неисполнение </a:t>
            </a:r>
            <a:r>
              <a:rPr lang="ru-RU" sz="1600" dirty="0"/>
              <a:t>или ненадлежащее исполнение обязанностей по воспитанию несовершеннолетнего родителем </a:t>
            </a:r>
            <a:r>
              <a:rPr lang="ru-RU" sz="1600" dirty="0" smtClean="0"/>
              <a:t>или иным лицом</a:t>
            </a:r>
            <a:r>
              <a:rPr lang="ru-RU" sz="1600" dirty="0"/>
              <a:t>, на которое возложены эти обязанности, а равно педагогическим работником или другим работником образовательной организации, медицинской организации, организации, оказывающей социальные услуги, либо иной организации, обязанного осуществлять надзор за несовершеннолетним, </a:t>
            </a:r>
            <a:r>
              <a:rPr lang="ru-RU" sz="1600" u="sng" dirty="0"/>
              <a:t>если это деяние соединено с жестоким обращением с несовершеннолетним</a:t>
            </a:r>
            <a:r>
              <a:rPr lang="ru-RU" sz="1600" dirty="0"/>
              <a:t>, -</a:t>
            </a:r>
          </a:p>
          <a:p>
            <a:pPr indent="457200"/>
            <a:r>
              <a:rPr lang="ru-RU" sz="1600" dirty="0" smtClean="0"/>
              <a:t>наказывается </a:t>
            </a:r>
            <a:r>
              <a:rPr lang="ru-RU" sz="1600" dirty="0"/>
              <a:t>штрафом в размере до ста тысяч рублей или в размере заработной платы или иного дохода осужденного за период до одного года, либо обязательными работами на срок до четырехсот сорока часов, либо исправительными работами на срок до двух лет, либо принудительными работами на срок до трех лет с лишением права занимать определенные должности или заниматься определенной деятельностью на срок до пяти лет или без такового, либо лишением свободы на срок до трех лет с лишением права занимать определенные должности или заниматься определенной деятельностью на срок до пяти лет или без такового.</a:t>
            </a:r>
          </a:p>
          <a:p>
            <a:endParaRPr lang="ru-RU" sz="1400" dirty="0"/>
          </a:p>
          <a:p>
            <a:endParaRPr lang="ru-RU" sz="1400" dirty="0"/>
          </a:p>
          <a:p>
            <a:endParaRPr lang="ru-RU" dirty="0"/>
          </a:p>
        </p:txBody>
      </p:sp>
    </p:spTree>
    <p:extLst>
      <p:ext uri="{BB962C8B-B14F-4D97-AF65-F5344CB8AC3E}">
        <p14:creationId xmlns:p14="http://schemas.microsoft.com/office/powerpoint/2010/main" val="71788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smtClean="0"/>
              <a:t>Гражданский </a:t>
            </a:r>
            <a:r>
              <a:rPr lang="ru-RU" dirty="0"/>
              <a:t>кодекс Российской </a:t>
            </a:r>
            <a:r>
              <a:rPr lang="ru-RU" dirty="0" smtClean="0"/>
              <a:t>Федерации </a:t>
            </a:r>
            <a:br>
              <a:rPr lang="ru-RU" dirty="0" smtClean="0"/>
            </a:br>
            <a:r>
              <a:rPr lang="ru-RU" dirty="0" smtClean="0"/>
              <a:t>(часть 1)</a:t>
            </a:r>
            <a:r>
              <a:rPr lang="ru-RU" b="0" dirty="0"/>
              <a:t/>
            </a:r>
            <a:br>
              <a:rPr lang="ru-RU" b="0" dirty="0"/>
            </a:br>
            <a:endParaRPr lang="ru-RU" dirty="0"/>
          </a:p>
        </p:txBody>
      </p:sp>
      <p:sp>
        <p:nvSpPr>
          <p:cNvPr id="3" name="Номер слайда 2"/>
          <p:cNvSpPr>
            <a:spLocks noGrp="1"/>
          </p:cNvSpPr>
          <p:nvPr>
            <p:ph type="sldNum" sz="quarter" idx="10"/>
          </p:nvPr>
        </p:nvSpPr>
        <p:spPr/>
        <p:txBody>
          <a:bodyPr/>
          <a:lstStyle/>
          <a:p>
            <a:pPr>
              <a:defRPr/>
            </a:pPr>
            <a:fld id="{253BF29E-9BE1-4658-852B-9D3A7AEECAFD}" type="slidenum">
              <a:rPr lang="ru-RU" smtClean="0"/>
              <a:pPr>
                <a:defRPr/>
              </a:pPr>
              <a:t>41</a:t>
            </a:fld>
            <a:endParaRPr lang="ru-RU" dirty="0"/>
          </a:p>
        </p:txBody>
      </p:sp>
      <p:sp>
        <p:nvSpPr>
          <p:cNvPr id="5" name="Прямоугольник 4"/>
          <p:cNvSpPr/>
          <p:nvPr/>
        </p:nvSpPr>
        <p:spPr>
          <a:xfrm>
            <a:off x="251520" y="1412776"/>
            <a:ext cx="8424936" cy="4093428"/>
          </a:xfrm>
          <a:prstGeom prst="rect">
            <a:avLst/>
          </a:prstGeom>
        </p:spPr>
        <p:txBody>
          <a:bodyPr wrap="square">
            <a:spAutoFit/>
          </a:bodyPr>
          <a:lstStyle/>
          <a:p>
            <a:r>
              <a:rPr lang="ru-RU" sz="2800" dirty="0" smtClean="0"/>
              <a:t>Статья 28.</a:t>
            </a:r>
          </a:p>
          <a:p>
            <a:pPr algn="just"/>
            <a:r>
              <a:rPr lang="ru-RU" sz="2800" dirty="0" smtClean="0"/>
              <a:t>Имущественную </a:t>
            </a:r>
            <a:r>
              <a:rPr lang="ru-RU" sz="2800" dirty="0"/>
              <a:t>ответственность по сделкам малолетнего, в том числе по сделкам, совершенным им самостоятельно, несут его родители, усыновители или опекуны, если не докажут, что обязательство было нарушено не по их вине. </a:t>
            </a:r>
            <a:endParaRPr lang="ru-RU" sz="2800" dirty="0">
              <a:hlinkClick r:id="rId2"/>
            </a:endParaRPr>
          </a:p>
          <a:p>
            <a:endParaRPr lang="ru-RU" sz="3200" dirty="0"/>
          </a:p>
          <a:p>
            <a:endParaRPr lang="ru-RU" sz="32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3994500"/>
            <a:ext cx="1944216" cy="2430270"/>
          </a:xfrm>
          <a:prstGeom prst="rect">
            <a:avLst/>
          </a:prstGeom>
          <a:ln>
            <a:noFill/>
          </a:ln>
          <a:effectLst>
            <a:softEdge rad="112500"/>
          </a:effectLst>
        </p:spPr>
      </p:pic>
    </p:spTree>
    <p:extLst>
      <p:ext uri="{BB962C8B-B14F-4D97-AF65-F5344CB8AC3E}">
        <p14:creationId xmlns:p14="http://schemas.microsoft.com/office/powerpoint/2010/main" val="110869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sz="2400" dirty="0" smtClean="0"/>
              <a:t>Гражданский </a:t>
            </a:r>
            <a:r>
              <a:rPr lang="ru-RU" sz="2400" dirty="0"/>
              <a:t>кодекс Российской </a:t>
            </a:r>
            <a:r>
              <a:rPr lang="ru-RU" sz="2400" dirty="0" smtClean="0"/>
              <a:t>Федерации </a:t>
            </a:r>
            <a:br>
              <a:rPr lang="ru-RU" sz="2400" dirty="0" smtClean="0"/>
            </a:br>
            <a:r>
              <a:rPr lang="ru-RU" sz="2400" dirty="0" smtClean="0"/>
              <a:t>(часть 2)</a:t>
            </a:r>
            <a:r>
              <a:rPr lang="ru-RU" sz="2400" b="0" dirty="0"/>
              <a:t/>
            </a:r>
            <a:br>
              <a:rPr lang="ru-RU" sz="2400" b="0" dirty="0"/>
            </a:br>
            <a:endParaRPr lang="ru-RU" sz="2400" dirty="0"/>
          </a:p>
        </p:txBody>
      </p:sp>
      <p:sp>
        <p:nvSpPr>
          <p:cNvPr id="3" name="Номер слайда 2"/>
          <p:cNvSpPr>
            <a:spLocks noGrp="1"/>
          </p:cNvSpPr>
          <p:nvPr>
            <p:ph type="sldNum" sz="quarter" idx="10"/>
          </p:nvPr>
        </p:nvSpPr>
        <p:spPr/>
        <p:txBody>
          <a:bodyPr/>
          <a:lstStyle/>
          <a:p>
            <a:pPr>
              <a:defRPr/>
            </a:pPr>
            <a:fld id="{253BF29E-9BE1-4658-852B-9D3A7AEECAFD}" type="slidenum">
              <a:rPr lang="ru-RU" smtClean="0"/>
              <a:pPr>
                <a:defRPr/>
              </a:pPr>
              <a:t>42</a:t>
            </a:fld>
            <a:endParaRPr lang="ru-RU" dirty="0"/>
          </a:p>
        </p:txBody>
      </p:sp>
      <p:sp>
        <p:nvSpPr>
          <p:cNvPr id="5" name="Прямоугольник 4"/>
          <p:cNvSpPr/>
          <p:nvPr/>
        </p:nvSpPr>
        <p:spPr>
          <a:xfrm>
            <a:off x="179512" y="1412776"/>
            <a:ext cx="8784976" cy="4893647"/>
          </a:xfrm>
          <a:prstGeom prst="rect">
            <a:avLst/>
          </a:prstGeom>
          <a:blipFill>
            <a:blip r:embed="rId2"/>
            <a:tile tx="0" ty="0" sx="100000" sy="100000" flip="none" algn="tl"/>
          </a:blipFill>
        </p:spPr>
        <p:txBody>
          <a:bodyPr wrap="square">
            <a:spAutoFit/>
          </a:bodyPr>
          <a:lstStyle/>
          <a:p>
            <a:pPr algn="just"/>
            <a:r>
              <a:rPr lang="ru-RU" sz="2000" b="1" dirty="0"/>
              <a:t>Статья 1073. Ответственность за вред, причиненный несовершеннолетними в возрасте до четырнадцати лет</a:t>
            </a:r>
          </a:p>
          <a:p>
            <a:r>
              <a:rPr lang="ru-RU" sz="2000" dirty="0"/>
              <a:t>1. За вред, причиненный несовершеннолетним, не достигшим четырнадцати лет (малолетним), отвечают его родители (усыновители) или опекуны, если не докажут, что вред возник не по их вине.</a:t>
            </a:r>
          </a:p>
          <a:p>
            <a:endParaRPr lang="ru-RU" sz="2000" dirty="0" smtClean="0"/>
          </a:p>
          <a:p>
            <a:pPr algn="just"/>
            <a:r>
              <a:rPr lang="ru-RU" sz="2000" b="1" dirty="0"/>
              <a:t>Статья 1074. Ответственность за вред, причиненный несовершеннолетними в возрасте от четырнадцати до восемнадцати лет</a:t>
            </a:r>
          </a:p>
          <a:p>
            <a:r>
              <a:rPr lang="ru-RU" sz="2000" dirty="0"/>
              <a:t> </a:t>
            </a:r>
            <a:r>
              <a:rPr lang="ru-RU" sz="2000" dirty="0" smtClean="0"/>
              <a:t>2</a:t>
            </a:r>
            <a:r>
              <a:rPr lang="ru-RU" sz="2000" dirty="0"/>
              <a:t>. В случае, когда у несовершеннолетнего в возрасте от четырнадцати до восемнадцати лет нет доходов или иного имущества, достаточных для возмещения вреда, вред должен быть возмещен полностью или в недостающей части его родителями (усыновителями) или попечителем, если они не докажут, что вред возник не по их вине.</a:t>
            </a:r>
          </a:p>
          <a:p>
            <a:endParaRPr lang="ru-RU" sz="1400" dirty="0"/>
          </a:p>
          <a:p>
            <a:endParaRPr lang="ru-RU" dirty="0"/>
          </a:p>
        </p:txBody>
      </p:sp>
    </p:spTree>
    <p:extLst>
      <p:ext uri="{BB962C8B-B14F-4D97-AF65-F5344CB8AC3E}">
        <p14:creationId xmlns:p14="http://schemas.microsoft.com/office/powerpoint/2010/main" val="23526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nSpc>
                <a:spcPct val="115000"/>
              </a:lnSpc>
              <a:spcAft>
                <a:spcPts val="0"/>
              </a:spcAft>
            </a:pPr>
            <a:r>
              <a:rPr lang="ru-RU" dirty="0"/>
              <a:t>Способы исполнения возложенных обязанностей</a:t>
            </a:r>
            <a:endParaRPr lang="ru-RU" dirty="0">
              <a:ea typeface="Calibri"/>
              <a:cs typeface="Times New Roman"/>
            </a:endParaRPr>
          </a:p>
        </p:txBody>
      </p:sp>
      <p:sp>
        <p:nvSpPr>
          <p:cNvPr id="3" name="Текст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49DF4AA-224A-46FE-A9B2-FEA15E76FB75}" type="slidenum">
              <a:rPr lang="ru-RU" smtClean="0"/>
              <a:pPr>
                <a:defRPr/>
              </a:pPr>
              <a:t>43</a:t>
            </a:fld>
            <a:endParaRPr lang="ru-RU" dirty="0"/>
          </a:p>
        </p:txBody>
      </p:sp>
      <p:pic>
        <p:nvPicPr>
          <p:cNvPr id="2050" name="Picture 2" descr="C:\Users\user\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92088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64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Группа 5"/>
          <p:cNvGrpSpPr/>
          <p:nvPr/>
        </p:nvGrpSpPr>
        <p:grpSpPr>
          <a:xfrm>
            <a:off x="899592" y="1413260"/>
            <a:ext cx="7488831" cy="5039928"/>
            <a:chOff x="2168227" y="1413260"/>
            <a:chExt cx="4807545" cy="5039928"/>
          </a:xfrm>
        </p:grpSpPr>
        <p:sp>
          <p:nvSpPr>
            <p:cNvPr id="7" name="Полилиния 6"/>
            <p:cNvSpPr/>
            <p:nvPr/>
          </p:nvSpPr>
          <p:spPr>
            <a:xfrm>
              <a:off x="3538377" y="3038813"/>
              <a:ext cx="2066763" cy="1787834"/>
            </a:xfrm>
            <a:custGeom>
              <a:avLst/>
              <a:gdLst>
                <a:gd name="connsiteX0" fmla="*/ 0 w 2066763"/>
                <a:gd name="connsiteY0" fmla="*/ 893917 h 1787834"/>
                <a:gd name="connsiteX1" fmla="*/ 510784 w 2066763"/>
                <a:gd name="connsiteY1" fmla="*/ 0 h 1787834"/>
                <a:gd name="connsiteX2" fmla="*/ 1555979 w 2066763"/>
                <a:gd name="connsiteY2" fmla="*/ 0 h 1787834"/>
                <a:gd name="connsiteX3" fmla="*/ 2066763 w 2066763"/>
                <a:gd name="connsiteY3" fmla="*/ 893917 h 1787834"/>
                <a:gd name="connsiteX4" fmla="*/ 1555979 w 2066763"/>
                <a:gd name="connsiteY4" fmla="*/ 1787834 h 1787834"/>
                <a:gd name="connsiteX5" fmla="*/ 510784 w 2066763"/>
                <a:gd name="connsiteY5" fmla="*/ 1787834 h 1787834"/>
                <a:gd name="connsiteX6" fmla="*/ 0 w 2066763"/>
                <a:gd name="connsiteY6" fmla="*/ 893917 h 1787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6763" h="1787834">
                  <a:moveTo>
                    <a:pt x="0" y="893917"/>
                  </a:moveTo>
                  <a:lnTo>
                    <a:pt x="510784" y="0"/>
                  </a:lnTo>
                  <a:lnTo>
                    <a:pt x="1555979" y="0"/>
                  </a:lnTo>
                  <a:lnTo>
                    <a:pt x="2066763" y="893917"/>
                  </a:lnTo>
                  <a:lnTo>
                    <a:pt x="1555979" y="1787834"/>
                  </a:lnTo>
                  <a:lnTo>
                    <a:pt x="510784" y="1787834"/>
                  </a:lnTo>
                  <a:lnTo>
                    <a:pt x="0" y="893917"/>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362812" tIns="316589" rIns="362812" bIns="316589" numCol="1" spcCol="1270" anchor="ctr" anchorCtr="0">
              <a:noAutofit/>
            </a:bodyPr>
            <a:lstStyle/>
            <a:p>
              <a:pPr lvl="0" algn="ctr" defTabSz="711200">
                <a:lnSpc>
                  <a:spcPct val="90000"/>
                </a:lnSpc>
                <a:spcBef>
                  <a:spcPct val="0"/>
                </a:spcBef>
                <a:spcAft>
                  <a:spcPct val="35000"/>
                </a:spcAft>
              </a:pPr>
              <a:r>
                <a:rPr lang="ru-RU" sz="2800" kern="1200" dirty="0" smtClean="0"/>
                <a:t>Замещающая</a:t>
              </a:r>
            </a:p>
            <a:p>
              <a:pPr lvl="0" algn="ctr" defTabSz="711200">
                <a:lnSpc>
                  <a:spcPct val="90000"/>
                </a:lnSpc>
                <a:spcBef>
                  <a:spcPct val="0"/>
                </a:spcBef>
                <a:spcAft>
                  <a:spcPct val="35000"/>
                </a:spcAft>
              </a:pPr>
              <a:r>
                <a:rPr lang="ru-RU" sz="2800" kern="1200" dirty="0" smtClean="0"/>
                <a:t>семья</a:t>
              </a:r>
              <a:endParaRPr lang="ru-RU" sz="2800" kern="1200" dirty="0"/>
            </a:p>
          </p:txBody>
        </p:sp>
        <p:sp>
          <p:nvSpPr>
            <p:cNvPr id="8" name="Шестиугольник 7"/>
            <p:cNvSpPr/>
            <p:nvPr/>
          </p:nvSpPr>
          <p:spPr>
            <a:xfrm>
              <a:off x="4832568" y="2183455"/>
              <a:ext cx="779783" cy="671886"/>
            </a:xfrm>
            <a:prstGeom prst="hexagon">
              <a:avLst>
                <a:gd name="adj" fmla="val 28900"/>
                <a:gd name="vf" fmla="val 11547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9" name="Полилиния 8"/>
            <p:cNvSpPr/>
            <p:nvPr/>
          </p:nvSpPr>
          <p:spPr>
            <a:xfrm>
              <a:off x="3720525" y="1413260"/>
              <a:ext cx="1643564" cy="1465247"/>
            </a:xfrm>
            <a:custGeom>
              <a:avLst/>
              <a:gdLst>
                <a:gd name="connsiteX0" fmla="*/ 0 w 1643564"/>
                <a:gd name="connsiteY0" fmla="*/ 732624 h 1465247"/>
                <a:gd name="connsiteX1" fmla="*/ 418621 w 1643564"/>
                <a:gd name="connsiteY1" fmla="*/ 0 h 1465247"/>
                <a:gd name="connsiteX2" fmla="*/ 1224943 w 1643564"/>
                <a:gd name="connsiteY2" fmla="*/ 0 h 1465247"/>
                <a:gd name="connsiteX3" fmla="*/ 1643564 w 1643564"/>
                <a:gd name="connsiteY3" fmla="*/ 732624 h 1465247"/>
                <a:gd name="connsiteX4" fmla="*/ 1224943 w 1643564"/>
                <a:gd name="connsiteY4" fmla="*/ 1465247 h 1465247"/>
                <a:gd name="connsiteX5" fmla="*/ 418621 w 1643564"/>
                <a:gd name="connsiteY5" fmla="*/ 1465247 h 1465247"/>
                <a:gd name="connsiteX6" fmla="*/ 0 w 1643564"/>
                <a:gd name="connsiteY6" fmla="*/ 732624 h 1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564" h="1465247">
                  <a:moveTo>
                    <a:pt x="0" y="732624"/>
                  </a:moveTo>
                  <a:lnTo>
                    <a:pt x="418621" y="0"/>
                  </a:lnTo>
                  <a:lnTo>
                    <a:pt x="1224943" y="0"/>
                  </a:lnTo>
                  <a:lnTo>
                    <a:pt x="1643564" y="732624"/>
                  </a:lnTo>
                  <a:lnTo>
                    <a:pt x="1224943" y="1465247"/>
                  </a:lnTo>
                  <a:lnTo>
                    <a:pt x="418621" y="1465247"/>
                  </a:lnTo>
                  <a:lnTo>
                    <a:pt x="0" y="732624"/>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290492" tIns="260354" rIns="290492" bIns="260354" numCol="1" spcCol="1270" anchor="ctr" anchorCtr="0">
              <a:noAutofit/>
            </a:bodyPr>
            <a:lstStyle/>
            <a:p>
              <a:pPr lvl="0" algn="ctr" defTabSz="444500">
                <a:lnSpc>
                  <a:spcPct val="90000"/>
                </a:lnSpc>
                <a:spcBef>
                  <a:spcPct val="0"/>
                </a:spcBef>
                <a:spcAft>
                  <a:spcPct val="35000"/>
                </a:spcAft>
              </a:pPr>
              <a:r>
                <a:rPr lang="ru-RU" sz="1600" kern="1200" dirty="0" smtClean="0">
                  <a:solidFill>
                    <a:schemeClr val="tx1"/>
                  </a:solidFill>
                </a:rPr>
                <a:t>Органы опеки </a:t>
              </a:r>
            </a:p>
            <a:p>
              <a:pPr lvl="0" algn="ctr" defTabSz="444500">
                <a:lnSpc>
                  <a:spcPct val="90000"/>
                </a:lnSpc>
                <a:spcBef>
                  <a:spcPct val="0"/>
                </a:spcBef>
                <a:spcAft>
                  <a:spcPct val="35000"/>
                </a:spcAft>
              </a:pPr>
              <a:r>
                <a:rPr lang="ru-RU" sz="1600" kern="1200" dirty="0" smtClean="0">
                  <a:solidFill>
                    <a:schemeClr val="tx1"/>
                  </a:solidFill>
                </a:rPr>
                <a:t>и попечительства</a:t>
              </a:r>
              <a:endParaRPr lang="ru-RU" sz="1600" kern="1200" dirty="0">
                <a:solidFill>
                  <a:schemeClr val="tx1"/>
                </a:solidFill>
              </a:endParaRPr>
            </a:p>
          </p:txBody>
        </p:sp>
        <p:sp>
          <p:nvSpPr>
            <p:cNvPr id="10" name="Шестиугольник 9"/>
            <p:cNvSpPr/>
            <p:nvPr/>
          </p:nvSpPr>
          <p:spPr>
            <a:xfrm>
              <a:off x="5742637" y="3439526"/>
              <a:ext cx="779783" cy="671886"/>
            </a:xfrm>
            <a:prstGeom prst="hexagon">
              <a:avLst>
                <a:gd name="adj" fmla="val 28900"/>
                <a:gd name="vf" fmla="val 11547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1" name="Полилиния 10"/>
            <p:cNvSpPr/>
            <p:nvPr/>
          </p:nvSpPr>
          <p:spPr>
            <a:xfrm>
              <a:off x="5282074" y="2314002"/>
              <a:ext cx="1693698" cy="1465247"/>
            </a:xfrm>
            <a:custGeom>
              <a:avLst/>
              <a:gdLst>
                <a:gd name="connsiteX0" fmla="*/ 0 w 1693698"/>
                <a:gd name="connsiteY0" fmla="*/ 732624 h 1465247"/>
                <a:gd name="connsiteX1" fmla="*/ 418621 w 1693698"/>
                <a:gd name="connsiteY1" fmla="*/ 0 h 1465247"/>
                <a:gd name="connsiteX2" fmla="*/ 1275077 w 1693698"/>
                <a:gd name="connsiteY2" fmla="*/ 0 h 1465247"/>
                <a:gd name="connsiteX3" fmla="*/ 1693698 w 1693698"/>
                <a:gd name="connsiteY3" fmla="*/ 732624 h 1465247"/>
                <a:gd name="connsiteX4" fmla="*/ 1275077 w 1693698"/>
                <a:gd name="connsiteY4" fmla="*/ 1465247 h 1465247"/>
                <a:gd name="connsiteX5" fmla="*/ 418621 w 1693698"/>
                <a:gd name="connsiteY5" fmla="*/ 1465247 h 1465247"/>
                <a:gd name="connsiteX6" fmla="*/ 0 w 1693698"/>
                <a:gd name="connsiteY6" fmla="*/ 732624 h 1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698" h="1465247">
                  <a:moveTo>
                    <a:pt x="0" y="732624"/>
                  </a:moveTo>
                  <a:lnTo>
                    <a:pt x="418621" y="0"/>
                  </a:lnTo>
                  <a:lnTo>
                    <a:pt x="1275077" y="0"/>
                  </a:lnTo>
                  <a:lnTo>
                    <a:pt x="1693698" y="732624"/>
                  </a:lnTo>
                  <a:lnTo>
                    <a:pt x="1275077" y="1465247"/>
                  </a:lnTo>
                  <a:lnTo>
                    <a:pt x="418621" y="1465247"/>
                  </a:lnTo>
                  <a:lnTo>
                    <a:pt x="0" y="732624"/>
                  </a:lnTo>
                  <a:close/>
                </a:path>
              </a:pathLst>
            </a:custGeom>
          </p:spPr>
          <p:style>
            <a:lnRef idx="3">
              <a:schemeClr val="lt1">
                <a:hueOff val="0"/>
                <a:satOff val="0"/>
                <a:lumOff val="0"/>
                <a:alphaOff val="0"/>
              </a:schemeClr>
            </a:lnRef>
            <a:fillRef idx="1">
              <a:schemeClr val="accent5">
                <a:hueOff val="-1986775"/>
                <a:satOff val="7962"/>
                <a:lumOff val="1726"/>
                <a:alphaOff val="0"/>
              </a:schemeClr>
            </a:fillRef>
            <a:effectRef idx="1">
              <a:schemeClr val="accent5">
                <a:hueOff val="-1986775"/>
                <a:satOff val="7962"/>
                <a:lumOff val="1726"/>
                <a:alphaOff val="0"/>
              </a:schemeClr>
            </a:effectRef>
            <a:fontRef idx="minor">
              <a:schemeClr val="lt1"/>
            </a:fontRef>
          </p:style>
          <p:txBody>
            <a:bodyPr spcFirstLastPara="0" vert="horz" wrap="square" lIns="293382" tIns="255523" rIns="293382" bIns="255523" numCol="1" spcCol="1270" anchor="ctr" anchorCtr="0">
              <a:noAutofit/>
            </a:bodyPr>
            <a:lstStyle/>
            <a:p>
              <a:pPr lvl="0" algn="ctr" defTabSz="444500">
                <a:lnSpc>
                  <a:spcPct val="90000"/>
                </a:lnSpc>
                <a:spcBef>
                  <a:spcPct val="0"/>
                </a:spcBef>
                <a:spcAft>
                  <a:spcPct val="35000"/>
                </a:spcAft>
              </a:pPr>
              <a:r>
                <a:rPr lang="ru-RU" sz="1600" kern="1200" dirty="0" smtClean="0">
                  <a:solidFill>
                    <a:schemeClr val="tx1"/>
                  </a:solidFill>
                </a:rPr>
                <a:t>Образовательные</a:t>
              </a:r>
            </a:p>
            <a:p>
              <a:pPr lvl="0" algn="ctr" defTabSz="444500">
                <a:lnSpc>
                  <a:spcPct val="90000"/>
                </a:lnSpc>
                <a:spcBef>
                  <a:spcPct val="0"/>
                </a:spcBef>
                <a:spcAft>
                  <a:spcPct val="35000"/>
                </a:spcAft>
              </a:pPr>
              <a:r>
                <a:rPr lang="ru-RU" sz="1600" kern="1200" dirty="0" smtClean="0">
                  <a:solidFill>
                    <a:schemeClr val="tx1"/>
                  </a:solidFill>
                </a:rPr>
                <a:t> организации </a:t>
              </a:r>
              <a:endParaRPr lang="ru-RU" sz="1600" kern="1200" dirty="0">
                <a:solidFill>
                  <a:schemeClr val="tx1"/>
                </a:solidFill>
              </a:endParaRPr>
            </a:p>
          </p:txBody>
        </p:sp>
        <p:sp>
          <p:nvSpPr>
            <p:cNvPr id="12" name="Шестиугольник 11"/>
            <p:cNvSpPr/>
            <p:nvPr/>
          </p:nvSpPr>
          <p:spPr>
            <a:xfrm>
              <a:off x="5110445" y="4857394"/>
              <a:ext cx="779783" cy="671886"/>
            </a:xfrm>
            <a:prstGeom prst="hexagon">
              <a:avLst>
                <a:gd name="adj" fmla="val 28900"/>
                <a:gd name="vf" fmla="val 11547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3" name="Полилиния 12"/>
            <p:cNvSpPr/>
            <p:nvPr/>
          </p:nvSpPr>
          <p:spPr>
            <a:xfrm>
              <a:off x="5282074" y="4085707"/>
              <a:ext cx="1693698" cy="1465247"/>
            </a:xfrm>
            <a:custGeom>
              <a:avLst/>
              <a:gdLst>
                <a:gd name="connsiteX0" fmla="*/ 0 w 1693698"/>
                <a:gd name="connsiteY0" fmla="*/ 732624 h 1465247"/>
                <a:gd name="connsiteX1" fmla="*/ 418621 w 1693698"/>
                <a:gd name="connsiteY1" fmla="*/ 0 h 1465247"/>
                <a:gd name="connsiteX2" fmla="*/ 1275077 w 1693698"/>
                <a:gd name="connsiteY2" fmla="*/ 0 h 1465247"/>
                <a:gd name="connsiteX3" fmla="*/ 1693698 w 1693698"/>
                <a:gd name="connsiteY3" fmla="*/ 732624 h 1465247"/>
                <a:gd name="connsiteX4" fmla="*/ 1275077 w 1693698"/>
                <a:gd name="connsiteY4" fmla="*/ 1465247 h 1465247"/>
                <a:gd name="connsiteX5" fmla="*/ 418621 w 1693698"/>
                <a:gd name="connsiteY5" fmla="*/ 1465247 h 1465247"/>
                <a:gd name="connsiteX6" fmla="*/ 0 w 1693698"/>
                <a:gd name="connsiteY6" fmla="*/ 732624 h 1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698" h="1465247">
                  <a:moveTo>
                    <a:pt x="0" y="732624"/>
                  </a:moveTo>
                  <a:lnTo>
                    <a:pt x="418621" y="0"/>
                  </a:lnTo>
                  <a:lnTo>
                    <a:pt x="1275077" y="0"/>
                  </a:lnTo>
                  <a:lnTo>
                    <a:pt x="1693698" y="732624"/>
                  </a:lnTo>
                  <a:lnTo>
                    <a:pt x="1275077" y="1465247"/>
                  </a:lnTo>
                  <a:lnTo>
                    <a:pt x="418621" y="1465247"/>
                  </a:lnTo>
                  <a:lnTo>
                    <a:pt x="0" y="732624"/>
                  </a:lnTo>
                  <a:close/>
                </a:path>
              </a:pathLst>
            </a:custGeom>
          </p:spPr>
          <p:style>
            <a:lnRef idx="3">
              <a:schemeClr val="lt1">
                <a:hueOff val="0"/>
                <a:satOff val="0"/>
                <a:lumOff val="0"/>
                <a:alphaOff val="0"/>
              </a:schemeClr>
            </a:lnRef>
            <a:fillRef idx="1">
              <a:schemeClr val="accent5">
                <a:hueOff val="-3973551"/>
                <a:satOff val="15924"/>
                <a:lumOff val="3451"/>
                <a:alphaOff val="0"/>
              </a:schemeClr>
            </a:fillRef>
            <a:effectRef idx="1">
              <a:schemeClr val="accent5">
                <a:hueOff val="-3973551"/>
                <a:satOff val="15924"/>
                <a:lumOff val="3451"/>
                <a:alphaOff val="0"/>
              </a:schemeClr>
            </a:effectRef>
            <a:fontRef idx="minor">
              <a:schemeClr val="lt1"/>
            </a:fontRef>
          </p:style>
          <p:txBody>
            <a:bodyPr spcFirstLastPara="0" vert="horz" wrap="square" lIns="293382" tIns="255523" rIns="293382" bIns="255523" numCol="1" spcCol="1270" anchor="ctr" anchorCtr="0">
              <a:noAutofit/>
            </a:bodyPr>
            <a:lstStyle/>
            <a:p>
              <a:pPr lvl="0" algn="ctr" defTabSz="444500">
                <a:lnSpc>
                  <a:spcPct val="90000"/>
                </a:lnSpc>
                <a:spcBef>
                  <a:spcPct val="0"/>
                </a:spcBef>
                <a:spcAft>
                  <a:spcPts val="0"/>
                </a:spcAft>
              </a:pPr>
              <a:r>
                <a:rPr lang="ru-RU" sz="1600" u="none" kern="1200" dirty="0" smtClean="0">
                  <a:solidFill>
                    <a:schemeClr val="tx1"/>
                  </a:solidFill>
                </a:rPr>
                <a:t>Совет</a:t>
              </a:r>
            </a:p>
            <a:p>
              <a:pPr lvl="0" algn="ctr" defTabSz="444500">
                <a:lnSpc>
                  <a:spcPct val="90000"/>
                </a:lnSpc>
                <a:spcBef>
                  <a:spcPct val="0"/>
                </a:spcBef>
                <a:spcAft>
                  <a:spcPts val="0"/>
                </a:spcAft>
              </a:pPr>
              <a:r>
                <a:rPr lang="ru-RU" sz="1600" u="none" kern="1200" dirty="0" smtClean="0">
                  <a:solidFill>
                    <a:schemeClr val="tx1"/>
                  </a:solidFill>
                </a:rPr>
                <a:t> замещающих родителей</a:t>
              </a:r>
              <a:endParaRPr lang="ru-RU" sz="1600" u="none" kern="1200" dirty="0">
                <a:solidFill>
                  <a:schemeClr val="tx1"/>
                </a:solidFill>
              </a:endParaRPr>
            </a:p>
          </p:txBody>
        </p:sp>
        <p:sp>
          <p:nvSpPr>
            <p:cNvPr id="14" name="Шестиугольник 13"/>
            <p:cNvSpPr/>
            <p:nvPr/>
          </p:nvSpPr>
          <p:spPr>
            <a:xfrm>
              <a:off x="3542223" y="5004574"/>
              <a:ext cx="779783" cy="671886"/>
            </a:xfrm>
            <a:prstGeom prst="hexagon">
              <a:avLst>
                <a:gd name="adj" fmla="val 28900"/>
                <a:gd name="vf" fmla="val 11547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5" name="Полилиния 14"/>
            <p:cNvSpPr/>
            <p:nvPr/>
          </p:nvSpPr>
          <p:spPr>
            <a:xfrm>
              <a:off x="3728756" y="4987941"/>
              <a:ext cx="1693698" cy="1465247"/>
            </a:xfrm>
            <a:custGeom>
              <a:avLst/>
              <a:gdLst>
                <a:gd name="connsiteX0" fmla="*/ 0 w 1693698"/>
                <a:gd name="connsiteY0" fmla="*/ 732624 h 1465247"/>
                <a:gd name="connsiteX1" fmla="*/ 418621 w 1693698"/>
                <a:gd name="connsiteY1" fmla="*/ 0 h 1465247"/>
                <a:gd name="connsiteX2" fmla="*/ 1275077 w 1693698"/>
                <a:gd name="connsiteY2" fmla="*/ 0 h 1465247"/>
                <a:gd name="connsiteX3" fmla="*/ 1693698 w 1693698"/>
                <a:gd name="connsiteY3" fmla="*/ 732624 h 1465247"/>
                <a:gd name="connsiteX4" fmla="*/ 1275077 w 1693698"/>
                <a:gd name="connsiteY4" fmla="*/ 1465247 h 1465247"/>
                <a:gd name="connsiteX5" fmla="*/ 418621 w 1693698"/>
                <a:gd name="connsiteY5" fmla="*/ 1465247 h 1465247"/>
                <a:gd name="connsiteX6" fmla="*/ 0 w 1693698"/>
                <a:gd name="connsiteY6" fmla="*/ 732624 h 1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698" h="1465247">
                  <a:moveTo>
                    <a:pt x="0" y="732624"/>
                  </a:moveTo>
                  <a:lnTo>
                    <a:pt x="418621" y="0"/>
                  </a:lnTo>
                  <a:lnTo>
                    <a:pt x="1275077" y="0"/>
                  </a:lnTo>
                  <a:lnTo>
                    <a:pt x="1693698" y="732624"/>
                  </a:lnTo>
                  <a:lnTo>
                    <a:pt x="1275077" y="1465247"/>
                  </a:lnTo>
                  <a:lnTo>
                    <a:pt x="418621" y="1465247"/>
                  </a:lnTo>
                  <a:lnTo>
                    <a:pt x="0" y="732624"/>
                  </a:lnTo>
                  <a:close/>
                </a:path>
              </a:pathLst>
            </a:custGeom>
          </p:spPr>
          <p:style>
            <a:lnRef idx="3">
              <a:schemeClr val="lt1">
                <a:hueOff val="0"/>
                <a:satOff val="0"/>
                <a:lumOff val="0"/>
                <a:alphaOff val="0"/>
              </a:schemeClr>
            </a:lnRef>
            <a:fillRef idx="1">
              <a:schemeClr val="accent5">
                <a:hueOff val="-5960326"/>
                <a:satOff val="23887"/>
                <a:lumOff val="5177"/>
                <a:alphaOff val="0"/>
              </a:schemeClr>
            </a:fillRef>
            <a:effectRef idx="1">
              <a:schemeClr val="accent5">
                <a:hueOff val="-5960326"/>
                <a:satOff val="23887"/>
                <a:lumOff val="5177"/>
                <a:alphaOff val="0"/>
              </a:schemeClr>
            </a:effectRef>
            <a:fontRef idx="minor">
              <a:schemeClr val="lt1"/>
            </a:fontRef>
          </p:style>
          <p:txBody>
            <a:bodyPr spcFirstLastPara="0" vert="horz" wrap="square" lIns="293382" tIns="255523" rIns="293382" bIns="255523" numCol="1" spcCol="1270" anchor="ctr" anchorCtr="0">
              <a:noAutofit/>
            </a:bodyPr>
            <a:lstStyle/>
            <a:p>
              <a:pPr lvl="0" algn="ctr" defTabSz="444500">
                <a:lnSpc>
                  <a:spcPct val="90000"/>
                </a:lnSpc>
                <a:spcBef>
                  <a:spcPct val="0"/>
                </a:spcBef>
                <a:spcAft>
                  <a:spcPct val="35000"/>
                </a:spcAft>
              </a:pPr>
              <a:r>
                <a:rPr lang="ru-RU" sz="1400" kern="1200" dirty="0" smtClean="0">
                  <a:solidFill>
                    <a:schemeClr val="tx1"/>
                  </a:solidFill>
                </a:rPr>
                <a:t>Центры психолого-педагогической, медицинской и социальной помощи</a:t>
              </a:r>
              <a:endParaRPr lang="ru-RU" sz="1400" kern="1200" dirty="0">
                <a:solidFill>
                  <a:schemeClr val="tx1"/>
                </a:solidFill>
              </a:endParaRPr>
            </a:p>
          </p:txBody>
        </p:sp>
        <p:sp>
          <p:nvSpPr>
            <p:cNvPr id="16" name="Шестиугольник 15"/>
            <p:cNvSpPr/>
            <p:nvPr/>
          </p:nvSpPr>
          <p:spPr>
            <a:xfrm>
              <a:off x="2617252" y="3749007"/>
              <a:ext cx="779783" cy="671886"/>
            </a:xfrm>
            <a:prstGeom prst="hexagon">
              <a:avLst>
                <a:gd name="adj" fmla="val 28900"/>
                <a:gd name="vf" fmla="val 11547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7" name="Полилиния 16"/>
            <p:cNvSpPr/>
            <p:nvPr/>
          </p:nvSpPr>
          <p:spPr>
            <a:xfrm>
              <a:off x="2168227" y="4086715"/>
              <a:ext cx="1693698" cy="1465247"/>
            </a:xfrm>
            <a:custGeom>
              <a:avLst/>
              <a:gdLst>
                <a:gd name="connsiteX0" fmla="*/ 0 w 1693698"/>
                <a:gd name="connsiteY0" fmla="*/ 732624 h 1465247"/>
                <a:gd name="connsiteX1" fmla="*/ 418621 w 1693698"/>
                <a:gd name="connsiteY1" fmla="*/ 0 h 1465247"/>
                <a:gd name="connsiteX2" fmla="*/ 1275077 w 1693698"/>
                <a:gd name="connsiteY2" fmla="*/ 0 h 1465247"/>
                <a:gd name="connsiteX3" fmla="*/ 1693698 w 1693698"/>
                <a:gd name="connsiteY3" fmla="*/ 732624 h 1465247"/>
                <a:gd name="connsiteX4" fmla="*/ 1275077 w 1693698"/>
                <a:gd name="connsiteY4" fmla="*/ 1465247 h 1465247"/>
                <a:gd name="connsiteX5" fmla="*/ 418621 w 1693698"/>
                <a:gd name="connsiteY5" fmla="*/ 1465247 h 1465247"/>
                <a:gd name="connsiteX6" fmla="*/ 0 w 1693698"/>
                <a:gd name="connsiteY6" fmla="*/ 732624 h 1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698" h="1465247">
                  <a:moveTo>
                    <a:pt x="0" y="732624"/>
                  </a:moveTo>
                  <a:lnTo>
                    <a:pt x="418621" y="0"/>
                  </a:lnTo>
                  <a:lnTo>
                    <a:pt x="1275077" y="0"/>
                  </a:lnTo>
                  <a:lnTo>
                    <a:pt x="1693698" y="732624"/>
                  </a:lnTo>
                  <a:lnTo>
                    <a:pt x="1275077" y="1465247"/>
                  </a:lnTo>
                  <a:lnTo>
                    <a:pt x="418621" y="1465247"/>
                  </a:lnTo>
                  <a:lnTo>
                    <a:pt x="0" y="732624"/>
                  </a:lnTo>
                  <a:close/>
                </a:path>
              </a:pathLst>
            </a:custGeom>
          </p:spPr>
          <p:style>
            <a:lnRef idx="3">
              <a:schemeClr val="lt1">
                <a:hueOff val="0"/>
                <a:satOff val="0"/>
                <a:lumOff val="0"/>
                <a:alphaOff val="0"/>
              </a:schemeClr>
            </a:lnRef>
            <a:fillRef idx="1">
              <a:schemeClr val="accent5">
                <a:hueOff val="-7947101"/>
                <a:satOff val="31849"/>
                <a:lumOff val="6902"/>
                <a:alphaOff val="0"/>
              </a:schemeClr>
            </a:fillRef>
            <a:effectRef idx="1">
              <a:schemeClr val="accent5">
                <a:hueOff val="-7947101"/>
                <a:satOff val="31849"/>
                <a:lumOff val="6902"/>
                <a:alphaOff val="0"/>
              </a:schemeClr>
            </a:effectRef>
            <a:fontRef idx="minor">
              <a:schemeClr val="lt1"/>
            </a:fontRef>
          </p:style>
          <p:txBody>
            <a:bodyPr spcFirstLastPara="0" vert="horz" wrap="square" lIns="293382" tIns="255523" rIns="293382" bIns="255523" numCol="1" spcCol="1270" anchor="ctr" anchorCtr="0">
              <a:noAutofit/>
            </a:bodyPr>
            <a:lstStyle/>
            <a:p>
              <a:pPr lvl="0" algn="ctr" defTabSz="444500">
                <a:lnSpc>
                  <a:spcPct val="90000"/>
                </a:lnSpc>
                <a:spcBef>
                  <a:spcPct val="0"/>
                </a:spcBef>
                <a:spcAft>
                  <a:spcPct val="35000"/>
                </a:spcAft>
              </a:pPr>
              <a:r>
                <a:rPr lang="ru-RU" sz="1600" kern="1200" dirty="0" smtClean="0">
                  <a:solidFill>
                    <a:schemeClr val="tx1"/>
                  </a:solidFill>
                </a:rPr>
                <a:t>СНКО</a:t>
              </a:r>
            </a:p>
            <a:p>
              <a:pPr lvl="0" algn="ctr" defTabSz="444500">
                <a:lnSpc>
                  <a:spcPct val="90000"/>
                </a:lnSpc>
                <a:spcBef>
                  <a:spcPct val="0"/>
                </a:spcBef>
                <a:spcAft>
                  <a:spcPct val="35000"/>
                </a:spcAft>
              </a:pPr>
              <a:r>
                <a:rPr lang="ru-RU" sz="1600" kern="1200" dirty="0" smtClean="0">
                  <a:solidFill>
                    <a:schemeClr val="tx1"/>
                  </a:solidFill>
                </a:rPr>
                <a:t>«Новая семья»</a:t>
              </a:r>
            </a:p>
            <a:p>
              <a:pPr lvl="0" algn="ctr" defTabSz="444500">
                <a:lnSpc>
                  <a:spcPct val="90000"/>
                </a:lnSpc>
                <a:spcBef>
                  <a:spcPct val="0"/>
                </a:spcBef>
                <a:spcAft>
                  <a:spcPct val="35000"/>
                </a:spcAft>
              </a:pPr>
              <a:r>
                <a:rPr lang="ru-RU" sz="1600" kern="1200" dirty="0" smtClean="0">
                  <a:solidFill>
                    <a:schemeClr val="tx1"/>
                  </a:solidFill>
                </a:rPr>
                <a:t>«Счастливы вместе»</a:t>
              </a:r>
              <a:endParaRPr lang="ru-RU" sz="1600" kern="1200" dirty="0">
                <a:solidFill>
                  <a:schemeClr val="tx1"/>
                </a:solidFill>
              </a:endParaRPr>
            </a:p>
          </p:txBody>
        </p:sp>
        <p:sp>
          <p:nvSpPr>
            <p:cNvPr id="18" name="Полилиния 17"/>
            <p:cNvSpPr/>
            <p:nvPr/>
          </p:nvSpPr>
          <p:spPr>
            <a:xfrm>
              <a:off x="2168227" y="2311986"/>
              <a:ext cx="1693698" cy="1465247"/>
            </a:xfrm>
            <a:custGeom>
              <a:avLst/>
              <a:gdLst>
                <a:gd name="connsiteX0" fmla="*/ 0 w 1693698"/>
                <a:gd name="connsiteY0" fmla="*/ 732624 h 1465247"/>
                <a:gd name="connsiteX1" fmla="*/ 418621 w 1693698"/>
                <a:gd name="connsiteY1" fmla="*/ 0 h 1465247"/>
                <a:gd name="connsiteX2" fmla="*/ 1275077 w 1693698"/>
                <a:gd name="connsiteY2" fmla="*/ 0 h 1465247"/>
                <a:gd name="connsiteX3" fmla="*/ 1693698 w 1693698"/>
                <a:gd name="connsiteY3" fmla="*/ 732624 h 1465247"/>
                <a:gd name="connsiteX4" fmla="*/ 1275077 w 1693698"/>
                <a:gd name="connsiteY4" fmla="*/ 1465247 h 1465247"/>
                <a:gd name="connsiteX5" fmla="*/ 418621 w 1693698"/>
                <a:gd name="connsiteY5" fmla="*/ 1465247 h 1465247"/>
                <a:gd name="connsiteX6" fmla="*/ 0 w 1693698"/>
                <a:gd name="connsiteY6" fmla="*/ 732624 h 1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698" h="1465247">
                  <a:moveTo>
                    <a:pt x="0" y="732624"/>
                  </a:moveTo>
                  <a:lnTo>
                    <a:pt x="418621" y="0"/>
                  </a:lnTo>
                  <a:lnTo>
                    <a:pt x="1275077" y="0"/>
                  </a:lnTo>
                  <a:lnTo>
                    <a:pt x="1693698" y="732624"/>
                  </a:lnTo>
                  <a:lnTo>
                    <a:pt x="1275077" y="1465247"/>
                  </a:lnTo>
                  <a:lnTo>
                    <a:pt x="418621" y="1465247"/>
                  </a:lnTo>
                  <a:lnTo>
                    <a:pt x="0" y="732624"/>
                  </a:lnTo>
                  <a:close/>
                </a:path>
              </a:pathLst>
            </a:custGeom>
          </p:spPr>
          <p:style>
            <a:lnRef idx="3">
              <a:schemeClr val="lt1">
                <a:hueOff val="0"/>
                <a:satOff val="0"/>
                <a:lumOff val="0"/>
                <a:alphaOff val="0"/>
              </a:schemeClr>
            </a:lnRef>
            <a:fillRef idx="1">
              <a:schemeClr val="accent5">
                <a:hueOff val="-9933876"/>
                <a:satOff val="39811"/>
                <a:lumOff val="8628"/>
                <a:alphaOff val="0"/>
              </a:schemeClr>
            </a:fillRef>
            <a:effectRef idx="1">
              <a:schemeClr val="accent5">
                <a:hueOff val="-9933876"/>
                <a:satOff val="39811"/>
                <a:lumOff val="8628"/>
                <a:alphaOff val="0"/>
              </a:schemeClr>
            </a:effectRef>
            <a:fontRef idx="minor">
              <a:schemeClr val="lt1"/>
            </a:fontRef>
          </p:style>
          <p:txBody>
            <a:bodyPr spcFirstLastPara="0" vert="horz" wrap="square" lIns="293382" tIns="255523" rIns="293382" bIns="255523" numCol="1" spcCol="1270" anchor="ctr" anchorCtr="0">
              <a:noAutofit/>
            </a:bodyPr>
            <a:lstStyle/>
            <a:p>
              <a:pPr lvl="0" algn="ctr" defTabSz="444500">
                <a:lnSpc>
                  <a:spcPct val="90000"/>
                </a:lnSpc>
                <a:spcBef>
                  <a:spcPct val="0"/>
                </a:spcBef>
                <a:spcAft>
                  <a:spcPts val="0"/>
                </a:spcAft>
              </a:pPr>
              <a:r>
                <a:rPr lang="ru-RU" sz="1600" kern="1200" dirty="0" smtClean="0">
                  <a:solidFill>
                    <a:schemeClr val="tx1"/>
                  </a:solidFill>
                </a:rPr>
                <a:t>Учреждения социальной защиты, физкультуры и спорта,</a:t>
              </a:r>
            </a:p>
            <a:p>
              <a:pPr lvl="0" algn="ctr" defTabSz="444500">
                <a:lnSpc>
                  <a:spcPct val="90000"/>
                </a:lnSpc>
                <a:spcBef>
                  <a:spcPct val="0"/>
                </a:spcBef>
                <a:spcAft>
                  <a:spcPts val="0"/>
                </a:spcAft>
              </a:pPr>
              <a:r>
                <a:rPr lang="ru-RU" sz="1600" kern="1200" dirty="0" smtClean="0">
                  <a:solidFill>
                    <a:schemeClr val="tx1"/>
                  </a:solidFill>
                </a:rPr>
                <a:t> культуры</a:t>
              </a:r>
              <a:endParaRPr lang="ru-RU" sz="1600" kern="1200" dirty="0">
                <a:solidFill>
                  <a:schemeClr val="tx1"/>
                </a:solidFill>
              </a:endParaRPr>
            </a:p>
          </p:txBody>
        </p:sp>
      </p:grpSp>
      <p:sp>
        <p:nvSpPr>
          <p:cNvPr id="3" name="Заголовок 2"/>
          <p:cNvSpPr>
            <a:spLocks noGrp="1"/>
          </p:cNvSpPr>
          <p:nvPr>
            <p:ph type="title"/>
          </p:nvPr>
        </p:nvSpPr>
        <p:spPr/>
        <p:txBody>
          <a:bodyPr/>
          <a:lstStyle/>
          <a:p>
            <a:r>
              <a:rPr lang="ru-RU" sz="2800" dirty="0" smtClean="0">
                <a:latin typeface="Times New Roman" panose="02020603050405020304" pitchFamily="18" charset="0"/>
                <a:cs typeface="Times New Roman" panose="02020603050405020304" pitchFamily="18" charset="0"/>
              </a:rPr>
              <a:t>Ресурсы</a:t>
            </a:r>
            <a:endParaRPr lang="ru-RU" sz="28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44</a:t>
            </a:fld>
            <a:endParaRPr lang="ru-RU" dirty="0"/>
          </a:p>
        </p:txBody>
      </p:sp>
    </p:spTree>
    <p:extLst>
      <p:ext uri="{BB962C8B-B14F-4D97-AF65-F5344CB8AC3E}">
        <p14:creationId xmlns:p14="http://schemas.microsoft.com/office/powerpoint/2010/main" val="2754236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sz="2800" dirty="0" smtClean="0">
                <a:latin typeface="Times New Roman" panose="02020603050405020304" pitchFamily="18" charset="0"/>
                <a:cs typeface="Times New Roman" panose="02020603050405020304" pitchFamily="18" charset="0"/>
              </a:rPr>
              <a:t>Ресурсы</a:t>
            </a:r>
            <a:endParaRPr lang="ru-RU" sz="28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45</a:t>
            </a:fld>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3990896630"/>
              </p:ext>
            </p:extLst>
          </p:nvPr>
        </p:nvGraphicFramePr>
        <p:xfrm>
          <a:off x="107504" y="1484313"/>
          <a:ext cx="8928992"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8148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167711613"/>
              </p:ext>
            </p:extLst>
          </p:nvPr>
        </p:nvGraphicFramePr>
        <p:xfrm>
          <a:off x="250825" y="1484313"/>
          <a:ext cx="8642350" cy="4968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Заголовок 2"/>
          <p:cNvSpPr>
            <a:spLocks noGrp="1"/>
          </p:cNvSpPr>
          <p:nvPr>
            <p:ph type="title"/>
          </p:nvPr>
        </p:nvSpPr>
        <p:spPr/>
        <p:txBody>
          <a:bodyPr/>
          <a:lstStyle/>
          <a:p>
            <a:r>
              <a:rPr lang="ru-RU" sz="2800" dirty="0" smtClean="0">
                <a:latin typeface="Times New Roman" panose="02020603050405020304" pitchFamily="18" charset="0"/>
                <a:cs typeface="Times New Roman" panose="02020603050405020304" pitchFamily="18" charset="0"/>
              </a:rPr>
              <a:t>Основные умения и навыки</a:t>
            </a:r>
            <a:endParaRPr lang="ru-RU" sz="2800"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46</a:t>
            </a:fld>
            <a:endParaRPr lang="ru-RU" dirty="0"/>
          </a:p>
        </p:txBody>
      </p:sp>
    </p:spTree>
    <p:extLst>
      <p:ext uri="{BB962C8B-B14F-4D97-AF65-F5344CB8AC3E}">
        <p14:creationId xmlns:p14="http://schemas.microsoft.com/office/powerpoint/2010/main" val="4262259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3763806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246513775"/>
              </p:ext>
            </p:extLst>
          </p:nvPr>
        </p:nvGraphicFramePr>
        <p:xfrm>
          <a:off x="250825" y="1484313"/>
          <a:ext cx="8642350" cy="4752975"/>
        </p:xfrm>
        <a:graphic>
          <a:graphicData uri="http://schemas.openxmlformats.org/drawingml/2006/table">
            <a:tbl>
              <a:tblPr/>
              <a:tblGrid>
                <a:gridCol w="1368847"/>
                <a:gridCol w="1656184"/>
                <a:gridCol w="1656184"/>
                <a:gridCol w="2448272"/>
                <a:gridCol w="1512863"/>
              </a:tblGrid>
              <a:tr h="231380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Единовременное </a:t>
                      </a:r>
                      <a:endParaRPr kumimoji="0" lang="ru-RU" sz="14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пособие при всех формах устройства на каждого </a:t>
                      </a:r>
                      <a:endParaRPr kumimoji="0" lang="ru-RU" sz="1400" b="1" i="0" u="none" strike="noStrike" cap="none" normalizeH="0" baseline="0" dirty="0" smtClean="0">
                        <a:ln>
                          <a:noFill/>
                        </a:ln>
                        <a:solidFill>
                          <a:srgbClr val="FFFFFF"/>
                        </a:solidFill>
                        <a:effectLst/>
                        <a:latin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ребенка</a:t>
                      </a:r>
                      <a:endParaRPr kumimoji="0" lang="ru-RU" sz="1400" b="1" i="0" u="none" strike="noStrike" cap="none" normalizeH="0" baseline="0" dirty="0" smtClean="0">
                        <a:ln>
                          <a:noFill/>
                        </a:ln>
                        <a:solidFill>
                          <a:srgbClr val="FFFFFF"/>
                        </a:solidFill>
                        <a:effectLst/>
                        <a:latin typeface="Times New Roman" pitchFamily="18"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Содержание </a:t>
                      </a:r>
                      <a:endParaRPr kumimoji="0" lang="ru-RU" sz="14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ребенка в семье опекуна </a:t>
                      </a:r>
                      <a:endParaRPr kumimoji="0" lang="ru-RU" sz="1400" b="1" i="0" u="none" strike="noStrike" cap="none" normalizeH="0" baseline="0" dirty="0" smtClean="0">
                        <a:ln>
                          <a:noFill/>
                        </a:ln>
                        <a:solidFill>
                          <a:srgbClr val="FFFFFF"/>
                        </a:solidFill>
                        <a:effectLst/>
                        <a:latin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(попечителя) и </a:t>
                      </a:r>
                      <a:endParaRPr kumimoji="0" lang="ru-RU" sz="1400" b="1" i="0" u="none" strike="noStrike" cap="none" normalizeH="0" baseline="0" dirty="0" smtClean="0">
                        <a:ln>
                          <a:noFill/>
                        </a:ln>
                        <a:solidFill>
                          <a:srgbClr val="FFFFFF"/>
                        </a:solidFill>
                        <a:effectLst/>
                        <a:latin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приемной семье (ежемесячно на каждого ребенка)</a:t>
                      </a:r>
                      <a:endParaRPr kumimoji="0" lang="ru-RU" sz="1400" b="1" i="0" u="none" strike="noStrike" cap="none" normalizeH="0" baseline="0" dirty="0" smtClean="0">
                        <a:ln>
                          <a:noFill/>
                        </a:ln>
                        <a:solidFill>
                          <a:srgbClr val="FFFFFF"/>
                        </a:solidFill>
                        <a:effectLst/>
                        <a:latin typeface="Times New Roman" pitchFamily="18"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Содержание в семье опекуна (попечителя) и приемной </a:t>
                      </a:r>
                      <a:endParaRPr kumimoji="0" lang="ru-RU" sz="14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семье ребенка с ограниченными возможностями здоровья, </a:t>
                      </a:r>
                      <a:endParaRPr kumimoji="0" lang="ru-RU" sz="1400" b="1" i="0" u="none" strike="noStrike" cap="none" normalizeH="0" baseline="0" dirty="0" smtClean="0">
                        <a:ln>
                          <a:noFill/>
                        </a:ln>
                        <a:solidFill>
                          <a:srgbClr val="FFFFFF"/>
                        </a:solidFill>
                        <a:effectLst/>
                        <a:latin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ребенка-инвалида </a:t>
                      </a:r>
                      <a:endParaRPr kumimoji="0" lang="ru-RU" sz="1400" b="1" i="0" u="none" strike="noStrike" cap="none" normalizeH="0" baseline="0" dirty="0" smtClean="0">
                        <a:ln>
                          <a:noFill/>
                        </a:ln>
                        <a:solidFill>
                          <a:srgbClr val="FFFFFF"/>
                        </a:solidFill>
                        <a:effectLst/>
                        <a:latin typeface="Times New Roman" pitchFamily="18" charset="0"/>
                        <a:cs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 (ежемесячно на каждого ребенка)</a:t>
                      </a:r>
                      <a:endParaRPr kumimoji="0" lang="ru-RU" sz="1400" b="1" i="0" u="none" strike="noStrike" cap="none" normalizeH="0" baseline="0" dirty="0" smtClean="0">
                        <a:ln>
                          <a:noFill/>
                        </a:ln>
                        <a:solidFill>
                          <a:srgbClr val="FFFFFF"/>
                        </a:solidFill>
                        <a:effectLst/>
                        <a:latin typeface="Times New Roman" pitchFamily="18"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Вознаграждение приемному родителю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(ежемесячно за каждого ребенка)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ea typeface="Calibri" pitchFamily="34" charset="0"/>
                          <a:cs typeface="Times New Roman" pitchFamily="18" charset="0"/>
                        </a:rPr>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558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Усыновление (удочерение)</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7620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17 479,73  рублей  </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7620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133  559,36 рублей</a:t>
                      </a:r>
                    </a:p>
                    <a:p>
                      <a:pPr marL="7620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112 600 рублей (региональное) </a:t>
                      </a:r>
                      <a:endParaRPr kumimoji="0" lang="ru-RU" sz="1400" b="0" i="0" u="none" strike="noStrike" cap="none" normalizeH="0" baseline="0" dirty="0" smtClean="0">
                        <a:ln>
                          <a:noFill/>
                        </a:ln>
                        <a:solidFill>
                          <a:srgbClr val="000000"/>
                        </a:solidFill>
                        <a:effectLst/>
                        <a:latin typeface="Times New Roman" pitchFamily="18" charset="0"/>
                        <a:cs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7620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7620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7620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 </a:t>
                      </a:r>
                      <a:endPar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5416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Опека попечительство</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7620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400" b="0" i="0" u="none" strike="noStrike" kern="1200" cap="none" spc="0" normalizeH="0" baseline="0" noProof="0" dirty="0" smtClean="0">
                          <a:ln>
                            <a:noFill/>
                          </a:ln>
                          <a:solidFill>
                            <a:srgbClr val="000000"/>
                          </a:solidFill>
                          <a:effectLst/>
                          <a:uLnTx/>
                          <a:uFillTx/>
                          <a:latin typeface="Times New Roman" pitchFamily="18" charset="0"/>
                          <a:ea typeface="+mn-ea"/>
                          <a:cs typeface="Times New Roman" pitchFamily="18" charset="0"/>
                        </a:rPr>
                        <a:t>17 479,73</a:t>
                      </a: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  рублей </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7620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7 644  рубля</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7620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9172   рубля</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76200" marR="0" lvl="0" indent="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416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cs typeface="Times New Roman" pitchFamily="18" charset="0"/>
                        </a:rPr>
                        <a:t>Приемная семья</a:t>
                      </a:r>
                      <a:endParaRPr kumimoji="0" lang="ru-RU" sz="1400" b="0" i="0" u="none" strike="noStrike" cap="none" normalizeH="0" baseline="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7620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17 479,73 рублей </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7620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7 644 рубля</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7620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9172  рубля</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7620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cs typeface="Times New Roman" pitchFamily="18" charset="0"/>
                        </a:rPr>
                        <a:t>5 872  рубля</a:t>
                      </a:r>
                      <a:endParaRPr kumimoji="0" lang="ru-RU"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 name="Заголовок 2"/>
          <p:cNvSpPr>
            <a:spLocks noGrp="1"/>
          </p:cNvSpPr>
          <p:nvPr>
            <p:ph type="title"/>
          </p:nvPr>
        </p:nvSpPr>
        <p:spPr>
          <a:xfrm>
            <a:off x="755577" y="188913"/>
            <a:ext cx="7776864" cy="936625"/>
          </a:xfrm>
        </p:spPr>
        <p:txBody>
          <a:bodyPr>
            <a:noAutofit/>
          </a:bodyPr>
          <a:lstStyle/>
          <a:p>
            <a:pPr eaLnBrk="1" hangingPunct="1">
              <a:defRPr/>
            </a:pPr>
            <a:r>
              <a:rPr altLang="ru-RU" sz="2400" b="1" dirty="0">
                <a:effectLst>
                  <a:outerShdw blurRad="38100" dist="38100" dir="2700000" algn="tl">
                    <a:srgbClr val="000000">
                      <a:alpha val="43137"/>
                    </a:srgbClr>
                  </a:outerShdw>
                </a:effectLst>
                <a:latin typeface="Times New Roman" pitchFamily="18" charset="0"/>
                <a:cs typeface="Times New Roman" pitchFamily="18" charset="0"/>
              </a:rPr>
              <a:t>Финансовое обеспечение семей, воспитывающих</a:t>
            </a:r>
            <a:br>
              <a:rPr altLang="ru-RU" sz="2400" b="1" dirty="0">
                <a:effectLst>
                  <a:outerShdw blurRad="38100" dist="38100" dir="2700000" algn="tl">
                    <a:srgbClr val="000000">
                      <a:alpha val="43137"/>
                    </a:srgbClr>
                  </a:outerShdw>
                </a:effectLst>
                <a:latin typeface="Times New Roman" pitchFamily="18" charset="0"/>
                <a:cs typeface="Times New Roman" pitchFamily="18" charset="0"/>
              </a:rPr>
            </a:br>
            <a:r>
              <a:rPr altLang="ru-RU" sz="2400" b="1" dirty="0">
                <a:effectLst>
                  <a:outerShdw blurRad="38100" dist="38100" dir="2700000" algn="tl">
                    <a:srgbClr val="000000">
                      <a:alpha val="43137"/>
                    </a:srgbClr>
                  </a:outerShdw>
                </a:effectLst>
                <a:latin typeface="Times New Roman" pitchFamily="18" charset="0"/>
                <a:cs typeface="Times New Roman" pitchFamily="18" charset="0"/>
              </a:rPr>
              <a:t>детей-сирот и детей, оставшихся без попечения </a:t>
            </a:r>
            <a:r>
              <a:rPr altLang="ru-RU" sz="2400" b="1" dirty="0" smtClean="0">
                <a:effectLst>
                  <a:outerShdw blurRad="38100" dist="38100" dir="2700000" algn="tl">
                    <a:srgbClr val="000000">
                      <a:alpha val="43137"/>
                    </a:srgbClr>
                  </a:outerShdw>
                </a:effectLst>
                <a:latin typeface="Times New Roman" pitchFamily="18" charset="0"/>
                <a:cs typeface="Times New Roman" pitchFamily="18" charset="0"/>
              </a:rPr>
              <a:t>родителей</a:t>
            </a:r>
            <a:endParaRPr sz="2400" b="1" dirty="0">
              <a:latin typeface="Times New Roman" pitchFamily="18" charset="0"/>
              <a:cs typeface="Times New Roman" pitchFamily="18" charset="0"/>
            </a:endParaRPr>
          </a:p>
        </p:txBody>
      </p:sp>
      <p:sp>
        <p:nvSpPr>
          <p:cNvPr id="13347" name="Номер слайда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ru-RU" altLang="ru-RU" dirty="0" smtClean="0">
              <a:solidFill>
                <a:srgbClr val="FFFFCC"/>
              </a:solidFill>
            </a:endParaRPr>
          </a:p>
        </p:txBody>
      </p:sp>
    </p:spTree>
    <p:extLst>
      <p:ext uri="{BB962C8B-B14F-4D97-AF65-F5344CB8AC3E}">
        <p14:creationId xmlns:p14="http://schemas.microsoft.com/office/powerpoint/2010/main" val="400476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3608" y="0"/>
            <a:ext cx="7344816" cy="1124745"/>
          </a:xfrm>
        </p:spPr>
        <p:txBody>
          <a:bodyPr>
            <a:normAutofit fontScale="90000"/>
          </a:bodyPr>
          <a:lstStyle/>
          <a:p>
            <a:r>
              <a:rPr lang="ru-RU" dirty="0" smtClean="0"/>
              <a:t/>
            </a:r>
            <a:br>
              <a:rPr lang="ru-RU" dirty="0" smtClean="0"/>
            </a:br>
            <a:r>
              <a:rPr lang="ru-RU" sz="2700" dirty="0" smtClean="0"/>
              <a:t>Финансовая </a:t>
            </a:r>
            <a:r>
              <a:rPr lang="ru-RU" sz="2700" dirty="0"/>
              <a:t>поддержка семей, принимающих на воспитание детей, оставшихся без попечения родителей, с 1 </a:t>
            </a:r>
            <a:r>
              <a:rPr lang="ru-RU" sz="2700" dirty="0" smtClean="0"/>
              <a:t>апреля </a:t>
            </a:r>
            <a:r>
              <a:rPr lang="ru-RU" sz="2700" dirty="0"/>
              <a:t>2017 года </a:t>
            </a:r>
            <a:br>
              <a:rPr lang="ru-RU" sz="2700" dirty="0"/>
            </a:br>
            <a:endParaRPr lang="ru-RU" sz="2700"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6</a:t>
            </a:fld>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4052380503"/>
              </p:ext>
            </p:extLst>
          </p:nvPr>
        </p:nvGraphicFramePr>
        <p:xfrm>
          <a:off x="0" y="1268761"/>
          <a:ext cx="9133367" cy="5321124"/>
        </p:xfrm>
        <a:graphic>
          <a:graphicData uri="http://schemas.openxmlformats.org/drawingml/2006/table">
            <a:tbl>
              <a:tblPr firstRow="1" firstCol="1" bandRow="1">
                <a:tableStyleId>{5C22544A-7EE6-4342-B048-85BDC9FD1C3A}</a:tableStyleId>
              </a:tblPr>
              <a:tblGrid>
                <a:gridCol w="2548868"/>
                <a:gridCol w="2238783"/>
                <a:gridCol w="2356998"/>
                <a:gridCol w="1988718"/>
              </a:tblGrid>
              <a:tr h="622480">
                <a:tc>
                  <a:txBody>
                    <a:bodyPr/>
                    <a:lstStyle/>
                    <a:p>
                      <a:pPr algn="ctr">
                        <a:lnSpc>
                          <a:spcPct val="115000"/>
                        </a:lnSpc>
                        <a:spcAft>
                          <a:spcPts val="0"/>
                        </a:spcAft>
                      </a:pPr>
                      <a:r>
                        <a:rPr lang="ru-RU" sz="1800" dirty="0">
                          <a:effectLst/>
                          <a:latin typeface="+mn-lt"/>
                        </a:rPr>
                        <a:t>Наименование выплаты</a:t>
                      </a:r>
                      <a:endParaRPr lang="ru-RU"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800" dirty="0">
                          <a:effectLst/>
                          <a:latin typeface="+mn-lt"/>
                        </a:rPr>
                        <a:t>Категория подопечных</a:t>
                      </a:r>
                      <a:endParaRPr lang="ru-RU"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800" dirty="0">
                          <a:effectLst/>
                          <a:latin typeface="+mn-lt"/>
                        </a:rPr>
                        <a:t>Размер</a:t>
                      </a:r>
                      <a:endParaRPr lang="ru-RU" sz="11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800">
                          <a:effectLst/>
                          <a:latin typeface="+mn-lt"/>
                        </a:rPr>
                        <a:t>Источник выплаты</a:t>
                      </a:r>
                      <a:endParaRPr lang="ru-RU" sz="1100">
                        <a:effectLst/>
                        <a:latin typeface="+mn-lt"/>
                        <a:ea typeface="Calibri"/>
                        <a:cs typeface="Times New Roman"/>
                      </a:endParaRPr>
                    </a:p>
                  </a:txBody>
                  <a:tcPr marL="68580" marR="68580" marT="0" marB="0"/>
                </a:tc>
              </a:tr>
              <a:tr h="977405">
                <a:tc>
                  <a:txBody>
                    <a:bodyPr/>
                    <a:lstStyle/>
                    <a:p>
                      <a:pPr algn="ctr">
                        <a:lnSpc>
                          <a:spcPct val="115000"/>
                        </a:lnSpc>
                        <a:spcAft>
                          <a:spcPts val="0"/>
                        </a:spcAft>
                      </a:pPr>
                      <a:r>
                        <a:rPr lang="ru-RU" sz="1200" dirty="0" smtClean="0">
                          <a:effectLst/>
                          <a:latin typeface="+mn-lt"/>
                        </a:rPr>
                        <a:t>Социальная пенсия </a:t>
                      </a:r>
                      <a:r>
                        <a:rPr lang="ru-RU" sz="1200" dirty="0">
                          <a:effectLst/>
                          <a:latin typeface="+mn-lt"/>
                        </a:rPr>
                        <a:t>по случаю потери кормильца для </a:t>
                      </a:r>
                      <a:r>
                        <a:rPr lang="ru-RU" sz="1200" dirty="0" smtClean="0">
                          <a:effectLst/>
                          <a:latin typeface="+mn-lt"/>
                        </a:rPr>
                        <a:t>детей, </a:t>
                      </a:r>
                      <a:r>
                        <a:rPr lang="ru-RU" sz="1200" dirty="0">
                          <a:effectLst/>
                          <a:latin typeface="+mn-lt"/>
                        </a:rPr>
                        <a:t>потерявших обоих родителей или одинокой матери</a:t>
                      </a:r>
                      <a:endParaRPr lang="ru-RU"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rPr>
                        <a:t>Дети-сироты,</a:t>
                      </a:r>
                    </a:p>
                    <a:p>
                      <a:pPr algn="ctr">
                        <a:lnSpc>
                          <a:spcPct val="115000"/>
                        </a:lnSpc>
                        <a:spcAft>
                          <a:spcPts val="0"/>
                        </a:spcAft>
                      </a:pPr>
                      <a:r>
                        <a:rPr lang="ru-RU" sz="1200" dirty="0" smtClean="0">
                          <a:effectLst/>
                          <a:latin typeface="+mn-lt"/>
                          <a:ea typeface="Calibri"/>
                          <a:cs typeface="Times New Roman"/>
                        </a:rPr>
                        <a:t>Дети, оба</a:t>
                      </a:r>
                      <a:r>
                        <a:rPr lang="ru-RU" sz="1200" baseline="0" dirty="0" smtClean="0">
                          <a:effectLst/>
                          <a:latin typeface="+mn-lt"/>
                          <a:ea typeface="Calibri"/>
                          <a:cs typeface="Times New Roman"/>
                        </a:rPr>
                        <a:t> или единственных родитель которых признан безвестно отсутствующим</a:t>
                      </a:r>
                    </a:p>
                  </a:txBody>
                  <a:tcPr marL="68580" marR="68580" marT="0" marB="0"/>
                </a:tc>
                <a:tc>
                  <a:txBody>
                    <a:bodyPr/>
                    <a:lstStyle/>
                    <a:p>
                      <a:pPr algn="ctr">
                        <a:lnSpc>
                          <a:spcPct val="115000"/>
                        </a:lnSpc>
                        <a:spcAft>
                          <a:spcPts val="0"/>
                        </a:spcAft>
                      </a:pPr>
                      <a:r>
                        <a:rPr lang="ru-RU" sz="1800" dirty="0">
                          <a:effectLst/>
                          <a:latin typeface="+mn-lt"/>
                        </a:rPr>
                        <a:t>10068,53</a:t>
                      </a:r>
                      <a:endParaRPr lang="ru-RU"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200" dirty="0">
                          <a:effectLst/>
                          <a:latin typeface="+mn-lt"/>
                        </a:rPr>
                        <a:t>Пенсионный фонд РФ</a:t>
                      </a:r>
                      <a:endParaRPr lang="ru-RU" sz="1200" dirty="0">
                        <a:effectLst/>
                        <a:latin typeface="+mn-lt"/>
                        <a:ea typeface="Calibri"/>
                        <a:cs typeface="Times New Roman"/>
                      </a:endParaRPr>
                    </a:p>
                  </a:txBody>
                  <a:tcPr marL="68580" marR="68580" marT="0" marB="0"/>
                </a:tc>
              </a:tr>
              <a:tr h="511759">
                <a:tc>
                  <a:txBody>
                    <a:bodyPr/>
                    <a:lstStyle/>
                    <a:p>
                      <a:pPr algn="ctr">
                        <a:lnSpc>
                          <a:spcPct val="115000"/>
                        </a:lnSpc>
                        <a:spcAft>
                          <a:spcPts val="0"/>
                        </a:spcAft>
                      </a:pPr>
                      <a:r>
                        <a:rPr lang="ru-RU" sz="1200" dirty="0" smtClean="0">
                          <a:effectLst/>
                          <a:latin typeface="+mn-lt"/>
                          <a:ea typeface="Calibri"/>
                          <a:cs typeface="Times New Roman"/>
                        </a:rPr>
                        <a:t>Социальная</a:t>
                      </a:r>
                      <a:r>
                        <a:rPr lang="ru-RU" sz="1200" baseline="0" dirty="0" smtClean="0">
                          <a:effectLst/>
                          <a:latin typeface="+mn-lt"/>
                          <a:ea typeface="Calibri"/>
                          <a:cs typeface="Times New Roman"/>
                        </a:rPr>
                        <a:t> пенсия</a:t>
                      </a:r>
                      <a:endParaRPr lang="ru-RU"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ea typeface="Calibri"/>
                          <a:cs typeface="Times New Roman"/>
                        </a:rPr>
                        <a:t>Дети с ВИЧ-инфекцией</a:t>
                      </a:r>
                      <a:endParaRPr lang="ru-RU" sz="1200" dirty="0">
                        <a:effectLst/>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800" dirty="0" smtClean="0">
                          <a:effectLst/>
                          <a:latin typeface="+mn-lt"/>
                        </a:rPr>
                        <a:t>10068,53</a:t>
                      </a:r>
                      <a:endParaRPr lang="ru-RU" sz="1800" dirty="0" smtClean="0">
                        <a:effectLst/>
                        <a:latin typeface="+mn-lt"/>
                        <a:ea typeface="Calibri"/>
                        <a:cs typeface="Times New Roman"/>
                      </a:endParaRPr>
                    </a:p>
                    <a:p>
                      <a:pPr algn="ctr">
                        <a:lnSpc>
                          <a:spcPct val="115000"/>
                        </a:lnSpc>
                        <a:spcAft>
                          <a:spcPts val="0"/>
                        </a:spcAft>
                      </a:pPr>
                      <a:endParaRPr lang="ru-RU" sz="1200" dirty="0">
                        <a:effectLst/>
                        <a:latin typeface="+mn-lt"/>
                        <a:ea typeface="Calibri"/>
                        <a:cs typeface="Times New Roman"/>
                      </a:endParaRPr>
                    </a:p>
                  </a:txBody>
                  <a:tcPr marL="68580" marR="68580" marT="0" marB="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200" dirty="0" smtClean="0">
                          <a:effectLst/>
                          <a:latin typeface="+mn-lt"/>
                        </a:rPr>
                        <a:t>Пенсионный фонд РФ</a:t>
                      </a:r>
                      <a:endParaRPr lang="ru-RU" sz="1200" dirty="0" smtClean="0">
                        <a:effectLst/>
                        <a:latin typeface="+mn-lt"/>
                        <a:ea typeface="Calibri"/>
                        <a:cs typeface="Times New Roman"/>
                      </a:endParaRPr>
                    </a:p>
                    <a:p>
                      <a:pPr algn="ctr">
                        <a:lnSpc>
                          <a:spcPct val="115000"/>
                        </a:lnSpc>
                        <a:spcAft>
                          <a:spcPts val="0"/>
                        </a:spcAft>
                      </a:pPr>
                      <a:endParaRPr lang="ru-RU" sz="1200" dirty="0">
                        <a:effectLst/>
                        <a:latin typeface="+mn-lt"/>
                        <a:ea typeface="Calibri"/>
                        <a:cs typeface="Times New Roman"/>
                      </a:endParaRPr>
                    </a:p>
                  </a:txBody>
                  <a:tcPr marL="68580" marR="68580" marT="0" marB="0"/>
                </a:tc>
              </a:tr>
              <a:tr h="924415">
                <a:tc>
                  <a:txBody>
                    <a:bodyPr/>
                    <a:lstStyle/>
                    <a:p>
                      <a:pPr algn="ctr">
                        <a:lnSpc>
                          <a:spcPct val="115000"/>
                        </a:lnSpc>
                        <a:spcAft>
                          <a:spcPts val="0"/>
                        </a:spcAft>
                      </a:pPr>
                      <a:r>
                        <a:rPr lang="ru-RU" sz="1200" dirty="0">
                          <a:effectLst/>
                          <a:latin typeface="+mn-lt"/>
                        </a:rPr>
                        <a:t>Пенсия по случаю потери кормильца для </a:t>
                      </a:r>
                      <a:r>
                        <a:rPr lang="ru-RU" sz="1200" dirty="0" smtClean="0">
                          <a:effectLst/>
                          <a:latin typeface="+mn-lt"/>
                        </a:rPr>
                        <a:t>детей, потерявших </a:t>
                      </a:r>
                      <a:r>
                        <a:rPr lang="ru-RU" sz="1200" dirty="0">
                          <a:effectLst/>
                          <a:latin typeface="+mn-lt"/>
                        </a:rPr>
                        <a:t>одного из родителей</a:t>
                      </a:r>
                      <a:endParaRPr lang="ru-RU"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200" dirty="0">
                          <a:effectLst/>
                          <a:latin typeface="+mn-lt"/>
                        </a:rPr>
                        <a:t>Дети, у которых умер один из родителей, признан безвестно отсутствующим</a:t>
                      </a:r>
                      <a:endParaRPr lang="ru-RU"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800" dirty="0" smtClean="0">
                          <a:effectLst/>
                          <a:latin typeface="+mn-lt"/>
                        </a:rPr>
                        <a:t>8483</a:t>
                      </a:r>
                    </a:p>
                    <a:p>
                      <a:pPr algn="ctr">
                        <a:lnSpc>
                          <a:spcPct val="115000"/>
                        </a:lnSpc>
                        <a:spcAft>
                          <a:spcPts val="0"/>
                        </a:spcAft>
                      </a:pPr>
                      <a:r>
                        <a:rPr lang="ru-RU" sz="1200" dirty="0" smtClean="0">
                          <a:effectLst/>
                          <a:latin typeface="+mn-lt"/>
                          <a:ea typeface="Calibri"/>
                          <a:cs typeface="Times New Roman"/>
                        </a:rPr>
                        <a:t>(с</a:t>
                      </a:r>
                      <a:r>
                        <a:rPr lang="ru-RU" sz="1200" baseline="0" dirty="0" smtClean="0">
                          <a:effectLst/>
                          <a:latin typeface="+mn-lt"/>
                          <a:ea typeface="Calibri"/>
                          <a:cs typeface="Times New Roman"/>
                        </a:rPr>
                        <a:t> 01.01.2017)</a:t>
                      </a:r>
                      <a:endParaRPr lang="ru-RU"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200" dirty="0">
                          <a:effectLst/>
                          <a:latin typeface="+mn-lt"/>
                        </a:rPr>
                        <a:t>Пенсионный фонд РФ</a:t>
                      </a:r>
                      <a:endParaRPr lang="ru-RU" sz="1200" dirty="0">
                        <a:effectLst/>
                        <a:latin typeface="+mn-lt"/>
                        <a:ea typeface="Calibri"/>
                        <a:cs typeface="Times New Roman"/>
                      </a:endParaRPr>
                    </a:p>
                  </a:txBody>
                  <a:tcPr marL="68580" marR="68580" marT="0" marB="0"/>
                </a:tc>
              </a:tr>
              <a:tr h="307056">
                <a:tc>
                  <a:txBody>
                    <a:bodyPr/>
                    <a:lstStyle/>
                    <a:p>
                      <a:pPr algn="ctr">
                        <a:lnSpc>
                          <a:spcPct val="115000"/>
                        </a:lnSpc>
                        <a:spcAft>
                          <a:spcPts val="0"/>
                        </a:spcAft>
                      </a:pPr>
                      <a:r>
                        <a:rPr lang="ru-RU" sz="1200" dirty="0">
                          <a:effectLst/>
                          <a:latin typeface="+mn-lt"/>
                        </a:rPr>
                        <a:t>Пенсия по инвалидности</a:t>
                      </a:r>
                      <a:endParaRPr lang="ru-RU"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200" dirty="0" smtClean="0">
                          <a:effectLst/>
                          <a:latin typeface="+mn-lt"/>
                        </a:rPr>
                        <a:t>Дети-инвалиды</a:t>
                      </a:r>
                    </a:p>
                  </a:txBody>
                  <a:tcPr marL="68580" marR="68580" marT="0" marB="0"/>
                </a:tc>
                <a:tc>
                  <a:txBody>
                    <a:bodyPr/>
                    <a:lstStyle/>
                    <a:p>
                      <a:pPr algn="ctr">
                        <a:lnSpc>
                          <a:spcPct val="115000"/>
                        </a:lnSpc>
                        <a:spcAft>
                          <a:spcPts val="0"/>
                        </a:spcAft>
                      </a:pPr>
                      <a:r>
                        <a:rPr lang="ru-RU" sz="1800" dirty="0">
                          <a:effectLst/>
                          <a:latin typeface="+mn-lt"/>
                        </a:rPr>
                        <a:t>12082,06</a:t>
                      </a:r>
                      <a:endParaRPr lang="ru-RU"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200" dirty="0">
                          <a:effectLst/>
                          <a:latin typeface="+mn-lt"/>
                        </a:rPr>
                        <a:t>Пенсионный фонд РФ</a:t>
                      </a:r>
                      <a:endParaRPr lang="ru-RU" sz="1200" dirty="0">
                        <a:effectLst/>
                        <a:latin typeface="+mn-lt"/>
                        <a:ea typeface="Calibri"/>
                        <a:cs typeface="Times New Roman"/>
                      </a:endParaRPr>
                    </a:p>
                  </a:txBody>
                  <a:tcPr marL="68580" marR="68580" marT="0" marB="0"/>
                </a:tc>
              </a:tr>
              <a:tr h="1228222">
                <a:tc>
                  <a:txBody>
                    <a:bodyPr/>
                    <a:lstStyle/>
                    <a:p>
                      <a:pPr algn="ctr">
                        <a:lnSpc>
                          <a:spcPct val="115000"/>
                        </a:lnSpc>
                        <a:spcAft>
                          <a:spcPts val="0"/>
                        </a:spcAft>
                      </a:pPr>
                      <a:r>
                        <a:rPr lang="ru-RU" sz="1200" dirty="0">
                          <a:effectLst/>
                          <a:latin typeface="+mn-lt"/>
                        </a:rPr>
                        <a:t>Алименты</a:t>
                      </a:r>
                      <a:endParaRPr lang="ru-RU"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200">
                          <a:effectLst/>
                          <a:latin typeface="+mn-lt"/>
                        </a:rPr>
                        <a:t>Подопечные, имеющие родителей</a:t>
                      </a:r>
                      <a:endParaRPr lang="ru-RU" sz="1200">
                        <a:effectLst/>
                        <a:latin typeface="+mn-lt"/>
                        <a:ea typeface="Calibri"/>
                        <a:cs typeface="Times New Roman"/>
                      </a:endParaRPr>
                    </a:p>
                  </a:txBody>
                  <a:tcPr marL="68580" marR="68580" marT="0" marB="0"/>
                </a:tc>
                <a:tc>
                  <a:txBody>
                    <a:bodyPr/>
                    <a:lstStyle/>
                    <a:p>
                      <a:pPr algn="ctr">
                        <a:lnSpc>
                          <a:spcPct val="115000"/>
                        </a:lnSpc>
                        <a:spcAft>
                          <a:spcPts val="0"/>
                        </a:spcAft>
                      </a:pPr>
                      <a:r>
                        <a:rPr lang="ru-RU" sz="1200" dirty="0">
                          <a:effectLst/>
                          <a:latin typeface="+mn-lt"/>
                        </a:rPr>
                        <a:t>Минимум – </a:t>
                      </a:r>
                      <a:r>
                        <a:rPr lang="ru-RU" sz="1800" dirty="0" smtClean="0">
                          <a:effectLst/>
                          <a:latin typeface="+mn-lt"/>
                        </a:rPr>
                        <a:t>1875 </a:t>
                      </a:r>
                      <a:endParaRPr lang="ru-RU" sz="1800" dirty="0">
                        <a:effectLst/>
                        <a:latin typeface="+mn-lt"/>
                      </a:endParaRPr>
                    </a:p>
                    <a:p>
                      <a:pPr algn="ctr">
                        <a:lnSpc>
                          <a:spcPct val="115000"/>
                        </a:lnSpc>
                        <a:spcAft>
                          <a:spcPts val="0"/>
                        </a:spcAft>
                      </a:pPr>
                      <a:r>
                        <a:rPr lang="ru-RU" sz="1200" dirty="0">
                          <a:effectLst/>
                          <a:latin typeface="+mn-lt"/>
                        </a:rPr>
                        <a:t>Для неработающих, работающих неофициально – ¼ от средней заработной платы </a:t>
                      </a:r>
                      <a:r>
                        <a:rPr lang="ru-RU" sz="1200" dirty="0" smtClean="0">
                          <a:effectLst/>
                          <a:latin typeface="+mn-lt"/>
                        </a:rPr>
                        <a:t>по РФ </a:t>
                      </a:r>
                      <a:r>
                        <a:rPr lang="ru-RU" sz="1800" dirty="0">
                          <a:effectLst/>
                          <a:latin typeface="+mn-lt"/>
                        </a:rPr>
                        <a:t>(8961)</a:t>
                      </a:r>
                      <a:endParaRPr lang="ru-RU"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200" dirty="0">
                          <a:effectLst/>
                          <a:latin typeface="+mn-lt"/>
                        </a:rPr>
                        <a:t>Родители детей, </a:t>
                      </a:r>
                      <a:endParaRPr lang="ru-RU" sz="1200" dirty="0" smtClean="0">
                        <a:effectLst/>
                        <a:latin typeface="+mn-lt"/>
                      </a:endParaRPr>
                    </a:p>
                    <a:p>
                      <a:pPr algn="ctr">
                        <a:lnSpc>
                          <a:spcPct val="115000"/>
                        </a:lnSpc>
                        <a:spcAft>
                          <a:spcPts val="0"/>
                        </a:spcAft>
                      </a:pPr>
                      <a:r>
                        <a:rPr lang="ru-RU" sz="1200" dirty="0" smtClean="0">
                          <a:effectLst/>
                          <a:latin typeface="+mn-lt"/>
                        </a:rPr>
                        <a:t>служба </a:t>
                      </a:r>
                      <a:r>
                        <a:rPr lang="ru-RU" sz="1200" dirty="0">
                          <a:effectLst/>
                          <a:latin typeface="+mn-lt"/>
                        </a:rPr>
                        <a:t>судебных приставов</a:t>
                      </a:r>
                      <a:endParaRPr lang="ru-RU" sz="1200" dirty="0">
                        <a:effectLst/>
                        <a:latin typeface="+mn-lt"/>
                        <a:ea typeface="Calibri"/>
                        <a:cs typeface="Times New Roman"/>
                      </a:endParaRPr>
                    </a:p>
                  </a:txBody>
                  <a:tcPr marL="68580" marR="68580" marT="0" marB="0"/>
                </a:tc>
              </a:tr>
              <a:tr h="685248">
                <a:tc>
                  <a:txBody>
                    <a:bodyPr/>
                    <a:lstStyle/>
                    <a:p>
                      <a:pPr algn="ctr">
                        <a:lnSpc>
                          <a:spcPct val="115000"/>
                        </a:lnSpc>
                        <a:spcAft>
                          <a:spcPts val="0"/>
                        </a:spcAft>
                      </a:pPr>
                      <a:r>
                        <a:rPr lang="ru-RU" sz="1200" dirty="0">
                          <a:effectLst/>
                          <a:latin typeface="+mn-lt"/>
                        </a:rPr>
                        <a:t>Доходы от вкладов в банках, от сдачи имущества </a:t>
                      </a:r>
                      <a:r>
                        <a:rPr lang="ru-RU" sz="1200" dirty="0" smtClean="0">
                          <a:effectLst/>
                          <a:latin typeface="+mn-lt"/>
                        </a:rPr>
                        <a:t>внаем </a:t>
                      </a:r>
                      <a:r>
                        <a:rPr lang="ru-RU" sz="1200" dirty="0">
                          <a:effectLst/>
                          <a:latin typeface="+mn-lt"/>
                        </a:rPr>
                        <a:t>(</a:t>
                      </a:r>
                      <a:r>
                        <a:rPr lang="ru-RU" sz="1200" dirty="0" err="1">
                          <a:effectLst/>
                          <a:latin typeface="+mn-lt"/>
                        </a:rPr>
                        <a:t>поднайм</a:t>
                      </a:r>
                      <a:r>
                        <a:rPr lang="ru-RU" sz="1200" dirty="0">
                          <a:effectLst/>
                          <a:latin typeface="+mn-lt"/>
                        </a:rPr>
                        <a:t>)</a:t>
                      </a:r>
                      <a:endParaRPr lang="ru-RU"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200" dirty="0">
                          <a:effectLst/>
                          <a:latin typeface="+mn-lt"/>
                        </a:rPr>
                        <a:t>Подопечные</a:t>
                      </a:r>
                      <a:endParaRPr lang="ru-RU"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200" dirty="0">
                          <a:effectLst/>
                          <a:latin typeface="+mn-lt"/>
                        </a:rPr>
                        <a:t> </a:t>
                      </a:r>
                      <a:endParaRPr lang="ru-RU" sz="1200" dirty="0">
                        <a:effectLst/>
                        <a:latin typeface="+mn-lt"/>
                        <a:ea typeface="Calibri"/>
                        <a:cs typeface="Times New Roman"/>
                      </a:endParaRPr>
                    </a:p>
                  </a:txBody>
                  <a:tcPr marL="68580" marR="68580" marT="0" marB="0"/>
                </a:tc>
                <a:tc>
                  <a:txBody>
                    <a:bodyPr/>
                    <a:lstStyle/>
                    <a:p>
                      <a:pPr algn="ctr">
                        <a:lnSpc>
                          <a:spcPct val="115000"/>
                        </a:lnSpc>
                        <a:spcAft>
                          <a:spcPts val="0"/>
                        </a:spcAft>
                      </a:pPr>
                      <a:r>
                        <a:rPr lang="ru-RU" sz="1200" dirty="0">
                          <a:effectLst/>
                          <a:latin typeface="+mn-lt"/>
                        </a:rPr>
                        <a:t>Кредитные организации, наниматели (поднаниматели)</a:t>
                      </a:r>
                      <a:endParaRPr lang="ru-RU" sz="1200"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2727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547664" y="0"/>
            <a:ext cx="7344816" cy="1124745"/>
          </a:xfrm>
        </p:spPr>
        <p:txBody>
          <a:bodyPr>
            <a:normAutofit fontScale="90000"/>
          </a:bodyPr>
          <a:lstStyle/>
          <a:p>
            <a:r>
              <a:rPr lang="ru-RU" dirty="0" smtClean="0"/>
              <a:t/>
            </a:r>
            <a:br>
              <a:rPr lang="ru-RU" dirty="0" smtClean="0"/>
            </a:br>
            <a:r>
              <a:rPr lang="ru-RU" sz="2700" dirty="0" smtClean="0"/>
              <a:t>Финансовая </a:t>
            </a:r>
            <a:r>
              <a:rPr lang="ru-RU" sz="2700" dirty="0"/>
              <a:t>поддержка семей, принимающих на воспитание детей, оставшихся без попечения родителей, с 1 </a:t>
            </a:r>
            <a:r>
              <a:rPr lang="ru-RU" sz="2700" dirty="0" smtClean="0"/>
              <a:t>апреля </a:t>
            </a:r>
            <a:r>
              <a:rPr lang="ru-RU" sz="2700" dirty="0"/>
              <a:t>2017 года </a:t>
            </a:r>
            <a:br>
              <a:rPr lang="ru-RU" sz="2700" dirty="0"/>
            </a:br>
            <a:endParaRPr lang="ru-RU" sz="2700"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7</a:t>
            </a:fld>
            <a:endParaRPr lang="ru-RU" dirty="0"/>
          </a:p>
        </p:txBody>
      </p:sp>
      <p:graphicFrame>
        <p:nvGraphicFramePr>
          <p:cNvPr id="6" name="Объект 5"/>
          <p:cNvGraphicFramePr>
            <a:graphicFrameLocks noGrp="1"/>
          </p:cNvGraphicFramePr>
          <p:nvPr>
            <p:ph idx="1"/>
            <p:extLst>
              <p:ext uri="{D42A27DB-BD31-4B8C-83A1-F6EECF244321}">
                <p14:modId xmlns:p14="http://schemas.microsoft.com/office/powerpoint/2010/main" val="1634541232"/>
              </p:ext>
            </p:extLst>
          </p:nvPr>
        </p:nvGraphicFramePr>
        <p:xfrm>
          <a:off x="179512" y="1484784"/>
          <a:ext cx="8784977" cy="5184576"/>
        </p:xfrm>
        <a:graphic>
          <a:graphicData uri="http://schemas.openxmlformats.org/drawingml/2006/table">
            <a:tbl>
              <a:tblPr firstRow="1" firstCol="1" bandRow="1">
                <a:tableStyleId>{5C22544A-7EE6-4342-B048-85BDC9FD1C3A}</a:tableStyleId>
              </a:tblPr>
              <a:tblGrid>
                <a:gridCol w="360040"/>
                <a:gridCol w="5760641"/>
                <a:gridCol w="2664296"/>
              </a:tblGrid>
              <a:tr h="998371">
                <a:tc>
                  <a:txBody>
                    <a:bodyPr/>
                    <a:lstStyle/>
                    <a:p>
                      <a:pPr indent="450215" algn="just">
                        <a:lnSpc>
                          <a:spcPts val="1800"/>
                        </a:lnSpc>
                        <a:spcAft>
                          <a:spcPts val="0"/>
                        </a:spcAft>
                      </a:pPr>
                      <a:r>
                        <a:rPr lang="ru-RU" sz="900" dirty="0">
                          <a:effectLst/>
                        </a:rPr>
                        <a:t> </a:t>
                      </a:r>
                      <a:endParaRPr lang="ru-RU" sz="1100" b="1" i="1" dirty="0">
                        <a:effectLst/>
                        <a:latin typeface="Times New Roman"/>
                        <a:ea typeface="Calibri"/>
                      </a:endParaRPr>
                    </a:p>
                  </a:txBody>
                  <a:tcPr marL="53879" marR="53879" marT="0" marB="0"/>
                </a:tc>
                <a:tc>
                  <a:txBody>
                    <a:bodyPr/>
                    <a:lstStyle/>
                    <a:p>
                      <a:pPr indent="450215" algn="ctr">
                        <a:lnSpc>
                          <a:spcPts val="1200"/>
                        </a:lnSpc>
                        <a:spcAft>
                          <a:spcPts val="0"/>
                        </a:spcAft>
                      </a:pPr>
                      <a:r>
                        <a:rPr lang="ru-RU" sz="900">
                          <a:effectLst/>
                        </a:rPr>
                        <a:t>Категория детей</a:t>
                      </a:r>
                      <a:endParaRPr lang="ru-RU" sz="1100" b="1" i="1">
                        <a:effectLst/>
                        <a:latin typeface="Times New Roman"/>
                        <a:ea typeface="Calibri"/>
                      </a:endParaRPr>
                    </a:p>
                  </a:txBody>
                  <a:tcPr marL="53879" marR="53879" marT="0" marB="0"/>
                </a:tc>
                <a:tc>
                  <a:txBody>
                    <a:bodyPr/>
                    <a:lstStyle/>
                    <a:p>
                      <a:pPr indent="450215" algn="ctr">
                        <a:lnSpc>
                          <a:spcPts val="1200"/>
                        </a:lnSpc>
                        <a:spcAft>
                          <a:spcPts val="0"/>
                        </a:spcAft>
                      </a:pPr>
                      <a:r>
                        <a:rPr lang="ru-RU" sz="900">
                          <a:effectLst/>
                        </a:rPr>
                        <a:t>Совокупный размер государственного содержания</a:t>
                      </a:r>
                      <a:endParaRPr lang="ru-RU" sz="1100">
                        <a:effectLst/>
                      </a:endParaRPr>
                    </a:p>
                    <a:p>
                      <a:pPr indent="450215" algn="ctr">
                        <a:lnSpc>
                          <a:spcPts val="1200"/>
                        </a:lnSpc>
                        <a:spcAft>
                          <a:spcPts val="0"/>
                        </a:spcAft>
                      </a:pPr>
                      <a:r>
                        <a:rPr lang="ru-RU" sz="900">
                          <a:effectLst/>
                        </a:rPr>
                        <a:t>(пособие – из областного бюджета, пенсия по случаю потери кормильца, по инвалидности – из Пенсионного фонда)</a:t>
                      </a:r>
                      <a:endParaRPr lang="ru-RU" sz="1100" b="1" i="1">
                        <a:effectLst/>
                        <a:latin typeface="Times New Roman"/>
                        <a:ea typeface="Calibri"/>
                      </a:endParaRPr>
                    </a:p>
                  </a:txBody>
                  <a:tcPr marL="53879" marR="53879" marT="0" marB="0"/>
                </a:tc>
              </a:tr>
              <a:tr h="544616">
                <a:tc>
                  <a:txBody>
                    <a:bodyPr/>
                    <a:lstStyle/>
                    <a:p>
                      <a:pPr indent="0" algn="just">
                        <a:lnSpc>
                          <a:spcPts val="1800"/>
                        </a:lnSpc>
                        <a:spcAft>
                          <a:spcPts val="0"/>
                        </a:spcAft>
                      </a:pPr>
                      <a:r>
                        <a:rPr lang="ru-RU" sz="900" dirty="0">
                          <a:solidFill>
                            <a:schemeClr val="tx1"/>
                          </a:solidFill>
                          <a:effectLst/>
                        </a:rPr>
                        <a:t>1.</a:t>
                      </a:r>
                      <a:endParaRPr lang="ru-RU" sz="1100" b="1" i="1" dirty="0">
                        <a:solidFill>
                          <a:schemeClr val="tx1"/>
                        </a:solidFill>
                        <a:effectLst/>
                        <a:latin typeface="Times New Roman"/>
                        <a:ea typeface="Calibri"/>
                      </a:endParaRPr>
                    </a:p>
                  </a:txBody>
                  <a:tcPr marL="53879" marR="53879" marT="0" marB="0">
                    <a:solidFill>
                      <a:schemeClr val="accent1">
                        <a:lumMod val="20000"/>
                        <a:lumOff val="80000"/>
                      </a:schemeClr>
                    </a:solidFill>
                  </a:tcPr>
                </a:tc>
                <a:tc>
                  <a:txBody>
                    <a:bodyPr/>
                    <a:lstStyle/>
                    <a:p>
                      <a:pPr indent="0" algn="l">
                        <a:lnSpc>
                          <a:spcPts val="1400"/>
                        </a:lnSpc>
                        <a:spcAft>
                          <a:spcPts val="0"/>
                        </a:spcAft>
                      </a:pPr>
                      <a:r>
                        <a:rPr lang="ru-RU" sz="900" dirty="0">
                          <a:effectLst/>
                        </a:rPr>
                        <a:t>Дети-сироты</a:t>
                      </a:r>
                      <a:endParaRPr lang="ru-RU" sz="1100" b="1" i="1" dirty="0">
                        <a:effectLst/>
                        <a:latin typeface="Times New Roman"/>
                        <a:ea typeface="Calibri"/>
                      </a:endParaRPr>
                    </a:p>
                  </a:txBody>
                  <a:tcPr marL="53879" marR="53879" marT="0" marB="0">
                    <a:solidFill>
                      <a:schemeClr val="accent1">
                        <a:lumMod val="40000"/>
                        <a:lumOff val="60000"/>
                      </a:schemeClr>
                    </a:solidFill>
                  </a:tcPr>
                </a:tc>
                <a:tc>
                  <a:txBody>
                    <a:bodyPr/>
                    <a:lstStyle/>
                    <a:p>
                      <a:pPr indent="0" algn="ctr">
                        <a:lnSpc>
                          <a:spcPct val="100000"/>
                        </a:lnSpc>
                        <a:spcAft>
                          <a:spcPts val="0"/>
                        </a:spcAft>
                      </a:pPr>
                      <a:r>
                        <a:rPr lang="ru-RU" sz="1600" dirty="0" smtClean="0">
                          <a:effectLst/>
                        </a:rPr>
                        <a:t>17 115,53 </a:t>
                      </a:r>
                    </a:p>
                    <a:p>
                      <a:pPr indent="0" algn="ctr">
                        <a:lnSpc>
                          <a:spcPct val="100000"/>
                        </a:lnSpc>
                        <a:spcAft>
                          <a:spcPts val="0"/>
                        </a:spcAft>
                      </a:pPr>
                      <a:r>
                        <a:rPr lang="ru-RU" sz="1600" dirty="0" smtClean="0">
                          <a:effectLst/>
                        </a:rPr>
                        <a:t>(</a:t>
                      </a:r>
                      <a:r>
                        <a:rPr lang="ru-RU" sz="1600" dirty="0">
                          <a:effectLst/>
                        </a:rPr>
                        <a:t>7047+10068,53)</a:t>
                      </a:r>
                      <a:endParaRPr lang="ru-RU" sz="1600" b="1" i="1" dirty="0">
                        <a:effectLst/>
                        <a:latin typeface="Times New Roman"/>
                        <a:ea typeface="Calibri"/>
                      </a:endParaRPr>
                    </a:p>
                  </a:txBody>
                  <a:tcPr marL="53879" marR="53879" marT="0" marB="0">
                    <a:solidFill>
                      <a:schemeClr val="accent1">
                        <a:lumMod val="20000"/>
                        <a:lumOff val="80000"/>
                      </a:schemeClr>
                    </a:solidFill>
                  </a:tcPr>
                </a:tc>
              </a:tr>
              <a:tr h="509895">
                <a:tc>
                  <a:txBody>
                    <a:bodyPr/>
                    <a:lstStyle/>
                    <a:p>
                      <a:pPr indent="0" algn="just">
                        <a:lnSpc>
                          <a:spcPts val="1800"/>
                        </a:lnSpc>
                        <a:spcAft>
                          <a:spcPts val="0"/>
                        </a:spcAft>
                      </a:pPr>
                      <a:r>
                        <a:rPr lang="ru-RU" sz="900" dirty="0">
                          <a:solidFill>
                            <a:schemeClr val="tx1"/>
                          </a:solidFill>
                          <a:effectLst/>
                        </a:rPr>
                        <a:t>2.</a:t>
                      </a:r>
                      <a:endParaRPr lang="ru-RU" sz="1100" b="1" i="1" dirty="0">
                        <a:solidFill>
                          <a:schemeClr val="tx1"/>
                        </a:solidFill>
                        <a:effectLst/>
                        <a:latin typeface="Times New Roman"/>
                        <a:ea typeface="Calibri"/>
                      </a:endParaRPr>
                    </a:p>
                  </a:txBody>
                  <a:tcPr marL="53879" marR="53879" marT="0" marB="0">
                    <a:solidFill>
                      <a:schemeClr val="accent1">
                        <a:lumMod val="20000"/>
                        <a:lumOff val="80000"/>
                      </a:schemeClr>
                    </a:solidFill>
                  </a:tcPr>
                </a:tc>
                <a:tc>
                  <a:txBody>
                    <a:bodyPr/>
                    <a:lstStyle/>
                    <a:p>
                      <a:pPr indent="0" algn="l">
                        <a:lnSpc>
                          <a:spcPts val="1400"/>
                        </a:lnSpc>
                        <a:spcAft>
                          <a:spcPts val="0"/>
                        </a:spcAft>
                      </a:pPr>
                      <a:r>
                        <a:rPr lang="ru-RU" sz="900" dirty="0">
                          <a:effectLst/>
                        </a:rPr>
                        <a:t>Дети-сироты с ограниченными возможностями здоровья;</a:t>
                      </a:r>
                      <a:endParaRPr lang="ru-RU" sz="1100" dirty="0">
                        <a:effectLst/>
                      </a:endParaRPr>
                    </a:p>
                    <a:p>
                      <a:pPr indent="0" algn="l">
                        <a:lnSpc>
                          <a:spcPts val="1400"/>
                        </a:lnSpc>
                        <a:spcAft>
                          <a:spcPts val="0"/>
                        </a:spcAft>
                      </a:pPr>
                      <a:r>
                        <a:rPr lang="ru-RU" sz="900" dirty="0">
                          <a:effectLst/>
                        </a:rPr>
                        <a:t>Дети-сироты и дети, оставшиеся без попечения родителей,  ВИЧ-инфицированные</a:t>
                      </a:r>
                      <a:endParaRPr lang="ru-RU" sz="1100" b="1" i="1" dirty="0">
                        <a:effectLst/>
                        <a:latin typeface="Times New Roman"/>
                        <a:ea typeface="Calibri"/>
                      </a:endParaRPr>
                    </a:p>
                  </a:txBody>
                  <a:tcPr marL="53879" marR="53879" marT="0" marB="0">
                    <a:solidFill>
                      <a:schemeClr val="accent1">
                        <a:lumMod val="40000"/>
                        <a:lumOff val="60000"/>
                      </a:schemeClr>
                    </a:solidFill>
                  </a:tcPr>
                </a:tc>
                <a:tc>
                  <a:txBody>
                    <a:bodyPr/>
                    <a:lstStyle/>
                    <a:p>
                      <a:pPr indent="0" algn="ctr">
                        <a:lnSpc>
                          <a:spcPct val="100000"/>
                        </a:lnSpc>
                        <a:spcAft>
                          <a:spcPts val="0"/>
                        </a:spcAft>
                      </a:pPr>
                      <a:r>
                        <a:rPr lang="ru-RU" sz="1600" dirty="0" smtClean="0">
                          <a:effectLst/>
                        </a:rPr>
                        <a:t>18 524,53 </a:t>
                      </a:r>
                    </a:p>
                    <a:p>
                      <a:pPr indent="0" algn="ctr">
                        <a:lnSpc>
                          <a:spcPct val="100000"/>
                        </a:lnSpc>
                        <a:spcAft>
                          <a:spcPts val="0"/>
                        </a:spcAft>
                      </a:pPr>
                      <a:r>
                        <a:rPr lang="ru-RU" sz="1600" dirty="0" smtClean="0">
                          <a:effectLst/>
                        </a:rPr>
                        <a:t>(</a:t>
                      </a:r>
                      <a:r>
                        <a:rPr lang="ru-RU" sz="1600" dirty="0">
                          <a:effectLst/>
                        </a:rPr>
                        <a:t>8456+10068,53)</a:t>
                      </a:r>
                      <a:endParaRPr lang="ru-RU" sz="1600" b="1" i="1" dirty="0">
                        <a:effectLst/>
                        <a:latin typeface="Times New Roman"/>
                        <a:ea typeface="Calibri"/>
                      </a:endParaRPr>
                    </a:p>
                  </a:txBody>
                  <a:tcPr marL="53879" marR="53879" marT="0" marB="0">
                    <a:solidFill>
                      <a:schemeClr val="accent1">
                        <a:lumMod val="20000"/>
                        <a:lumOff val="80000"/>
                      </a:schemeClr>
                    </a:solidFill>
                  </a:tcPr>
                </a:tc>
              </a:tr>
              <a:tr h="509895">
                <a:tc>
                  <a:txBody>
                    <a:bodyPr/>
                    <a:lstStyle/>
                    <a:p>
                      <a:pPr indent="0" algn="just">
                        <a:lnSpc>
                          <a:spcPts val="1800"/>
                        </a:lnSpc>
                        <a:spcAft>
                          <a:spcPts val="0"/>
                        </a:spcAft>
                      </a:pPr>
                      <a:r>
                        <a:rPr lang="ru-RU" sz="900" dirty="0">
                          <a:solidFill>
                            <a:schemeClr val="tx1"/>
                          </a:solidFill>
                          <a:effectLst/>
                        </a:rPr>
                        <a:t>3.</a:t>
                      </a:r>
                      <a:endParaRPr lang="ru-RU" sz="1100" b="1" i="1" dirty="0">
                        <a:solidFill>
                          <a:schemeClr val="tx1"/>
                        </a:solidFill>
                        <a:effectLst/>
                        <a:latin typeface="Times New Roman"/>
                        <a:ea typeface="Calibri"/>
                      </a:endParaRPr>
                    </a:p>
                  </a:txBody>
                  <a:tcPr marL="53879" marR="53879" marT="0" marB="0">
                    <a:solidFill>
                      <a:schemeClr val="accent1">
                        <a:lumMod val="20000"/>
                        <a:lumOff val="80000"/>
                      </a:schemeClr>
                    </a:solidFill>
                  </a:tcPr>
                </a:tc>
                <a:tc>
                  <a:txBody>
                    <a:bodyPr/>
                    <a:lstStyle/>
                    <a:p>
                      <a:pPr indent="0" algn="l">
                        <a:lnSpc>
                          <a:spcPts val="1400"/>
                        </a:lnSpc>
                        <a:spcAft>
                          <a:spcPts val="0"/>
                        </a:spcAft>
                      </a:pPr>
                      <a:r>
                        <a:rPr lang="ru-RU" sz="900" dirty="0">
                          <a:effectLst/>
                        </a:rPr>
                        <a:t>Дети-сироты, являющиеся инвалидами</a:t>
                      </a:r>
                      <a:endParaRPr lang="ru-RU" sz="1100" b="1" i="1" dirty="0">
                        <a:effectLst/>
                        <a:latin typeface="Times New Roman"/>
                        <a:ea typeface="Calibri"/>
                      </a:endParaRPr>
                    </a:p>
                  </a:txBody>
                  <a:tcPr marL="53879" marR="53879" marT="0" marB="0">
                    <a:solidFill>
                      <a:schemeClr val="accent1">
                        <a:lumMod val="40000"/>
                        <a:lumOff val="60000"/>
                      </a:schemeClr>
                    </a:solidFill>
                  </a:tcPr>
                </a:tc>
                <a:tc>
                  <a:txBody>
                    <a:bodyPr/>
                    <a:lstStyle/>
                    <a:p>
                      <a:pPr indent="0" algn="ctr">
                        <a:lnSpc>
                          <a:spcPct val="100000"/>
                        </a:lnSpc>
                        <a:spcAft>
                          <a:spcPts val="0"/>
                        </a:spcAft>
                      </a:pPr>
                      <a:r>
                        <a:rPr lang="ru-RU" sz="1600" dirty="0" smtClean="0">
                          <a:effectLst/>
                        </a:rPr>
                        <a:t>20 538,06 </a:t>
                      </a:r>
                    </a:p>
                    <a:p>
                      <a:pPr indent="0" algn="ctr">
                        <a:lnSpc>
                          <a:spcPct val="100000"/>
                        </a:lnSpc>
                        <a:spcAft>
                          <a:spcPts val="0"/>
                        </a:spcAft>
                      </a:pPr>
                      <a:r>
                        <a:rPr lang="ru-RU" sz="1600" dirty="0" smtClean="0">
                          <a:effectLst/>
                        </a:rPr>
                        <a:t>(</a:t>
                      </a:r>
                      <a:r>
                        <a:rPr lang="ru-RU" sz="1600" dirty="0">
                          <a:effectLst/>
                        </a:rPr>
                        <a:t>8456+12082,06)</a:t>
                      </a:r>
                      <a:endParaRPr lang="ru-RU" sz="1600" b="1" i="1" dirty="0">
                        <a:effectLst/>
                        <a:latin typeface="Times New Roman"/>
                        <a:ea typeface="Calibri"/>
                      </a:endParaRPr>
                    </a:p>
                  </a:txBody>
                  <a:tcPr marL="53879" marR="53879" marT="0" marB="0">
                    <a:solidFill>
                      <a:schemeClr val="accent1">
                        <a:lumMod val="20000"/>
                        <a:lumOff val="80000"/>
                      </a:schemeClr>
                    </a:solidFill>
                  </a:tcPr>
                </a:tc>
              </a:tr>
              <a:tr h="509895">
                <a:tc>
                  <a:txBody>
                    <a:bodyPr/>
                    <a:lstStyle/>
                    <a:p>
                      <a:pPr indent="0" algn="just">
                        <a:lnSpc>
                          <a:spcPts val="1800"/>
                        </a:lnSpc>
                        <a:spcAft>
                          <a:spcPts val="0"/>
                        </a:spcAft>
                      </a:pPr>
                      <a:r>
                        <a:rPr lang="ru-RU" sz="900" dirty="0">
                          <a:solidFill>
                            <a:schemeClr val="tx1"/>
                          </a:solidFill>
                          <a:effectLst/>
                        </a:rPr>
                        <a:t>4.</a:t>
                      </a:r>
                      <a:endParaRPr lang="ru-RU" sz="1100" b="1" i="1" dirty="0">
                        <a:solidFill>
                          <a:schemeClr val="tx1"/>
                        </a:solidFill>
                        <a:effectLst/>
                        <a:latin typeface="Times New Roman"/>
                        <a:ea typeface="Calibri"/>
                      </a:endParaRPr>
                    </a:p>
                  </a:txBody>
                  <a:tcPr marL="53879" marR="53879" marT="0" marB="0">
                    <a:solidFill>
                      <a:schemeClr val="accent1">
                        <a:lumMod val="20000"/>
                        <a:lumOff val="80000"/>
                      </a:schemeClr>
                    </a:solidFill>
                  </a:tcPr>
                </a:tc>
                <a:tc>
                  <a:txBody>
                    <a:bodyPr/>
                    <a:lstStyle/>
                    <a:p>
                      <a:pPr indent="0" algn="l">
                        <a:lnSpc>
                          <a:spcPts val="1400"/>
                        </a:lnSpc>
                        <a:spcAft>
                          <a:spcPts val="0"/>
                        </a:spcAft>
                      </a:pPr>
                      <a:r>
                        <a:rPr lang="ru-RU" sz="900" dirty="0">
                          <a:effectLst/>
                        </a:rPr>
                        <a:t>Дети, оставшиеся без попечения родителей, у которых умер один из родителей</a:t>
                      </a:r>
                      <a:endParaRPr lang="ru-RU" sz="1100" b="1" i="1" dirty="0">
                        <a:effectLst/>
                        <a:latin typeface="Times New Roman"/>
                        <a:ea typeface="Calibri"/>
                      </a:endParaRPr>
                    </a:p>
                  </a:txBody>
                  <a:tcPr marL="53879" marR="53879" marT="0" marB="0">
                    <a:solidFill>
                      <a:schemeClr val="accent1">
                        <a:lumMod val="40000"/>
                        <a:lumOff val="60000"/>
                      </a:schemeClr>
                    </a:solidFill>
                  </a:tcPr>
                </a:tc>
                <a:tc>
                  <a:txBody>
                    <a:bodyPr/>
                    <a:lstStyle/>
                    <a:p>
                      <a:pPr indent="0" algn="ctr">
                        <a:lnSpc>
                          <a:spcPct val="100000"/>
                        </a:lnSpc>
                        <a:spcAft>
                          <a:spcPts val="0"/>
                        </a:spcAft>
                      </a:pPr>
                      <a:r>
                        <a:rPr lang="ru-RU" sz="1600" dirty="0" smtClean="0">
                          <a:effectLst/>
                        </a:rPr>
                        <a:t>15 530 </a:t>
                      </a:r>
                    </a:p>
                    <a:p>
                      <a:pPr indent="0" algn="ctr">
                        <a:lnSpc>
                          <a:spcPct val="100000"/>
                        </a:lnSpc>
                        <a:spcAft>
                          <a:spcPts val="0"/>
                        </a:spcAft>
                      </a:pPr>
                      <a:r>
                        <a:rPr lang="ru-RU" sz="1600" dirty="0" smtClean="0">
                          <a:effectLst/>
                        </a:rPr>
                        <a:t>(</a:t>
                      </a:r>
                      <a:r>
                        <a:rPr lang="ru-RU" sz="1600" dirty="0">
                          <a:effectLst/>
                        </a:rPr>
                        <a:t>7047+8483)</a:t>
                      </a:r>
                      <a:endParaRPr lang="ru-RU" sz="1600" b="1" i="1" dirty="0">
                        <a:effectLst/>
                        <a:latin typeface="Times New Roman"/>
                        <a:ea typeface="Calibri"/>
                      </a:endParaRPr>
                    </a:p>
                  </a:txBody>
                  <a:tcPr marL="53879" marR="53879" marT="0" marB="0">
                    <a:solidFill>
                      <a:schemeClr val="accent1">
                        <a:lumMod val="20000"/>
                        <a:lumOff val="80000"/>
                      </a:schemeClr>
                    </a:solidFill>
                  </a:tcPr>
                </a:tc>
              </a:tr>
              <a:tr h="509895">
                <a:tc>
                  <a:txBody>
                    <a:bodyPr/>
                    <a:lstStyle/>
                    <a:p>
                      <a:pPr indent="0" algn="just">
                        <a:lnSpc>
                          <a:spcPts val="1800"/>
                        </a:lnSpc>
                        <a:spcAft>
                          <a:spcPts val="0"/>
                        </a:spcAft>
                      </a:pPr>
                      <a:r>
                        <a:rPr lang="ru-RU" sz="900" dirty="0">
                          <a:solidFill>
                            <a:schemeClr val="tx1"/>
                          </a:solidFill>
                          <a:effectLst/>
                        </a:rPr>
                        <a:t>5.</a:t>
                      </a:r>
                      <a:endParaRPr lang="ru-RU" sz="1100" b="1" i="1" dirty="0">
                        <a:solidFill>
                          <a:schemeClr val="tx1"/>
                        </a:solidFill>
                        <a:effectLst/>
                        <a:latin typeface="Times New Roman"/>
                        <a:ea typeface="Calibri"/>
                      </a:endParaRPr>
                    </a:p>
                  </a:txBody>
                  <a:tcPr marL="53879" marR="53879" marT="0" marB="0">
                    <a:solidFill>
                      <a:schemeClr val="accent1">
                        <a:lumMod val="20000"/>
                        <a:lumOff val="80000"/>
                      </a:schemeClr>
                    </a:solidFill>
                  </a:tcPr>
                </a:tc>
                <a:tc>
                  <a:txBody>
                    <a:bodyPr/>
                    <a:lstStyle/>
                    <a:p>
                      <a:pPr indent="0" algn="l">
                        <a:lnSpc>
                          <a:spcPts val="1400"/>
                        </a:lnSpc>
                        <a:spcAft>
                          <a:spcPts val="0"/>
                        </a:spcAft>
                      </a:pPr>
                      <a:r>
                        <a:rPr lang="ru-RU" sz="900" dirty="0">
                          <a:effectLst/>
                        </a:rPr>
                        <a:t>Дети, оставшиеся без попечения родителей, с ограниченными возможностями здоровья, у которых умер один из родителей</a:t>
                      </a:r>
                      <a:endParaRPr lang="ru-RU" sz="1100" b="1" i="1" dirty="0">
                        <a:effectLst/>
                        <a:latin typeface="Times New Roman"/>
                        <a:ea typeface="Calibri"/>
                      </a:endParaRPr>
                    </a:p>
                  </a:txBody>
                  <a:tcPr marL="53879" marR="53879" marT="0" marB="0">
                    <a:solidFill>
                      <a:schemeClr val="accent1">
                        <a:lumMod val="40000"/>
                        <a:lumOff val="60000"/>
                      </a:schemeClr>
                    </a:solidFill>
                  </a:tcPr>
                </a:tc>
                <a:tc>
                  <a:txBody>
                    <a:bodyPr/>
                    <a:lstStyle/>
                    <a:p>
                      <a:pPr indent="0" algn="ctr">
                        <a:lnSpc>
                          <a:spcPct val="100000"/>
                        </a:lnSpc>
                        <a:spcAft>
                          <a:spcPts val="0"/>
                        </a:spcAft>
                      </a:pPr>
                      <a:r>
                        <a:rPr lang="ru-RU" sz="1600" dirty="0" smtClean="0">
                          <a:effectLst/>
                        </a:rPr>
                        <a:t>16 939 </a:t>
                      </a:r>
                    </a:p>
                    <a:p>
                      <a:pPr indent="0" algn="ctr">
                        <a:lnSpc>
                          <a:spcPct val="100000"/>
                        </a:lnSpc>
                        <a:spcAft>
                          <a:spcPts val="0"/>
                        </a:spcAft>
                      </a:pPr>
                      <a:r>
                        <a:rPr lang="ru-RU" sz="1600" dirty="0" smtClean="0">
                          <a:effectLst/>
                        </a:rPr>
                        <a:t>(</a:t>
                      </a:r>
                      <a:r>
                        <a:rPr lang="ru-RU" sz="1600" dirty="0">
                          <a:effectLst/>
                        </a:rPr>
                        <a:t>8456+8483)</a:t>
                      </a:r>
                      <a:endParaRPr lang="ru-RU" sz="1600" b="1" i="1" dirty="0">
                        <a:effectLst/>
                        <a:latin typeface="Times New Roman"/>
                        <a:ea typeface="Calibri"/>
                      </a:endParaRPr>
                    </a:p>
                  </a:txBody>
                  <a:tcPr marL="53879" marR="53879" marT="0" marB="0">
                    <a:solidFill>
                      <a:schemeClr val="accent1">
                        <a:lumMod val="20000"/>
                        <a:lumOff val="80000"/>
                      </a:schemeClr>
                    </a:solidFill>
                  </a:tcPr>
                </a:tc>
              </a:tr>
              <a:tr h="331681">
                <a:tc>
                  <a:txBody>
                    <a:bodyPr/>
                    <a:lstStyle/>
                    <a:p>
                      <a:pPr indent="0" algn="just">
                        <a:lnSpc>
                          <a:spcPts val="1800"/>
                        </a:lnSpc>
                        <a:spcAft>
                          <a:spcPts val="0"/>
                        </a:spcAft>
                      </a:pPr>
                      <a:r>
                        <a:rPr lang="ru-RU" sz="900" dirty="0">
                          <a:solidFill>
                            <a:schemeClr val="tx1"/>
                          </a:solidFill>
                          <a:effectLst/>
                        </a:rPr>
                        <a:t>6.</a:t>
                      </a:r>
                      <a:endParaRPr lang="ru-RU" sz="1100" b="1" i="1" dirty="0">
                        <a:solidFill>
                          <a:schemeClr val="tx1"/>
                        </a:solidFill>
                        <a:effectLst/>
                        <a:latin typeface="Times New Roman"/>
                        <a:ea typeface="Calibri"/>
                      </a:endParaRPr>
                    </a:p>
                  </a:txBody>
                  <a:tcPr marL="53879" marR="53879" marT="0" marB="0">
                    <a:solidFill>
                      <a:schemeClr val="accent1">
                        <a:lumMod val="20000"/>
                        <a:lumOff val="80000"/>
                      </a:schemeClr>
                    </a:solidFill>
                  </a:tcPr>
                </a:tc>
                <a:tc>
                  <a:txBody>
                    <a:bodyPr/>
                    <a:lstStyle/>
                    <a:p>
                      <a:pPr indent="0" algn="l">
                        <a:lnSpc>
                          <a:spcPts val="1400"/>
                        </a:lnSpc>
                        <a:spcAft>
                          <a:spcPts val="0"/>
                        </a:spcAft>
                      </a:pPr>
                      <a:r>
                        <a:rPr lang="ru-RU" sz="900" dirty="0">
                          <a:effectLst/>
                        </a:rPr>
                        <a:t>Дети, оставшиеся без попечения родителей, имеющие право на получение алиментов</a:t>
                      </a:r>
                      <a:endParaRPr lang="ru-RU" sz="1100" b="1" i="1" dirty="0">
                        <a:effectLst/>
                        <a:latin typeface="Times New Roman"/>
                        <a:ea typeface="Calibri"/>
                      </a:endParaRPr>
                    </a:p>
                  </a:txBody>
                  <a:tcPr marL="53879" marR="53879" marT="0" marB="0">
                    <a:solidFill>
                      <a:schemeClr val="accent1">
                        <a:lumMod val="40000"/>
                        <a:lumOff val="60000"/>
                      </a:schemeClr>
                    </a:solidFill>
                  </a:tcPr>
                </a:tc>
                <a:tc>
                  <a:txBody>
                    <a:bodyPr/>
                    <a:lstStyle/>
                    <a:p>
                      <a:pPr indent="0" algn="ctr">
                        <a:lnSpc>
                          <a:spcPct val="100000"/>
                        </a:lnSpc>
                        <a:spcAft>
                          <a:spcPts val="0"/>
                        </a:spcAft>
                      </a:pPr>
                      <a:r>
                        <a:rPr lang="ru-RU" sz="1600" dirty="0">
                          <a:effectLst/>
                        </a:rPr>
                        <a:t>7047</a:t>
                      </a:r>
                      <a:endParaRPr lang="ru-RU" sz="1600" b="1" i="1" dirty="0">
                        <a:effectLst/>
                        <a:latin typeface="Times New Roman"/>
                        <a:ea typeface="Calibri"/>
                      </a:endParaRPr>
                    </a:p>
                  </a:txBody>
                  <a:tcPr marL="53879" marR="53879" marT="0" marB="0">
                    <a:solidFill>
                      <a:schemeClr val="accent1">
                        <a:lumMod val="20000"/>
                        <a:lumOff val="80000"/>
                      </a:schemeClr>
                    </a:solidFill>
                  </a:tcPr>
                </a:tc>
              </a:tr>
              <a:tr h="497523">
                <a:tc>
                  <a:txBody>
                    <a:bodyPr/>
                    <a:lstStyle/>
                    <a:p>
                      <a:pPr indent="0" algn="just">
                        <a:lnSpc>
                          <a:spcPts val="1800"/>
                        </a:lnSpc>
                        <a:spcAft>
                          <a:spcPts val="0"/>
                        </a:spcAft>
                      </a:pPr>
                      <a:r>
                        <a:rPr lang="ru-RU" sz="900" dirty="0">
                          <a:solidFill>
                            <a:schemeClr val="tx1"/>
                          </a:solidFill>
                          <a:effectLst/>
                        </a:rPr>
                        <a:t>7.</a:t>
                      </a:r>
                      <a:endParaRPr lang="ru-RU" sz="1100" b="1" i="1" dirty="0">
                        <a:solidFill>
                          <a:schemeClr val="tx1"/>
                        </a:solidFill>
                        <a:effectLst/>
                        <a:latin typeface="Times New Roman"/>
                        <a:ea typeface="Calibri"/>
                      </a:endParaRPr>
                    </a:p>
                  </a:txBody>
                  <a:tcPr marL="53879" marR="53879" marT="0" marB="0">
                    <a:solidFill>
                      <a:schemeClr val="accent1">
                        <a:lumMod val="20000"/>
                        <a:lumOff val="80000"/>
                      </a:schemeClr>
                    </a:solidFill>
                  </a:tcPr>
                </a:tc>
                <a:tc>
                  <a:txBody>
                    <a:bodyPr/>
                    <a:lstStyle/>
                    <a:p>
                      <a:pPr indent="0" algn="l">
                        <a:lnSpc>
                          <a:spcPts val="1400"/>
                        </a:lnSpc>
                        <a:spcAft>
                          <a:spcPts val="0"/>
                        </a:spcAft>
                      </a:pPr>
                      <a:r>
                        <a:rPr lang="ru-RU" sz="900" dirty="0">
                          <a:effectLst/>
                        </a:rPr>
                        <a:t>Дети, оставшиеся без попечения родителей, с ограниченными возможностями здоровья, имеющие право на получение алиментов</a:t>
                      </a:r>
                      <a:endParaRPr lang="ru-RU" sz="1100" b="1" i="1" dirty="0">
                        <a:effectLst/>
                        <a:latin typeface="Times New Roman"/>
                        <a:ea typeface="Calibri"/>
                      </a:endParaRPr>
                    </a:p>
                  </a:txBody>
                  <a:tcPr marL="53879" marR="53879" marT="0" marB="0">
                    <a:solidFill>
                      <a:schemeClr val="accent1">
                        <a:lumMod val="40000"/>
                        <a:lumOff val="60000"/>
                      </a:schemeClr>
                    </a:solidFill>
                  </a:tcPr>
                </a:tc>
                <a:tc>
                  <a:txBody>
                    <a:bodyPr/>
                    <a:lstStyle/>
                    <a:p>
                      <a:pPr indent="0" algn="ctr">
                        <a:lnSpc>
                          <a:spcPct val="100000"/>
                        </a:lnSpc>
                        <a:spcAft>
                          <a:spcPts val="0"/>
                        </a:spcAft>
                      </a:pPr>
                      <a:r>
                        <a:rPr lang="ru-RU" sz="1600" dirty="0">
                          <a:effectLst/>
                        </a:rPr>
                        <a:t>8456</a:t>
                      </a:r>
                      <a:endParaRPr lang="ru-RU" sz="1600" b="1" i="1" dirty="0">
                        <a:effectLst/>
                        <a:latin typeface="Times New Roman"/>
                        <a:ea typeface="Calibri"/>
                      </a:endParaRPr>
                    </a:p>
                  </a:txBody>
                  <a:tcPr marL="53879" marR="53879" marT="0" marB="0">
                    <a:solidFill>
                      <a:schemeClr val="accent1">
                        <a:lumMod val="20000"/>
                        <a:lumOff val="80000"/>
                      </a:schemeClr>
                    </a:solidFill>
                  </a:tcPr>
                </a:tc>
              </a:tr>
              <a:tr h="331681">
                <a:tc>
                  <a:txBody>
                    <a:bodyPr/>
                    <a:lstStyle/>
                    <a:p>
                      <a:pPr indent="0" algn="just">
                        <a:lnSpc>
                          <a:spcPts val="1800"/>
                        </a:lnSpc>
                        <a:spcAft>
                          <a:spcPts val="0"/>
                        </a:spcAft>
                      </a:pPr>
                      <a:r>
                        <a:rPr lang="ru-RU" sz="900" dirty="0">
                          <a:solidFill>
                            <a:schemeClr val="tx1"/>
                          </a:solidFill>
                          <a:effectLst/>
                        </a:rPr>
                        <a:t>8.</a:t>
                      </a:r>
                      <a:endParaRPr lang="ru-RU" sz="1100" b="1" i="1" dirty="0">
                        <a:solidFill>
                          <a:schemeClr val="tx1"/>
                        </a:solidFill>
                        <a:effectLst/>
                        <a:latin typeface="Times New Roman"/>
                        <a:ea typeface="Calibri"/>
                      </a:endParaRPr>
                    </a:p>
                  </a:txBody>
                  <a:tcPr marL="53879" marR="53879" marT="0" marB="0">
                    <a:solidFill>
                      <a:schemeClr val="accent1">
                        <a:lumMod val="20000"/>
                        <a:lumOff val="80000"/>
                      </a:schemeClr>
                    </a:solidFill>
                  </a:tcPr>
                </a:tc>
                <a:tc>
                  <a:txBody>
                    <a:bodyPr/>
                    <a:lstStyle/>
                    <a:p>
                      <a:pPr indent="0" algn="l">
                        <a:lnSpc>
                          <a:spcPts val="1400"/>
                        </a:lnSpc>
                        <a:spcAft>
                          <a:spcPts val="0"/>
                        </a:spcAft>
                      </a:pPr>
                      <a:r>
                        <a:rPr lang="ru-RU" sz="900" dirty="0">
                          <a:effectLst/>
                        </a:rPr>
                        <a:t>Дети, оставшиеся без попечения родителей, не имеющие право на получение алиментов*</a:t>
                      </a:r>
                      <a:endParaRPr lang="ru-RU" sz="1100" b="1" i="1" dirty="0">
                        <a:effectLst/>
                        <a:latin typeface="Times New Roman"/>
                        <a:ea typeface="Calibri"/>
                      </a:endParaRPr>
                    </a:p>
                  </a:txBody>
                  <a:tcPr marL="53879" marR="53879" marT="0" marB="0">
                    <a:solidFill>
                      <a:schemeClr val="accent1">
                        <a:lumMod val="40000"/>
                        <a:lumOff val="60000"/>
                      </a:schemeClr>
                    </a:solidFill>
                  </a:tcPr>
                </a:tc>
                <a:tc>
                  <a:txBody>
                    <a:bodyPr/>
                    <a:lstStyle/>
                    <a:p>
                      <a:pPr indent="0" algn="ctr">
                        <a:lnSpc>
                          <a:spcPct val="100000"/>
                        </a:lnSpc>
                        <a:spcAft>
                          <a:spcPts val="0"/>
                        </a:spcAft>
                      </a:pPr>
                      <a:r>
                        <a:rPr lang="ru-RU" sz="1600" dirty="0">
                          <a:effectLst/>
                        </a:rPr>
                        <a:t>7047</a:t>
                      </a:r>
                      <a:endParaRPr lang="ru-RU" sz="1600" b="1" i="1" dirty="0">
                        <a:effectLst/>
                        <a:latin typeface="Times New Roman"/>
                        <a:ea typeface="Calibri"/>
                      </a:endParaRPr>
                    </a:p>
                  </a:txBody>
                  <a:tcPr marL="53879" marR="53879" marT="0" marB="0">
                    <a:solidFill>
                      <a:schemeClr val="accent1">
                        <a:lumMod val="20000"/>
                        <a:lumOff val="80000"/>
                      </a:schemeClr>
                    </a:solidFill>
                  </a:tcPr>
                </a:tc>
              </a:tr>
              <a:tr h="441124">
                <a:tc>
                  <a:txBody>
                    <a:bodyPr/>
                    <a:lstStyle/>
                    <a:p>
                      <a:pPr indent="0" algn="just">
                        <a:lnSpc>
                          <a:spcPts val="1800"/>
                        </a:lnSpc>
                        <a:spcAft>
                          <a:spcPts val="0"/>
                        </a:spcAft>
                      </a:pPr>
                      <a:r>
                        <a:rPr lang="ru-RU" sz="900" dirty="0">
                          <a:solidFill>
                            <a:schemeClr val="tx1"/>
                          </a:solidFill>
                          <a:effectLst/>
                        </a:rPr>
                        <a:t>9.</a:t>
                      </a:r>
                      <a:endParaRPr lang="ru-RU" sz="1100" b="1" i="1" dirty="0">
                        <a:solidFill>
                          <a:schemeClr val="tx1"/>
                        </a:solidFill>
                        <a:effectLst/>
                        <a:latin typeface="Times New Roman"/>
                        <a:ea typeface="Calibri"/>
                      </a:endParaRPr>
                    </a:p>
                  </a:txBody>
                  <a:tcPr marL="53879" marR="53879" marT="0" marB="0">
                    <a:solidFill>
                      <a:schemeClr val="accent1">
                        <a:lumMod val="20000"/>
                        <a:lumOff val="80000"/>
                      </a:schemeClr>
                    </a:solidFill>
                  </a:tcPr>
                </a:tc>
                <a:tc>
                  <a:txBody>
                    <a:bodyPr/>
                    <a:lstStyle/>
                    <a:p>
                      <a:pPr indent="0" algn="l">
                        <a:lnSpc>
                          <a:spcPts val="1400"/>
                        </a:lnSpc>
                        <a:spcAft>
                          <a:spcPts val="0"/>
                        </a:spcAft>
                      </a:pPr>
                      <a:r>
                        <a:rPr lang="ru-RU" sz="900" dirty="0">
                          <a:effectLst/>
                        </a:rPr>
                        <a:t>Дети, оставшиеся без попечения родителей, с ограниченными возможностями здоровья, не имеющие право на получение алиментов*</a:t>
                      </a:r>
                      <a:endParaRPr lang="ru-RU" sz="1100" b="1" i="1" dirty="0">
                        <a:effectLst/>
                        <a:latin typeface="Times New Roman"/>
                        <a:ea typeface="Calibri"/>
                      </a:endParaRPr>
                    </a:p>
                  </a:txBody>
                  <a:tcPr marL="53879" marR="53879" marT="0" marB="0">
                    <a:solidFill>
                      <a:schemeClr val="accent1">
                        <a:lumMod val="40000"/>
                        <a:lumOff val="60000"/>
                      </a:schemeClr>
                    </a:solidFill>
                  </a:tcPr>
                </a:tc>
                <a:tc>
                  <a:txBody>
                    <a:bodyPr/>
                    <a:lstStyle/>
                    <a:p>
                      <a:pPr indent="0" algn="ctr">
                        <a:lnSpc>
                          <a:spcPct val="100000"/>
                        </a:lnSpc>
                        <a:spcAft>
                          <a:spcPts val="0"/>
                        </a:spcAft>
                      </a:pPr>
                      <a:r>
                        <a:rPr lang="ru-RU" sz="1600" dirty="0">
                          <a:effectLst/>
                        </a:rPr>
                        <a:t>8456</a:t>
                      </a:r>
                      <a:endParaRPr lang="ru-RU" sz="1600" b="1" i="1" dirty="0">
                        <a:effectLst/>
                        <a:latin typeface="Times New Roman"/>
                        <a:ea typeface="Calibri"/>
                      </a:endParaRPr>
                    </a:p>
                  </a:txBody>
                  <a:tcPr marL="53879" marR="53879" marT="0" marB="0">
                    <a:solidFill>
                      <a:schemeClr val="accent1">
                        <a:lumMod val="20000"/>
                        <a:lumOff val="80000"/>
                      </a:schemeClr>
                    </a:solidFill>
                  </a:tcPr>
                </a:tc>
              </a:tr>
            </a:tbl>
          </a:graphicData>
        </a:graphic>
      </p:graphicFrame>
    </p:spTree>
    <p:extLst>
      <p:ext uri="{BB962C8B-B14F-4D97-AF65-F5344CB8AC3E}">
        <p14:creationId xmlns:p14="http://schemas.microsoft.com/office/powerpoint/2010/main" val="1644218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Льготы для приемных детей</a:t>
            </a:r>
          </a:p>
        </p:txBody>
      </p:sp>
      <p:sp>
        <p:nvSpPr>
          <p:cNvPr id="3" name="Текст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49DF4AA-224A-46FE-A9B2-FEA15E76FB75}" type="slidenum">
              <a:rPr lang="ru-RU" smtClean="0"/>
              <a:pPr>
                <a:defRPr/>
              </a:pPr>
              <a:t>8</a:t>
            </a:fld>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620688"/>
            <a:ext cx="799288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465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nchor="t"/>
          <a:lstStyle/>
          <a:p>
            <a:pPr algn="just">
              <a:buFont typeface="Wingdings" panose="05000000000000000000" pitchFamily="2" charset="2"/>
              <a:buChar char="ü"/>
            </a:pPr>
            <a:r>
              <a:rPr lang="ru-RU" sz="2400" b="1" dirty="0">
                <a:ln w="1905"/>
                <a:effectLst>
                  <a:innerShdw blurRad="69850" dist="43180" dir="5400000">
                    <a:srgbClr val="000000">
                      <a:alpha val="65000"/>
                    </a:srgbClr>
                  </a:innerShdw>
                </a:effectLst>
              </a:rPr>
              <a:t>Федеральный закон от 21.12.1996 </a:t>
            </a:r>
            <a:r>
              <a:rPr lang="ru-RU" sz="2400" b="1" dirty="0" smtClean="0">
                <a:ln w="1905"/>
                <a:effectLst>
                  <a:innerShdw blurRad="69850" dist="43180" dir="5400000">
                    <a:srgbClr val="000000">
                      <a:alpha val="65000"/>
                    </a:srgbClr>
                  </a:innerShdw>
                </a:effectLst>
              </a:rPr>
              <a:t>№ 159-ФЗ «О </a:t>
            </a:r>
            <a:r>
              <a:rPr lang="ru-RU" sz="2400" b="1" dirty="0">
                <a:ln w="1905"/>
                <a:effectLst>
                  <a:innerShdw blurRad="69850" dist="43180" dir="5400000">
                    <a:srgbClr val="000000">
                      <a:alpha val="65000"/>
                    </a:srgbClr>
                  </a:innerShdw>
                </a:effectLst>
              </a:rPr>
              <a:t>дополнительных гарантиях по социальной поддержке детей-сирот и детей, оставшихся без попечения </a:t>
            </a:r>
            <a:r>
              <a:rPr lang="ru-RU" sz="2400" b="1" dirty="0" smtClean="0">
                <a:ln w="1905"/>
                <a:effectLst>
                  <a:innerShdw blurRad="69850" dist="43180" dir="5400000">
                    <a:srgbClr val="000000">
                      <a:alpha val="65000"/>
                    </a:srgbClr>
                  </a:innerShdw>
                </a:effectLst>
              </a:rPr>
              <a:t>родителей»</a:t>
            </a:r>
          </a:p>
          <a:p>
            <a:pPr algn="just">
              <a:buFont typeface="Wingdings" panose="05000000000000000000" pitchFamily="2" charset="2"/>
              <a:buChar char="ü"/>
            </a:pPr>
            <a:r>
              <a:rPr lang="ru-RU" sz="2400" b="1" dirty="0" smtClean="0">
                <a:ln w="1905"/>
                <a:effectLst>
                  <a:innerShdw blurRad="69850" dist="43180" dir="5400000">
                    <a:srgbClr val="000000">
                      <a:alpha val="65000"/>
                    </a:srgbClr>
                  </a:innerShdw>
                </a:effectLst>
              </a:rPr>
              <a:t>Федеральный </a:t>
            </a:r>
            <a:r>
              <a:rPr lang="ru-RU" sz="2400" b="1" dirty="0">
                <a:ln w="1905"/>
                <a:effectLst>
                  <a:innerShdw blurRad="69850" dist="43180" dir="5400000">
                    <a:srgbClr val="000000">
                      <a:alpha val="65000"/>
                    </a:srgbClr>
                  </a:innerShdw>
                </a:effectLst>
              </a:rPr>
              <a:t>закон от 29.12.2012 </a:t>
            </a:r>
            <a:r>
              <a:rPr lang="ru-RU" sz="2400" b="1" dirty="0" smtClean="0">
                <a:ln w="1905"/>
                <a:effectLst>
                  <a:innerShdw blurRad="69850" dist="43180" dir="5400000">
                    <a:srgbClr val="000000">
                      <a:alpha val="65000"/>
                    </a:srgbClr>
                  </a:innerShdw>
                </a:effectLst>
              </a:rPr>
              <a:t>№ 273-ФЗ «Об </a:t>
            </a:r>
            <a:r>
              <a:rPr lang="ru-RU" sz="2400" b="1" dirty="0">
                <a:ln w="1905"/>
                <a:effectLst>
                  <a:innerShdw blurRad="69850" dist="43180" dir="5400000">
                    <a:srgbClr val="000000">
                      <a:alpha val="65000"/>
                    </a:srgbClr>
                  </a:innerShdw>
                </a:effectLst>
              </a:rPr>
              <a:t>образовании в Российской </a:t>
            </a:r>
            <a:r>
              <a:rPr lang="ru-RU" sz="2400" b="1" dirty="0" smtClean="0">
                <a:ln w="1905"/>
                <a:effectLst>
                  <a:innerShdw blurRad="69850" dist="43180" dir="5400000">
                    <a:srgbClr val="000000">
                      <a:alpha val="65000"/>
                    </a:srgbClr>
                  </a:innerShdw>
                </a:effectLst>
              </a:rPr>
              <a:t>Федерации»</a:t>
            </a:r>
          </a:p>
          <a:p>
            <a:pPr algn="just">
              <a:buFont typeface="Wingdings" panose="05000000000000000000" pitchFamily="2" charset="2"/>
              <a:buChar char="ü"/>
            </a:pPr>
            <a:r>
              <a:rPr lang="ru-RU" sz="2400" b="1" dirty="0">
                <a:ln w="1905"/>
                <a:effectLst>
                  <a:innerShdw blurRad="69850" dist="43180" dir="5400000">
                    <a:srgbClr val="000000">
                      <a:alpha val="65000"/>
                    </a:srgbClr>
                  </a:innerShdw>
                </a:effectLst>
              </a:rPr>
              <a:t>Областной закон Новгородской области от 05.09.2014 № 618-ОЗ «О мерах социальной поддержки детей-сирот, детей, оставшихся без попечения родителей, и иных лиц»</a:t>
            </a:r>
          </a:p>
          <a:p>
            <a:pPr algn="just">
              <a:buFont typeface="Wingdings" panose="05000000000000000000" pitchFamily="2" charset="2"/>
              <a:buChar char="ü"/>
            </a:pPr>
            <a:endParaRPr lang="ru-RU" sz="2400" b="1" dirty="0">
              <a:ln w="1905"/>
              <a:solidFill>
                <a:schemeClr val="accent4">
                  <a:lumMod val="75000"/>
                </a:schemeClr>
              </a:solidFill>
              <a:effectLst>
                <a:innerShdw blurRad="69850" dist="43180" dir="5400000">
                  <a:srgbClr val="000000">
                    <a:alpha val="65000"/>
                  </a:srgbClr>
                </a:innerShdw>
              </a:effectLst>
            </a:endParaRPr>
          </a:p>
          <a:p>
            <a:pPr marL="0" indent="0">
              <a:buNone/>
            </a:pPr>
            <a:endParaRPr lang="ru-RU" dirty="0"/>
          </a:p>
        </p:txBody>
      </p:sp>
      <p:sp>
        <p:nvSpPr>
          <p:cNvPr id="3" name="Заголовок 2"/>
          <p:cNvSpPr>
            <a:spLocks noGrp="1"/>
          </p:cNvSpPr>
          <p:nvPr>
            <p:ph type="title"/>
          </p:nvPr>
        </p:nvSpPr>
        <p:spPr/>
        <p:txBody>
          <a:bodyPr/>
          <a:lstStyle/>
          <a:p>
            <a:r>
              <a:rPr lang="ru-RU" dirty="0" smtClean="0"/>
              <a:t>Законодательство</a:t>
            </a:r>
            <a:endParaRPr lang="ru-RU" dirty="0"/>
          </a:p>
        </p:txBody>
      </p:sp>
      <p:sp>
        <p:nvSpPr>
          <p:cNvPr id="4" name="Номер слайда 3"/>
          <p:cNvSpPr>
            <a:spLocks noGrp="1"/>
          </p:cNvSpPr>
          <p:nvPr>
            <p:ph type="sldNum" sz="quarter" idx="10"/>
          </p:nvPr>
        </p:nvSpPr>
        <p:spPr/>
        <p:txBody>
          <a:bodyPr/>
          <a:lstStyle/>
          <a:p>
            <a:pPr>
              <a:defRPr/>
            </a:pPr>
            <a:fld id="{91E75D70-E23F-491D-AEEB-982DE006CCB3}" type="slidenum">
              <a:rPr lang="ru-RU" smtClean="0"/>
              <a:pPr>
                <a:defRPr/>
              </a:pPr>
              <a:t>9</a:t>
            </a:fld>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9577" y="4960616"/>
            <a:ext cx="2244423" cy="1495346"/>
          </a:xfrm>
          <a:prstGeom prst="rect">
            <a:avLst/>
          </a:prstGeom>
          <a:ln>
            <a:noFill/>
          </a:ln>
          <a:effectLst>
            <a:softEdge rad="112500"/>
          </a:effectLst>
        </p:spPr>
      </p:pic>
    </p:spTree>
    <p:extLst>
      <p:ext uri="{BB962C8B-B14F-4D97-AF65-F5344CB8AC3E}">
        <p14:creationId xmlns:p14="http://schemas.microsoft.com/office/powerpoint/2010/main" val="186726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2749</Words>
  <Application>Microsoft Office PowerPoint</Application>
  <PresentationFormat>Экран (4:3)</PresentationFormat>
  <Paragraphs>432</Paragraphs>
  <Slides>47</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47</vt:i4>
      </vt:variant>
    </vt:vector>
  </HeadingPairs>
  <TitlesOfParts>
    <vt:vector size="48" baseType="lpstr">
      <vt:lpstr>Тема Office</vt:lpstr>
      <vt:lpstr>Основы законодательства Российской Федерации об устройстве детей, оставшихся без попечения родителей, на воспитание в семьи граждан</vt:lpstr>
      <vt:lpstr>246/104</vt:lpstr>
      <vt:lpstr>Семейное устройство детей-сирот и детей, оставшихся без попечения родителей</vt:lpstr>
      <vt:lpstr>Правовые вопросы   для замещающих родителей </vt:lpstr>
      <vt:lpstr>Финансовое обеспечение семей, воспитывающих детей-сирот и детей, оставшихся без попечения родителей</vt:lpstr>
      <vt:lpstr> Финансовая поддержка семей, принимающих на воспитание детей, оставшихся без попечения родителей, с 1 апреля 2017 года  </vt:lpstr>
      <vt:lpstr> Финансовая поддержка семей, принимающих на воспитание детей, оставшихся без попечения родителей, с 1 апреля 2017 года  </vt:lpstr>
      <vt:lpstr>Льготы для приемных детей</vt:lpstr>
      <vt:lpstr>Законодательство</vt:lpstr>
      <vt:lpstr>Льготы для приемных детей</vt:lpstr>
      <vt:lpstr>Досрочное отчисление детей-сирот из образовательных организаций</vt:lpstr>
      <vt:lpstr>Предоставление мер социальной поддержки для приемных детей с ограниченными возможностями здоровья</vt:lpstr>
      <vt:lpstr>Льготы для приемных детей-дошкольников</vt:lpstr>
      <vt:lpstr>Выплаты для приемных детей при обучении в профессиональных образовательных организациях </vt:lpstr>
      <vt:lpstr>Льготы для лиц из числа детей-сирот и детей, оставшихся без попечения родителей  (от 18 до 23 лет)</vt:lpstr>
      <vt:lpstr>Льготы для замещающих родителей</vt:lpstr>
      <vt:lpstr>Налоговые льготы  по налогу на доходы физических лиц</vt:lpstr>
      <vt:lpstr>Размеры стандартного налогового вычета за каждый месяц </vt:lpstr>
      <vt:lpstr>Сроки получения стандартного налогового вычета</vt:lpstr>
      <vt:lpstr>Социальные налоговые льготы</vt:lpstr>
      <vt:lpstr>Имущественные налоговые вычеты</vt:lpstr>
      <vt:lpstr>Освобождение от уплаты государственной пошлины</vt:lpstr>
      <vt:lpstr>Трудовые права</vt:lpstr>
      <vt:lpstr>Дополнительные выплаты для пенсионеров</vt:lpstr>
      <vt:lpstr>Обязанности  замещающих родителей</vt:lpstr>
      <vt:lpstr>Законные представители детей, находящихся под опекой, попечительством, в приемных семьях</vt:lpstr>
      <vt:lpstr>Основные обязанности замещающих родителей</vt:lpstr>
      <vt:lpstr>Охрана имущественных прав </vt:lpstr>
      <vt:lpstr>Обязанности законных представителей по защите жилищных прав подопечных</vt:lpstr>
      <vt:lpstr>Защита жилищных прав подопечных</vt:lpstr>
      <vt:lpstr>Защита жилищных прав подопечных</vt:lpstr>
      <vt:lpstr>Защита жилищных прав подопечных</vt:lpstr>
      <vt:lpstr>Право пользования в муниципальном жилом фонде</vt:lpstr>
      <vt:lpstr>При отсутствии у ребенка прав на жилое помещение</vt:lpstr>
      <vt:lpstr>Распоряжение имуществом подопечного</vt:lpstr>
      <vt:lpstr>Расходование денежных средств подопечных</vt:lpstr>
      <vt:lpstr>Ответственность  замещающих родителей</vt:lpstr>
      <vt:lpstr>Ответственность опекунов и попечителей </vt:lpstr>
      <vt:lpstr> Кодекс Российской Федерации об административных правонарушениях  </vt:lpstr>
      <vt:lpstr> Уголовный кодекс Российской Федерации </vt:lpstr>
      <vt:lpstr> Гражданский кодекс Российской Федерации  (часть 1) </vt:lpstr>
      <vt:lpstr> Гражданский кодекс Российской Федерации  (часть 2) </vt:lpstr>
      <vt:lpstr>Способы исполнения возложенных обязанностей</vt:lpstr>
      <vt:lpstr>Ресурсы</vt:lpstr>
      <vt:lpstr>Ресурсы</vt:lpstr>
      <vt:lpstr>Основные умения и навыки</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Данута М</dc:creator>
  <cp:lastModifiedBy>Каб 11</cp:lastModifiedBy>
  <cp:revision>6</cp:revision>
  <dcterms:created xsi:type="dcterms:W3CDTF">2019-05-22T08:18:26Z</dcterms:created>
  <dcterms:modified xsi:type="dcterms:W3CDTF">2019-05-24T07:45:31Z</dcterms:modified>
</cp:coreProperties>
</file>