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71" r:id="rId6"/>
    <p:sldId id="264" r:id="rId7"/>
    <p:sldId id="262" r:id="rId8"/>
    <p:sldId id="263" r:id="rId9"/>
    <p:sldId id="261" r:id="rId10"/>
    <p:sldId id="268" r:id="rId11"/>
    <p:sldId id="269" r:id="rId12"/>
    <p:sldId id="265" r:id="rId13"/>
    <p:sldId id="266" r:id="rId14"/>
    <p:sldId id="272" r:id="rId15"/>
    <p:sldId id="274" r:id="rId16"/>
    <p:sldId id="273" r:id="rId17"/>
    <p:sldId id="275" r:id="rId18"/>
    <p:sldId id="276" r:id="rId19"/>
    <p:sldId id="277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128C-237E-47FF-8F82-58E639EA9B1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0128C-237E-47FF-8F82-58E639EA9B14}" type="datetimeFigureOut">
              <a:rPr lang="ru-RU" smtClean="0"/>
              <a:pPr/>
              <a:t>22.05.2019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6517-EA08-4480-83C5-10648650C7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9"/>
            <a:ext cx="7702624" cy="18722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Тема: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«Произвольная регуляция-успех развития ребенка»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17-1\Desktop\картинки\fmt_94_24_gpointstudi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4022" y="2780928"/>
            <a:ext cx="5534583" cy="311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616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Графомоторная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проба</a:t>
            </a:r>
            <a:endParaRPr lang="ru-RU" dirty="0"/>
          </a:p>
        </p:txBody>
      </p:sp>
      <p:pic>
        <p:nvPicPr>
          <p:cNvPr id="4" name="Содержимое 3" descr="моторная проб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19823" y="1600200"/>
            <a:ext cx="7104353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Фигура «Тейлора» </a:t>
            </a:r>
            <a:b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96" y="1214438"/>
            <a:ext cx="8186208" cy="491172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</a:pPr>
            <a:r>
              <a:rPr lang="ru-RU" sz="3600" b="1" i="1" dirty="0" smtClean="0">
                <a:solidFill>
                  <a:srgbClr val="3C3E42"/>
                </a:solidFill>
                <a:latin typeface="Times New Roman"/>
                <a:ea typeface="Times New Roman"/>
              </a:rPr>
              <a:t/>
            </a:r>
            <a:br>
              <a:rPr lang="ru-RU" sz="3600" b="1" i="1" dirty="0" smtClean="0">
                <a:solidFill>
                  <a:srgbClr val="3C3E42"/>
                </a:solidFill>
                <a:latin typeface="Times New Roman"/>
                <a:ea typeface="Times New Roman"/>
              </a:rPr>
            </a:br>
            <a:r>
              <a:rPr lang="ru-RU" sz="3600" b="1" dirty="0" smtClean="0">
                <a:latin typeface="Times New Roman"/>
                <a:ea typeface="Times New Roman"/>
              </a:rPr>
              <a:t>Анализ </a:t>
            </a:r>
            <a:r>
              <a:rPr lang="ru-RU" sz="3600" b="1" dirty="0">
                <a:latin typeface="Times New Roman"/>
                <a:ea typeface="Times New Roman"/>
              </a:rPr>
              <a:t>причин и механизмов конкретного варианта развития</a:t>
            </a:r>
            <a:r>
              <a:rPr lang="ru-RU" sz="3600" dirty="0">
                <a:latin typeface="Times New Roman"/>
                <a:ea typeface="Times New Roman"/>
              </a:rPr>
              <a:t/>
            </a:r>
            <a:br>
              <a:rPr lang="ru-RU" sz="36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00600"/>
          </a:xfrm>
        </p:spPr>
        <p:txBody>
          <a:bodyPr>
            <a:normAutofit fontScale="77500" lnSpcReduction="20000"/>
          </a:bodyPr>
          <a:lstStyle/>
          <a:p>
            <a:pPr marL="11430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трудности вхождения в задание</a:t>
            </a: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трудности в ориентировки задания</a:t>
            </a: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трудности построения программы, ее упрощение, проявляющееся в пропусках отдельных ее частей</a:t>
            </a: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инертность-повторение программы или ее частей</a:t>
            </a: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импульсивность, легкая отвлекаемость</a:t>
            </a: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трудности контроля за выполнением задания</a:t>
            </a:r>
            <a:endParaRPr lang="ru-RU" sz="24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ru-RU" sz="3100" dirty="0">
                <a:latin typeface="Times New Roman"/>
                <a:ea typeface="Times New Roman"/>
              </a:rPr>
              <a:t>трудности переключения на новое </a:t>
            </a:r>
            <a:r>
              <a:rPr lang="ru-RU" sz="3100" dirty="0" smtClean="0">
                <a:latin typeface="Times New Roman"/>
                <a:ea typeface="Times New Roman"/>
              </a:rPr>
              <a:t>задание</a:t>
            </a:r>
          </a:p>
          <a:p>
            <a:pPr lvl="0">
              <a:buFont typeface="Wingdings"/>
              <a:buChar char=""/>
            </a:pPr>
            <a:r>
              <a:rPr lang="ru-RU" sz="3100" dirty="0" smtClean="0">
                <a:latin typeface="Times New Roman"/>
                <a:ea typeface="Times New Roman"/>
              </a:rPr>
              <a:t>трудности удержания информации </a:t>
            </a:r>
          </a:p>
          <a:p>
            <a:pPr lvl="0">
              <a:buFont typeface="Wingdings"/>
              <a:buChar char=""/>
            </a:pPr>
            <a:r>
              <a:rPr lang="ru-RU" sz="3100" dirty="0" smtClean="0">
                <a:latin typeface="Times New Roman"/>
                <a:ea typeface="Times New Roman"/>
              </a:rPr>
              <a:t>трудности распределения внимания </a:t>
            </a:r>
          </a:p>
          <a:p>
            <a:pPr lvl="0">
              <a:buFont typeface="Wingdings"/>
              <a:buChar char=""/>
            </a:pPr>
            <a:r>
              <a:rPr lang="ru-RU" sz="3100" dirty="0" smtClean="0">
                <a:latin typeface="Times New Roman"/>
                <a:ea typeface="Times New Roman"/>
              </a:rPr>
              <a:t>трудности установления причинно-следственных связей </a:t>
            </a:r>
            <a:endParaRPr lang="ru-RU" sz="3100" dirty="0">
              <a:latin typeface="Times New Roman"/>
              <a:ea typeface="Times New Roman"/>
            </a:endParaRPr>
          </a:p>
          <a:p>
            <a:pPr marL="114300" indent="0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marL="571500" indent="-4572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/>
                <a:ea typeface="Times New Roman"/>
              </a:rPr>
              <a:t>Вторично </a:t>
            </a:r>
            <a:r>
              <a:rPr lang="ru-RU" dirty="0">
                <a:latin typeface="Times New Roman"/>
                <a:ea typeface="Times New Roman"/>
              </a:rPr>
              <a:t>сформированы 1 и 2 </a:t>
            </a:r>
            <a:r>
              <a:rPr lang="ru-RU" dirty="0" smtClean="0">
                <a:latin typeface="Times New Roman"/>
                <a:ea typeface="Times New Roman"/>
              </a:rPr>
              <a:t>блоки тонус </a:t>
            </a:r>
            <a:r>
              <a:rPr lang="ru-RU" dirty="0">
                <a:latin typeface="Times New Roman"/>
                <a:ea typeface="Times New Roman"/>
              </a:rPr>
              <a:t>(поза) и переработка информации , 2 блок обеспечивается 1 и 3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9941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Times New Roman"/>
              </a:rPr>
              <a:t>Направления </a:t>
            </a:r>
            <a:r>
              <a:rPr lang="ru-RU" b="1" dirty="0">
                <a:latin typeface="Times New Roman"/>
                <a:ea typeface="Times New Roman"/>
              </a:rPr>
              <a:t>коррекционно-развивающей работы на определенный период, условия включения </a:t>
            </a:r>
            <a:r>
              <a:rPr lang="ru-RU" b="1" dirty="0" smtClean="0">
                <a:latin typeface="Times New Roman"/>
                <a:ea typeface="Times New Roman"/>
              </a:rPr>
              <a:t>ребенка</a:t>
            </a:r>
          </a:p>
          <a:p>
            <a:pPr marL="11430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b="1" dirty="0" smtClean="0">
              <a:latin typeface="Times New Roman"/>
              <a:ea typeface="Times New Roman"/>
            </a:endParaRPr>
          </a:p>
          <a:p>
            <a:pPr marL="5715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Times New Roman"/>
                <a:ea typeface="Times New Roman"/>
              </a:rPr>
              <a:t>Работа педагога-психолога;</a:t>
            </a:r>
          </a:p>
          <a:p>
            <a:pPr marL="5715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Times New Roman"/>
                <a:ea typeface="Times New Roman"/>
              </a:rPr>
              <a:t>Рекомендации для родителей;</a:t>
            </a:r>
          </a:p>
          <a:p>
            <a:pPr marL="571500" indent="-45720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2400" dirty="0" smtClean="0">
                <a:latin typeface="Times New Roman"/>
                <a:ea typeface="Times New Roman"/>
              </a:rPr>
              <a:t>Рекомендации для педагогов.</a:t>
            </a:r>
            <a:endParaRPr lang="ru-RU" sz="2400" dirty="0"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3768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/>
              <a:t>Педагогическое сопровождение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направление и организация деятельности ребенка на уроке 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повторение инструкций за учителем.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четкое обозначение правил деятельности, которое так же предлагается ребенку озвучивать.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внешнее </a:t>
            </a:r>
            <a:r>
              <a:rPr lang="ru-RU" dirty="0" err="1" smtClean="0"/>
              <a:t>опосредование</a:t>
            </a:r>
            <a:r>
              <a:rPr lang="ru-RU" dirty="0" smtClean="0"/>
              <a:t> деятельности(схемы, рисунки, прописанные этапы выполнения заданий). Полезно просить ребенка составить план своих действий, где важную роль играет проговаривание своих действий вслух.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использование самопроверки, искать свои ошибки «опасные места».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предоставление ребенку дополнительного времени на завершение работы.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обеспечение условиями, которые помогли бы ему уменьшить отвлекаемость.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введение дополнительной оценки, критерии оценки должны быть понятны ребенку.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/>
              <a:t>Психологическое сопровождение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506916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возможностей усвоения инструкций и алгоритмов деятельности.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расширить возможности запоминания и удержания новой информации в рабочей памяти.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возможностей анализа информации.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возможностей создания плана действий.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контроля и самопроверки.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избирательности познавательной деятельности.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способствовать быстрому переключению внутри одной программы (с одного элемента на другой) и в меняющихся условиях.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Родительское сопровождение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96855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устанавливать договоренности относительно моментов своего режима.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формировать мотивацию важно ни через нотации и разъяснения необходимости учиться, а через вопросы о смысле обучения.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обращать внимание ребенка на существующие определенные  правила, в этом числе и правило получение образования.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переложить функцию контроля  на какой либо объект, например,  таймер.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просить ребенка проговаривать алгоритм действий, озвучивать письмо.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Рекомендации при выполнении домашних заданий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рабочего места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Составление планов и алгоритмов выполнения задания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Использование зрительных опор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При появлении признаков утомления остановиться и сделать перерыв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Четкость, краткость инструкций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Разговаривать с ребенком спокойным голосом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7.Не торопить при выполнении домашних заданий</a:t>
            </a:r>
          </a:p>
          <a:p>
            <a:pPr marL="514350" indent="-51435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Приучение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 к обязательному контролю правильности своих действий после завершения выполнения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Рекомендации по взаимодействию с ребенком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1.Правильное введение ограничений: принять потребность ребенка, ввести ограничение, предложение альтернативы</a:t>
            </a:r>
          </a:p>
          <a:p>
            <a:pPr marL="514350" indent="-51435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	2. Обсуждать с ребенком разные житейские ситуации : «Как ты думаешь почему он поступил таким образом?», «Какие ты видишь варианты?»</a:t>
            </a:r>
          </a:p>
          <a:p>
            <a:pPr marL="514350" indent="-51435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	3.Обязательные совместные мероприятия, чтобы ребенок понимал важность семейной общности и интересов семьи.</a:t>
            </a:r>
          </a:p>
          <a:p>
            <a:pPr marL="514350" indent="-51435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	4. Приучение ребенка к обязательному контролю правильности своих действий после завершения выполнения задания</a:t>
            </a:r>
          </a:p>
          <a:p>
            <a:pPr marL="514350" indent="-51435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	5. Поощрение ребенка за соблюдение правил им правил (например, 	если ребенок не побежал за товарищем, а остановился и подождал маму)</a:t>
            </a:r>
          </a:p>
          <a:p>
            <a:pPr marL="514350" indent="-51435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	6. Важно приучать ребенка делать что-то хорошее для других людей</a:t>
            </a:r>
          </a:p>
          <a:p>
            <a:pPr marL="514350" indent="-51435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	7. Родители должны сообщать ребенку о том, что их не устраивает, чего бы они не хотели. Важно говорить ребенку «нет» тогда, когда «да » нарушает их личную свободу.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Иначе могут  формироваться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эгоистическое представление о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взаимоотношениях.</a:t>
            </a:r>
          </a:p>
          <a:p>
            <a:pPr marL="514350" indent="-514350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		8. Введение правил, касающихся разных сторон жизни (например: «Не разговаривать на повышенных тонах», «» В таком тоне я с тобой разговаривать не буду., успокойся, а потом поговорим)</a:t>
            </a:r>
            <a:endParaRPr lang="ru-RU" sz="3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Игры и упражнения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игр на ожидание или выжидание  («Молчанка», «Море волнуется…», «На старт…», )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Игры на развитие избирательности познавательной деятельности («Да, нет не говори»,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Съдобное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съедобное»,  «Вышибалы», «Гонки», настольные игры: «»Дикие джунгли»,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Барабашка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Халли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Галли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Доббль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Корректурные пробы)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Игры на развитие анализа информации («Утюг», подбор предметов по определенному признаку «Назови все красные…», классификации, сходства и различия) 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Игры на расширение и удержания новой информации в рабочей памяти ( «Цепочка», «Фишки», «Повторение движение», «Расширение предложений», «Муха»)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5.Упражнения  на удержание информации («Напиши только гласные буквы», «Напиши только согласные буквы», «Напиши последние три буквы слова», «Посчитай сколько букв в слове»,  «Составь слово из первых слогов слов», Скажи слово, пропустив первый слог», «Придумай слова к кроссворду».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hangingPunct="0">
              <a:spcAft>
                <a:spcPts val="1530"/>
              </a:spcAft>
            </a:pPr>
            <a:r>
              <a:rPr lang="ru-RU" sz="2800" b="1" dirty="0" smtClean="0">
                <a:latin typeface="Times New Roman"/>
                <a:ea typeface="Times New Roman"/>
              </a:rPr>
              <a:t>Группы </a:t>
            </a:r>
            <a:r>
              <a:rPr lang="ru-RU" sz="2800" b="1" dirty="0">
                <a:latin typeface="Times New Roman"/>
                <a:ea typeface="Times New Roman"/>
              </a:rPr>
              <a:t>детей, выделенные </a:t>
            </a:r>
            <a:r>
              <a:rPr lang="ru-RU" sz="2800" b="1" dirty="0" smtClean="0">
                <a:latin typeface="Times New Roman"/>
                <a:ea typeface="Times New Roman"/>
              </a:rPr>
              <a:t>ЦЛП  </a:t>
            </a:r>
            <a:r>
              <a:rPr lang="ru-RU" sz="2800" b="1" dirty="0" err="1" smtClean="0">
                <a:latin typeface="Times New Roman"/>
                <a:ea typeface="Times New Roman"/>
              </a:rPr>
              <a:t>г.Москва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pPr hangingPunct="0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группа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ребенок не сразу входит в рабочее состояние, быстро устает, угасает, сначала следит за объяснениями учителя, позже отключается, ложится на парту, незавершенность заданий (истощаемость психических функций)</a:t>
            </a:r>
          </a:p>
          <a:p>
            <a:pPr hangingPunct="0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страдают восприятие и воспроизведение зрительной и вербальной информации, фонематический слух, зрительно- пространственные представления,  медленно формируется чтение, письмо, счет, путает буквы близкие по звучанию и написанию и др.,  </a:t>
            </a:r>
          </a:p>
          <a:p>
            <a:pPr hangingPunct="0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непоседливы, нужно постоянно двигаться, вскакивают, тянут руку, не дослушав вопрос, могут быть  медленные, вялые, недостаточно активные, не может поставить цель, трудности планомерного выполнения задания, отвлечение на побочные ассоциации (трудности переключения, трудности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оттормаживания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стереотипного ответа, сокращение объема рабочей памяти - не доделывает до конца).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11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Нейропсихологический подход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нейропсихологии разработаны методы коррекции с учетом слабых звеньев ВПФ детей. </a:t>
            </a: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Развития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функций планирования и контроля действий, развития произвольного внимания предложены методики «Школа внимания», «Школа умножения», «Сортировка цветных фигур» и др. (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Пылаева, 2008; Пылаева,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2007, 2008а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Развития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зрительно-вербальных функций  (Пылаева,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2008б;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Скитяева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2011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Развитие зрительно-пространственных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функций (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Пылаева,2008). </a:t>
            </a:r>
            <a:endParaRPr lang="ru-RU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Есть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нейропсихологические коррекционно-развивающие </a:t>
            </a:r>
            <a:r>
              <a:rPr lang="ru-RU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методики 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широкого профиля, которые учат детей учиться (</a:t>
            </a:r>
            <a:r>
              <a:rPr lang="ru-RU" dirty="0" err="1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Ахутина</a:t>
            </a:r>
            <a:r>
              <a:rPr lang="ru-RU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 др.,2007). Знакомство с этими методами позволит школьным психологам, педагогам начальной школы и воспитателям сделать свою работу более  прицельной и эффективной.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39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Произвольная регуляция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способность к целенаправленной деятельности, работе без отвлечений, когда ребенок может поставить себе цель и следовать к ней.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3" descr="https://zdorovman.ru/wp-content/uploads/2017/06/230182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0831"/>
            <a:ext cx="4038600" cy="3164701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Варианты ответов: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288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(алгоритм) педагога-психолога при проведении обследования ребенка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Системная оценка особенностей и уровня развития ребенка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причин и механизмов конкретного варианта развития;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последовательности и видов необходимой помощи ребенку и его семье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направлений коррекционно-развивающей работы на определенный период, условия включения ребенка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Развернутое консультирование родителей, включая рекомендации по коррекционно-развивающей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образовательной среды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89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Системная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особенностей и уровня развития ребенка</a:t>
            </a:r>
            <a:r>
              <a:rPr lang="ru-RU" sz="4000" dirty="0">
                <a:solidFill>
                  <a:prstClr val="black"/>
                </a:solidFill>
              </a:rPr>
              <a:t/>
            </a:r>
            <a:br>
              <a:rPr lang="ru-RU" sz="4000" dirty="0"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Беседа с родителями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«Следящая»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диагностика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письменных работ в тетрадях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</a:p>
          <a:p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Индивидуальная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диагностика, с использованием нейропсихологических проб и стандартизированных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методик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338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b="1" dirty="0" smtClean="0">
                <a:latin typeface="Times New Roman"/>
                <a:ea typeface="Times New Roman"/>
              </a:rPr>
              <a:t> Беседа </a:t>
            </a:r>
            <a:r>
              <a:rPr lang="ru-RU" b="1" dirty="0">
                <a:latin typeface="Times New Roman"/>
                <a:ea typeface="Times New Roman"/>
              </a:rPr>
              <a:t>с </a:t>
            </a:r>
            <a:r>
              <a:rPr lang="ru-RU" b="1" dirty="0" smtClean="0">
                <a:latin typeface="Times New Roman"/>
                <a:ea typeface="Times New Roman"/>
              </a:rPr>
              <a:t>родителями</a:t>
            </a:r>
          </a:p>
          <a:p>
            <a:pPr marL="0" lvl="0" indent="0" algn="ctr">
              <a:buNone/>
            </a:pPr>
            <a:endParaRPr lang="ru-RU" sz="2400" b="1" dirty="0" smtClean="0">
              <a:latin typeface="Times New Roman"/>
              <a:ea typeface="Times New Roman"/>
            </a:endParaRPr>
          </a:p>
          <a:p>
            <a:pPr algn="just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анамнез </a:t>
            </a:r>
          </a:p>
          <a:p>
            <a:pPr lvl="0" algn="just">
              <a:buFont typeface="Wingdings"/>
              <a:buChar char=""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навыки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самообслуживания</a:t>
            </a:r>
          </a:p>
          <a:p>
            <a:pPr lvl="0" algn="just">
              <a:buFont typeface="Wingdings"/>
              <a:buChar char=""/>
            </a:pPr>
            <a:r>
              <a:rPr lang="ru-RU" dirty="0" smtClean="0">
                <a:latin typeface="Times New Roman"/>
                <a:ea typeface="Times New Roman"/>
              </a:rPr>
              <a:t>интересы</a:t>
            </a:r>
            <a:r>
              <a:rPr lang="ru-RU" dirty="0">
                <a:latin typeface="Times New Roman"/>
                <a:ea typeface="Times New Roman"/>
              </a:rPr>
              <a:t>, игровая деятельность ребенка</a:t>
            </a:r>
            <a:endParaRPr lang="ru-RU" sz="2400" dirty="0">
              <a:latin typeface="Times New Roman"/>
              <a:ea typeface="Times New Roman"/>
            </a:endParaRPr>
          </a:p>
          <a:p>
            <a:pPr lvl="0" algn="just">
              <a:buFont typeface="Wingdings"/>
              <a:buChar char=""/>
            </a:pPr>
            <a:r>
              <a:rPr lang="ru-RU" dirty="0">
                <a:latin typeface="Times New Roman"/>
                <a:ea typeface="Times New Roman"/>
              </a:rPr>
              <a:t>выполнение домашних заданий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16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ru-RU" sz="3500" b="1" dirty="0" smtClean="0">
                <a:latin typeface="Times New Roman"/>
                <a:ea typeface="Times New Roman"/>
              </a:rPr>
              <a:t>«Следящая» диагностика</a:t>
            </a:r>
          </a:p>
          <a:p>
            <a:pPr marL="0" lvl="0" indent="0" algn="just">
              <a:buNone/>
            </a:pPr>
            <a:r>
              <a:rPr lang="ru-RU" dirty="0" smtClean="0">
                <a:latin typeface="Times New Roman"/>
                <a:ea typeface="Times New Roman"/>
              </a:rPr>
              <a:t> </a:t>
            </a:r>
            <a:endParaRPr lang="ru-RU" sz="2400" dirty="0">
              <a:latin typeface="Times New Roman"/>
              <a:ea typeface="Times New Roman"/>
            </a:endParaRPr>
          </a:p>
          <a:p>
            <a:pPr lvl="0" algn="just">
              <a:buFont typeface="Wingdings"/>
              <a:buChar char=""/>
            </a:pPr>
            <a:r>
              <a:rPr lang="ru-RU" sz="2600" dirty="0">
                <a:latin typeface="Times New Roman"/>
                <a:ea typeface="Times New Roman"/>
              </a:rPr>
              <a:t>наблюдение ребенка на уроке и перемене: работоспособность – утомляемость, темп работы, двигательная и речевая расторможенность, организованность и следование инструкциям учителя, быстрота включения в работу, импульсивность – инертность, навыки самостоятельной и фронтальной работы, организация рабочего места</a:t>
            </a:r>
            <a:r>
              <a:rPr lang="ru-RU" sz="2600" dirty="0" smtClean="0">
                <a:latin typeface="Times New Roman"/>
                <a:ea typeface="Times New Roman"/>
              </a:rPr>
              <a:t>.</a:t>
            </a:r>
          </a:p>
          <a:p>
            <a:pPr marL="0" lvl="0" indent="0" algn="just">
              <a:buNone/>
            </a:pPr>
            <a:endParaRPr lang="ru-RU" sz="2600" dirty="0">
              <a:latin typeface="Times New Roman"/>
              <a:ea typeface="Times New Roman"/>
            </a:endParaRPr>
          </a:p>
          <a:p>
            <a:pPr lvl="0" algn="just">
              <a:buFont typeface="Wingdings"/>
              <a:buChar char=""/>
            </a:pPr>
            <a:r>
              <a:rPr lang="ru-RU" sz="2600" dirty="0">
                <a:latin typeface="Times New Roman"/>
                <a:ea typeface="Times New Roman"/>
              </a:rPr>
              <a:t>особенности устной речи: стереотипные просты предложения, необходимость вопросов для построения предложений, не развернутость, краткость текста, пропуск существенных смысловых кусков текста, отсутствие или стереотипность связующих элементов в тексте.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93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письменных работ в тетрадях 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>
              <a:buNone/>
            </a:pPr>
            <a:endParaRPr lang="ru-RU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в математике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персеверации при написании цифр, знаков действия, персеверации действия (например,5 +2=7, 6-2=8), импульсивность в устном счете (15-7=2), трудности решения задач с конфликтными условиями.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на письме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пропуск элементов букв, слогов, слов, персеверации элементов букв, слогов, слов (например,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ледохо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дох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вля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антиципации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знездо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рябята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контаминация двух слов в одно (все еще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всеще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трудности выделения предложений и слов на письме(пропуск точек, слитное написание слов с предлогами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классных, домашних, контрольных работ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3522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31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Индивидуальная </a:t>
            </a:r>
            <a:r>
              <a:rPr lang="ru-RU" sz="31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диагностика, с использованием нейропсихологических проб и стандартизированных методик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55000" lnSpcReduction="20000"/>
          </a:bodyPr>
          <a:lstStyle/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«Кулак-ребро-ладонь»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Графомоторная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проба 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фигура «Тейлора»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«Ханойская башня»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методика «Бусы»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Проба на отсчитывание «100-7»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«Слова, цифры наоборот»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«Две фразы» 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Перессказ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текста»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«Зрительные ассоциации», «Вербальные ассоциации»</a:t>
            </a: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«Реакция выбора»</a:t>
            </a:r>
            <a:endParaRPr lang="ru-RU" sz="36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just">
              <a:buFont typeface="Wingdings"/>
              <a:buChar char=""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Тулуз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ru-RU" sz="3600" dirty="0" err="1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Пьерон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 </a:t>
            </a:r>
          </a:p>
          <a:p>
            <a:pPr marL="1009650" algn="just">
              <a:spcAft>
                <a:spcPts val="0"/>
              </a:spcAft>
            </a:pPr>
            <a:endParaRPr lang="ru-RU" sz="3600" dirty="0" smtClean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Ошибки, допускаемые при выполнении других методик: </a:t>
            </a:r>
            <a:r>
              <a:rPr lang="ru-RU" sz="3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добавление собственных слов в пробе на «Запоминание 10 слов</a:t>
            </a:r>
            <a:r>
              <a:rPr lang="ru-RU" sz="3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</a:t>
            </a:r>
            <a:endParaRPr lang="ru-RU" sz="3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57510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1090</Words>
  <Application>Microsoft Office PowerPoint</Application>
  <PresentationFormat>Экран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Тема: «Произвольная регуляция-успех развития ребенка»</vt:lpstr>
      <vt:lpstr>Группы детей, выделенные ЦЛП  г.Москва</vt:lpstr>
      <vt:lpstr>Произвольная регуляция – это способность к целенаправленной деятельности, работе без отвлечений, когда ребенок может поставить себе цель и следовать к ней.</vt:lpstr>
      <vt:lpstr> Задачи (алгоритм) педагога-психолога при проведении обследования ребенка </vt:lpstr>
      <vt:lpstr> Системная оценка особенностей и уровня развития ребенка </vt:lpstr>
      <vt:lpstr>Слайд 6</vt:lpstr>
      <vt:lpstr>Слайд 7</vt:lpstr>
      <vt:lpstr>Слайд 8</vt:lpstr>
      <vt:lpstr>  Индивидуальная диагностика, с использованием нейропсихологических проб и стандартизированных методик </vt:lpstr>
      <vt:lpstr>Графомоторная проба</vt:lpstr>
      <vt:lpstr> Фигура «Тейлора»  </vt:lpstr>
      <vt:lpstr> Анализ причин и механизмов конкретного варианта развития </vt:lpstr>
      <vt:lpstr>Слайд 13</vt:lpstr>
      <vt:lpstr>Педагогическое сопровождение</vt:lpstr>
      <vt:lpstr>Психологическое сопровождение</vt:lpstr>
      <vt:lpstr>Родительское сопровождение</vt:lpstr>
      <vt:lpstr>Рекомендации при выполнении домашних заданий</vt:lpstr>
      <vt:lpstr>Рекомендации по взаимодействию с ребенком</vt:lpstr>
      <vt:lpstr>Игры и упражнения</vt:lpstr>
      <vt:lpstr>Нейропсихологический подход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 «Произвольная регуляция-успех развития ребенка»</dc:title>
  <dc:creator>17-1</dc:creator>
  <cp:lastModifiedBy>Иванова Марина</cp:lastModifiedBy>
  <cp:revision>32</cp:revision>
  <dcterms:created xsi:type="dcterms:W3CDTF">2017-11-07T11:50:09Z</dcterms:created>
  <dcterms:modified xsi:type="dcterms:W3CDTF">2019-05-22T07:44:57Z</dcterms:modified>
</cp:coreProperties>
</file>