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57" r:id="rId5"/>
    <p:sldId id="258" r:id="rId6"/>
    <p:sldId id="269" r:id="rId7"/>
    <p:sldId id="259" r:id="rId8"/>
    <p:sldId id="266" r:id="rId9"/>
    <p:sldId id="267" r:id="rId10"/>
    <p:sldId id="268" r:id="rId11"/>
    <p:sldId id="270" r:id="rId12"/>
    <p:sldId id="261" r:id="rId13"/>
    <p:sldId id="274" r:id="rId14"/>
    <p:sldId id="262" r:id="rId15"/>
    <p:sldId id="263" r:id="rId16"/>
    <p:sldId id="275" r:id="rId17"/>
    <p:sldId id="271"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pPr/>
              <a:t>20.05.2019</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pPr/>
              <a:t>20.05.2019</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pPr/>
              <a:t>20.05.2019</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pPr/>
              <a:t>20.05.2019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ru-RU" dirty="0" smtClean="0">
                <a:solidFill>
                  <a:schemeClr val="tx1"/>
                </a:solidFill>
              </a:rPr>
              <a:t>Педагог-психолог ГОБУ НОЦППМС</a:t>
            </a:r>
          </a:p>
          <a:p>
            <a:pPr algn="r"/>
            <a:r>
              <a:rPr lang="ru-RU" dirty="0" smtClean="0">
                <a:solidFill>
                  <a:schemeClr val="tx1"/>
                </a:solidFill>
              </a:rPr>
              <a:t>Казак </a:t>
            </a:r>
            <a:r>
              <a:rPr lang="ru-RU" dirty="0" err="1" smtClean="0">
                <a:solidFill>
                  <a:schemeClr val="tx1"/>
                </a:solidFill>
              </a:rPr>
              <a:t>Данута</a:t>
            </a:r>
            <a:r>
              <a:rPr lang="ru-RU" dirty="0" smtClean="0">
                <a:solidFill>
                  <a:schemeClr val="tx1"/>
                </a:solidFill>
              </a:rPr>
              <a:t> Михайловна</a:t>
            </a:r>
            <a:endParaRPr lang="ru-RU" dirty="0">
              <a:solidFill>
                <a:schemeClr val="tx1"/>
              </a:solidFill>
            </a:endParaRPr>
          </a:p>
        </p:txBody>
      </p:sp>
      <p:sp>
        <p:nvSpPr>
          <p:cNvPr id="2" name="Заголовок 1"/>
          <p:cNvSpPr>
            <a:spLocks noGrp="1"/>
          </p:cNvSpPr>
          <p:nvPr>
            <p:ph type="ctrTitle"/>
          </p:nvPr>
        </p:nvSpPr>
        <p:spPr/>
        <p:txBody>
          <a:bodyPr/>
          <a:lstStyle/>
          <a:p>
            <a:r>
              <a:rPr lang="ru-RU" dirty="0" smtClean="0">
                <a:solidFill>
                  <a:schemeClr val="tx1"/>
                </a:solidFill>
              </a:rPr>
              <a:t>«Трудное» поведение приемного ребенка, навыки управления «трудным» поведением ребенка</a:t>
            </a:r>
            <a:endParaRPr lang="ru-RU" dirty="0">
              <a:solidFill>
                <a:schemeClr val="tx1"/>
              </a:solidFill>
            </a:endParaRPr>
          </a:p>
        </p:txBody>
      </p:sp>
    </p:spTree>
    <p:extLst>
      <p:ext uri="{BB962C8B-B14F-4D97-AF65-F5344CB8AC3E}">
        <p14:creationId xmlns:p14="http://schemas.microsoft.com/office/powerpoint/2010/main" val="3444448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lgn="ctr"/>
            <a:r>
              <a:rPr lang="ru-RU" b="1" dirty="0" smtClean="0"/>
              <a:t>«История Маши»</a:t>
            </a:r>
            <a:endParaRPr lang="ru-RU" dirty="0" smtClean="0"/>
          </a:p>
          <a:p>
            <a:pPr algn="just">
              <a:buNone/>
            </a:pPr>
            <a:r>
              <a:rPr lang="ru-RU" dirty="0" smtClean="0"/>
              <a:t>		Маше 15 лет, она живет с вами почти год. В течение этого времени пропало несколько ваших личных вещей. Сначала вы думали, что вы просто куда-то их положили и не можете найти, но потом вы решили поискать их в ее комнате. В маленькой коробке под кроватью вы обнаружили все свои пропавшие вещи, а также чужие предметы, которых вы никогда раньше не видели.</a:t>
            </a:r>
          </a:p>
          <a:p>
            <a:pPr algn="just">
              <a:buNone/>
            </a:pPr>
            <a:r>
              <a:rPr lang="ru-RU" dirty="0" smtClean="0"/>
              <a:t>		Когда она вернулась из школы, вы, глядя ей прямо в глаза, говорите: “Уж кого я терпеть не могу, так это воров”. И со словами: “Пока ты не отучишься это делать” — вы забираете ее магнитофон.</a:t>
            </a:r>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ситуации, представленной на карточке:</a:t>
            </a:r>
            <a:endParaRPr lang="ru-RU" dirty="0">
              <a:solidFill>
                <a:schemeClr val="tx1"/>
              </a:solidFill>
            </a:endParaRPr>
          </a:p>
        </p:txBody>
      </p:sp>
    </p:spTree>
    <p:extLst>
      <p:ext uri="{BB962C8B-B14F-4D97-AF65-F5344CB8AC3E}">
        <p14:creationId xmlns:p14="http://schemas.microsoft.com/office/powerpoint/2010/main" val="1546438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algn="just">
              <a:buNone/>
            </a:pPr>
            <a:r>
              <a:rPr lang="ru-RU" dirty="0" smtClean="0"/>
              <a:t>		Предложите подгруппам вернуться в большую группу и озвучить свои ситуации, затем проанализировать их по предложенным вопросам и предложить варианты действий воспитателя. </a:t>
            </a:r>
          </a:p>
          <a:p>
            <a:r>
              <a:rPr lang="ru-RU" dirty="0" smtClean="0"/>
              <a:t>В процессе анализа предложите группе ответить на вопросы:</a:t>
            </a:r>
          </a:p>
          <a:p>
            <a:pPr lvl="1" algn="just"/>
            <a:r>
              <a:rPr lang="ru-RU" dirty="0" smtClean="0">
                <a:solidFill>
                  <a:schemeClr val="tx1"/>
                </a:solidFill>
              </a:rPr>
              <a:t>Правильно ли вел себя замещающий родитель? </a:t>
            </a:r>
          </a:p>
          <a:p>
            <a:pPr lvl="1" algn="just"/>
            <a:r>
              <a:rPr lang="ru-RU" dirty="0" smtClean="0">
                <a:solidFill>
                  <a:schemeClr val="tx1"/>
                </a:solidFill>
              </a:rPr>
              <a:t>Как ребенок понял действия воспитателя?</a:t>
            </a:r>
          </a:p>
          <a:p>
            <a:pPr lvl="1" algn="just"/>
            <a:r>
              <a:rPr lang="ru-RU" dirty="0" smtClean="0">
                <a:solidFill>
                  <a:schemeClr val="tx1"/>
                </a:solidFill>
              </a:rPr>
              <a:t>Каковы причины подобного поведения ребенка?</a:t>
            </a:r>
          </a:p>
          <a:p>
            <a:pPr lvl="1" algn="just"/>
            <a:r>
              <a:rPr lang="ru-RU" dirty="0" smtClean="0">
                <a:solidFill>
                  <a:schemeClr val="tx1"/>
                </a:solidFill>
              </a:rPr>
              <a:t>Как вы предложили бы действовать замещающему родителю?</a:t>
            </a:r>
          </a:p>
          <a:p>
            <a:endParaRPr lang="ru-RU" dirty="0" smtClean="0"/>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ситуации, представленной на карточке:</a:t>
            </a:r>
            <a:endParaRPr lang="ru-RU" dirty="0"/>
          </a:p>
        </p:txBody>
      </p:sp>
    </p:spTree>
    <p:extLst>
      <p:ext uri="{BB962C8B-B14F-4D97-AF65-F5344CB8AC3E}">
        <p14:creationId xmlns:p14="http://schemas.microsoft.com/office/powerpoint/2010/main" val="2043526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lgn="just"/>
            <a:r>
              <a:rPr lang="ru-RU" sz="2400" dirty="0" smtClean="0"/>
              <a:t>1. </a:t>
            </a:r>
            <a:r>
              <a:rPr lang="ru-RU" sz="2400" b="1" dirty="0" smtClean="0"/>
              <a:t>Метод воспитания не должен нарушать прав человека</a:t>
            </a:r>
            <a:r>
              <a:rPr lang="ru-RU" sz="2400" dirty="0" smtClean="0"/>
              <a:t>. (неприемлемы физические наказания , лишение свободы, оскорбления и другие действия, унижающие человеческое достоинство).</a:t>
            </a:r>
          </a:p>
          <a:p>
            <a:pPr algn="just"/>
            <a:r>
              <a:rPr lang="ru-RU" sz="2400" dirty="0" smtClean="0"/>
              <a:t>2. </a:t>
            </a:r>
            <a:r>
              <a:rPr lang="ru-RU" sz="2400" b="1" dirty="0" smtClean="0"/>
              <a:t>Метод воспитания не должен нести в себе угрозу базовым потребностям ребенка</a:t>
            </a:r>
            <a:r>
              <a:rPr lang="ru-RU" sz="2400" dirty="0" smtClean="0"/>
              <a:t>. (недопустимы лишение воды и пищи, лишение отдыха, лишение одежды, изгнание из дома.) </a:t>
            </a:r>
          </a:p>
          <a:p>
            <a:pPr algn="just"/>
            <a:r>
              <a:rPr lang="ru-RU" sz="2400" dirty="0" smtClean="0"/>
              <a:t>3. </a:t>
            </a:r>
            <a:r>
              <a:rPr lang="ru-RU" sz="2400" b="1" dirty="0" smtClean="0"/>
              <a:t>Метод воспитания не должен быть этически предосудителен</a:t>
            </a:r>
            <a:r>
              <a:rPr lang="ru-RU" sz="2400" dirty="0" smtClean="0"/>
              <a:t>. (ложь, манипуляция, шантаж, использование зависимого положения, использование </a:t>
            </a:r>
            <a:r>
              <a:rPr lang="ru-RU" sz="2400" dirty="0" err="1" smtClean="0"/>
              <a:t>некритичности</a:t>
            </a:r>
            <a:r>
              <a:rPr lang="ru-RU" sz="2400" dirty="0" smtClean="0"/>
              <a:t> мышления ребенка и др.)</a:t>
            </a:r>
          </a:p>
          <a:p>
            <a:pPr marL="0" indent="0" algn="just">
              <a:buNone/>
            </a:pPr>
            <a:r>
              <a:rPr lang="ru-RU" sz="2400" dirty="0" smtClean="0"/>
              <a:t> </a:t>
            </a:r>
            <a:endParaRPr lang="ru-RU" sz="2400" dirty="0"/>
          </a:p>
        </p:txBody>
      </p:sp>
      <p:sp>
        <p:nvSpPr>
          <p:cNvPr id="2" name="Заголовок 1"/>
          <p:cNvSpPr>
            <a:spLocks noGrp="1"/>
          </p:cNvSpPr>
          <p:nvPr>
            <p:ph type="title"/>
          </p:nvPr>
        </p:nvSpPr>
        <p:spPr/>
        <p:txBody>
          <a:bodyPr/>
          <a:lstStyle/>
          <a:p>
            <a:pPr algn="ctr"/>
            <a:r>
              <a:rPr lang="ru-RU" b="1" dirty="0" smtClean="0">
                <a:solidFill>
                  <a:schemeClr val="tx1"/>
                </a:solidFill>
              </a:rPr>
              <a:t>Методы воспитания</a:t>
            </a:r>
            <a:endParaRPr lang="ru-RU" dirty="0">
              <a:solidFill>
                <a:schemeClr val="tx1"/>
              </a:solidFill>
            </a:endParaRPr>
          </a:p>
        </p:txBody>
      </p:sp>
    </p:spTree>
    <p:extLst>
      <p:ext uri="{BB962C8B-B14F-4D97-AF65-F5344CB8AC3E}">
        <p14:creationId xmlns:p14="http://schemas.microsoft.com/office/powerpoint/2010/main" val="278946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lgn="just"/>
            <a:r>
              <a:rPr lang="ru-RU" sz="1800" dirty="0" smtClean="0"/>
              <a:t>4</a:t>
            </a:r>
            <a:r>
              <a:rPr lang="ru-RU" sz="1800" dirty="0" smtClean="0"/>
              <a:t>. Важнейшей потребностью ребенка является эмоциональная близость с воспитывающим его взрослым. Поэтому </a:t>
            </a:r>
            <a:r>
              <a:rPr lang="ru-RU" sz="1800" b="1" dirty="0" smtClean="0"/>
              <a:t>все методы воздействия, связанные с эмоциональным отвержением следует считать крайне сильными и опасными</a:t>
            </a:r>
            <a:r>
              <a:rPr lang="ru-RU" sz="1800" dirty="0" smtClean="0"/>
              <a:t>.  </a:t>
            </a:r>
          </a:p>
          <a:p>
            <a:pPr algn="just"/>
            <a:r>
              <a:rPr lang="ru-RU" sz="1800" dirty="0" smtClean="0"/>
              <a:t>5. </a:t>
            </a:r>
            <a:r>
              <a:rPr lang="ru-RU" sz="1800" b="1" dirty="0" smtClean="0"/>
              <a:t>Воспитательное воздействие может быть эффективным только в том случае, если оно направлено на причину трудного поведения, а не на внешнее проявление.</a:t>
            </a:r>
            <a:endParaRPr lang="ru-RU" sz="1800" dirty="0" smtClean="0"/>
          </a:p>
          <a:p>
            <a:pPr algn="just"/>
            <a:r>
              <a:rPr lang="ru-RU" sz="1800" dirty="0" smtClean="0"/>
              <a:t>6.</a:t>
            </a:r>
            <a:r>
              <a:rPr lang="ru-RU" sz="1800" b="1" dirty="0" smtClean="0"/>
              <a:t> </a:t>
            </a:r>
            <a:r>
              <a:rPr lang="ru-RU" sz="1800" dirty="0" smtClean="0"/>
              <a:t>В процессе воспитания возможны конфликты, воспитатель и ребенок не всегда испытывают по отношению друг у другу только позитивные чувства.</a:t>
            </a:r>
            <a:r>
              <a:rPr lang="ru-RU" sz="1800" b="1" dirty="0" smtClean="0"/>
              <a:t> </a:t>
            </a:r>
            <a:r>
              <a:rPr lang="ru-RU" sz="1800" dirty="0" smtClean="0"/>
              <a:t>Однако пи этом всегда нужно руководствоваться принципом</a:t>
            </a:r>
            <a:r>
              <a:rPr lang="ru-RU" sz="1800" b="1" dirty="0" smtClean="0"/>
              <a:t>: «Ничто не важнее отношений». </a:t>
            </a:r>
            <a:r>
              <a:rPr lang="ru-RU" sz="1800" dirty="0" smtClean="0"/>
              <a:t>Нет смысла добиваться изменения в поведении ребенка, если в результате воспитательных воздействий будут разрушены доверие и взаимоуважение между ребенком и воспитателем. </a:t>
            </a:r>
          </a:p>
          <a:p>
            <a:pPr algn="just"/>
            <a:r>
              <a:rPr lang="ru-RU" sz="1800" dirty="0" smtClean="0"/>
              <a:t>7. Любое воспитательное воздействие должно в конечном итоге укреплять самоуважение ребенка, расширять его возможности, развивать в нем способность к ответственности за себя и самостоятельному принятию решений</a:t>
            </a:r>
          </a:p>
          <a:p>
            <a:pPr marL="0" indent="0" algn="just">
              <a:buNone/>
            </a:pPr>
            <a:r>
              <a:rPr lang="ru-RU" sz="1400" dirty="0" smtClean="0"/>
              <a:t> </a:t>
            </a:r>
            <a:endParaRPr lang="ru-RU" sz="1400" dirty="0"/>
          </a:p>
        </p:txBody>
      </p:sp>
      <p:sp>
        <p:nvSpPr>
          <p:cNvPr id="2" name="Заголовок 1"/>
          <p:cNvSpPr>
            <a:spLocks noGrp="1"/>
          </p:cNvSpPr>
          <p:nvPr>
            <p:ph type="title"/>
          </p:nvPr>
        </p:nvSpPr>
        <p:spPr/>
        <p:txBody>
          <a:bodyPr/>
          <a:lstStyle/>
          <a:p>
            <a:pPr algn="ctr"/>
            <a:r>
              <a:rPr lang="ru-RU" b="1" dirty="0" smtClean="0">
                <a:solidFill>
                  <a:schemeClr val="tx1"/>
                </a:solidFill>
              </a:rPr>
              <a:t>Методы воспитания</a:t>
            </a:r>
            <a:endParaRPr lang="ru-RU" dirty="0">
              <a:solidFill>
                <a:schemeClr val="tx1"/>
              </a:solidFill>
            </a:endParaRPr>
          </a:p>
        </p:txBody>
      </p:sp>
    </p:spTree>
    <p:extLst>
      <p:ext uri="{BB962C8B-B14F-4D97-AF65-F5344CB8AC3E}">
        <p14:creationId xmlns:p14="http://schemas.microsoft.com/office/powerpoint/2010/main" val="2237993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27240"/>
          </a:xfrm>
        </p:spPr>
        <p:txBody>
          <a:bodyPr/>
          <a:lstStyle/>
          <a:p>
            <a:pPr marL="0" indent="0" algn="just">
              <a:buNone/>
            </a:pPr>
            <a:r>
              <a:rPr lang="ru-RU" dirty="0" smtClean="0"/>
              <a:t>- Иерархия наказаний</a:t>
            </a:r>
            <a:endParaRPr lang="ru-RU" dirty="0" smtClean="0"/>
          </a:p>
          <a:p>
            <a:pPr marL="0" indent="0" algn="just">
              <a:buNone/>
            </a:pPr>
            <a:r>
              <a:rPr lang="ru-RU" dirty="0"/>
              <a:t>- </a:t>
            </a:r>
            <a:r>
              <a:rPr lang="ru-RU" dirty="0" smtClean="0"/>
              <a:t>«я </a:t>
            </a:r>
            <a:r>
              <a:rPr lang="ru-RU" dirty="0"/>
              <a:t>лишила гаджета, а он смотрит </a:t>
            </a:r>
            <a:r>
              <a:rPr lang="ru-RU" dirty="0" err="1" smtClean="0"/>
              <a:t>тв</a:t>
            </a:r>
            <a:r>
              <a:rPr lang="ru-RU" dirty="0" smtClean="0"/>
              <a:t>» !!!Не </a:t>
            </a:r>
            <a:r>
              <a:rPr lang="ru-RU" dirty="0" smtClean="0"/>
              <a:t>должно </a:t>
            </a:r>
            <a:r>
              <a:rPr lang="ru-RU" dirty="0" smtClean="0"/>
              <a:t>быть</a:t>
            </a:r>
            <a:endParaRPr lang="ru-RU" dirty="0" smtClean="0"/>
          </a:p>
          <a:p>
            <a:pPr marL="0" indent="0" algn="just">
              <a:buNone/>
            </a:pPr>
            <a:r>
              <a:rPr lang="ru-RU" dirty="0" smtClean="0"/>
              <a:t>- обратная </a:t>
            </a:r>
            <a:r>
              <a:rPr lang="ru-RU" dirty="0" smtClean="0"/>
              <a:t>связь (ребенок должен сказать, за что наказали, как он это понял)</a:t>
            </a:r>
          </a:p>
          <a:p>
            <a:pPr marL="0" indent="0">
              <a:buNone/>
            </a:pPr>
            <a:r>
              <a:rPr lang="ru-RU" dirty="0" smtClean="0"/>
              <a:t>- «Индивидуальный подход» </a:t>
            </a:r>
            <a:r>
              <a:rPr lang="ru-RU" dirty="0" smtClean="0"/>
              <a:t>(у каждого </a:t>
            </a:r>
            <a:r>
              <a:rPr lang="ru-RU" dirty="0" smtClean="0"/>
              <a:t>свое наказание)</a:t>
            </a:r>
            <a:endParaRPr lang="ru-RU" dirty="0" smtClean="0"/>
          </a:p>
          <a:p>
            <a:pPr marL="0" indent="0">
              <a:buNone/>
            </a:pPr>
            <a:endParaRPr lang="ru-RU" dirty="0"/>
          </a:p>
        </p:txBody>
      </p:sp>
      <p:sp>
        <p:nvSpPr>
          <p:cNvPr id="2" name="Заголовок 1"/>
          <p:cNvSpPr>
            <a:spLocks noGrp="1"/>
          </p:cNvSpPr>
          <p:nvPr>
            <p:ph type="title"/>
          </p:nvPr>
        </p:nvSpPr>
        <p:spPr/>
        <p:txBody>
          <a:bodyPr>
            <a:normAutofit fontScale="90000"/>
          </a:bodyPr>
          <a:lstStyle/>
          <a:p>
            <a:pPr algn="ctr"/>
            <a:r>
              <a:rPr lang="ru-RU" dirty="0" smtClean="0">
                <a:solidFill>
                  <a:schemeClr val="tx1"/>
                </a:solidFill>
              </a:rPr>
              <a:t>Наказания</a:t>
            </a:r>
            <a:r>
              <a:rPr lang="ru-RU" dirty="0" smtClean="0"/>
              <a:t/>
            </a:r>
            <a:br>
              <a:rPr lang="ru-RU" dirty="0" smtClean="0"/>
            </a:br>
            <a:endParaRPr lang="ru-RU" dirty="0"/>
          </a:p>
        </p:txBody>
      </p:sp>
    </p:spTree>
    <p:extLst>
      <p:ext uri="{BB962C8B-B14F-4D97-AF65-F5344CB8AC3E}">
        <p14:creationId xmlns:p14="http://schemas.microsoft.com/office/powerpoint/2010/main" val="2695608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buNone/>
            </a:pPr>
            <a:r>
              <a:rPr lang="ru-RU" dirty="0" smtClean="0"/>
              <a:t>		Внешнее руководство – это воспитание ребенка (осуществляется взрослыми)</a:t>
            </a:r>
          </a:p>
          <a:p>
            <a:pPr algn="just">
              <a:buNone/>
            </a:pPr>
            <a:r>
              <a:rPr lang="ru-RU" dirty="0" smtClean="0"/>
              <a:t>		Внутреннее руководство – это </a:t>
            </a:r>
            <a:r>
              <a:rPr lang="ru-RU" b="1" dirty="0" smtClean="0"/>
              <a:t>совесть</a:t>
            </a:r>
            <a:r>
              <a:rPr lang="ru-RU" dirty="0" smtClean="0"/>
              <a:t> (сообщение ведущего)</a:t>
            </a:r>
          </a:p>
          <a:p>
            <a:pPr algn="just">
              <a:buNone/>
            </a:pPr>
            <a:r>
              <a:rPr lang="ru-RU" dirty="0" smtClean="0"/>
              <a:t>		</a:t>
            </a:r>
            <a:r>
              <a:rPr lang="ru-RU" b="1" dirty="0" smtClean="0"/>
              <a:t> </a:t>
            </a:r>
            <a:r>
              <a:rPr lang="ru-RU" dirty="0" smtClean="0"/>
              <a:t>Причины задержек развития совести у детей. (</a:t>
            </a:r>
            <a:r>
              <a:rPr lang="ru-RU" i="1" dirty="0" smtClean="0"/>
              <a:t>Мозговой штурм, обсуждение)</a:t>
            </a:r>
          </a:p>
          <a:p>
            <a:pPr lvl="0" algn="just">
              <a:buNone/>
            </a:pPr>
            <a:r>
              <a:rPr lang="ru-RU" sz="2800" dirty="0" smtClean="0"/>
              <a:t>		</a:t>
            </a:r>
            <a:endParaRPr lang="ru-RU" dirty="0"/>
          </a:p>
        </p:txBody>
      </p:sp>
      <p:sp>
        <p:nvSpPr>
          <p:cNvPr id="2" name="Заголовок 1"/>
          <p:cNvSpPr>
            <a:spLocks noGrp="1"/>
          </p:cNvSpPr>
          <p:nvPr>
            <p:ph type="title"/>
          </p:nvPr>
        </p:nvSpPr>
        <p:spPr/>
        <p:txBody>
          <a:bodyPr/>
          <a:lstStyle/>
          <a:p>
            <a:pPr algn="ctr"/>
            <a:r>
              <a:rPr lang="ru-RU" b="1" dirty="0" smtClean="0">
                <a:solidFill>
                  <a:schemeClr val="tx1"/>
                </a:solidFill>
              </a:rPr>
              <a:t>Развитие совести</a:t>
            </a:r>
            <a:endParaRPr lang="ru-RU" dirty="0">
              <a:solidFill>
                <a:schemeClr val="tx1"/>
              </a:solidFill>
            </a:endParaRPr>
          </a:p>
        </p:txBody>
      </p:sp>
    </p:spTree>
    <p:extLst>
      <p:ext uri="{BB962C8B-B14F-4D97-AF65-F5344CB8AC3E}">
        <p14:creationId xmlns:p14="http://schemas.microsoft.com/office/powerpoint/2010/main" val="645177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524000"/>
            <a:ext cx="8435280" cy="5001344"/>
          </a:xfrm>
        </p:spPr>
        <p:txBody>
          <a:bodyPr>
            <a:normAutofit fontScale="92500" lnSpcReduction="10000"/>
          </a:bodyPr>
          <a:lstStyle/>
          <a:p>
            <a:pPr algn="just">
              <a:buNone/>
            </a:pPr>
            <a:r>
              <a:rPr lang="ru-RU" dirty="0" smtClean="0"/>
              <a:t>		</a:t>
            </a:r>
            <a:r>
              <a:rPr lang="ru-RU" sz="2800" dirty="0" smtClean="0"/>
              <a:t>Если </a:t>
            </a:r>
            <a:r>
              <a:rPr lang="ru-RU" sz="2800" dirty="0" smtClean="0"/>
              <a:t>во время обсуждения в большой группе не будут названы какие-либо из нижеприведенных факторов, назовите их и обсудите с группой, как они могут влиять на задержки в развитии совести:</a:t>
            </a:r>
          </a:p>
          <a:p>
            <a:pPr lvl="1"/>
            <a:r>
              <a:rPr lang="ru-RU" dirty="0" smtClean="0">
                <a:solidFill>
                  <a:schemeClr val="tx1"/>
                </a:solidFill>
              </a:rPr>
              <a:t>Возраст ребенка;</a:t>
            </a:r>
          </a:p>
          <a:p>
            <a:pPr lvl="1"/>
            <a:r>
              <a:rPr lang="ru-RU" dirty="0" smtClean="0">
                <a:solidFill>
                  <a:schemeClr val="tx1"/>
                </a:solidFill>
              </a:rPr>
              <a:t>Интеллектуальное развитие;</a:t>
            </a:r>
          </a:p>
          <a:p>
            <a:pPr lvl="1"/>
            <a:r>
              <a:rPr lang="ru-RU" dirty="0" smtClean="0">
                <a:solidFill>
                  <a:schemeClr val="tx1"/>
                </a:solidFill>
              </a:rPr>
              <a:t>Импульсивность и </a:t>
            </a:r>
            <a:r>
              <a:rPr lang="ru-RU" dirty="0" err="1" smtClean="0">
                <a:solidFill>
                  <a:schemeClr val="tx1"/>
                </a:solidFill>
              </a:rPr>
              <a:t>гиперактивность</a:t>
            </a:r>
            <a:r>
              <a:rPr lang="ru-RU" dirty="0" smtClean="0">
                <a:solidFill>
                  <a:schemeClr val="tx1"/>
                </a:solidFill>
              </a:rPr>
              <a:t>;</a:t>
            </a:r>
          </a:p>
          <a:p>
            <a:pPr lvl="1"/>
            <a:r>
              <a:rPr lang="ru-RU" dirty="0" smtClean="0">
                <a:solidFill>
                  <a:schemeClr val="tx1"/>
                </a:solidFill>
              </a:rPr>
              <a:t>Жестокое обращение;</a:t>
            </a:r>
          </a:p>
          <a:p>
            <a:pPr lvl="1"/>
            <a:r>
              <a:rPr lang="ru-RU" dirty="0" smtClean="0">
                <a:solidFill>
                  <a:schemeClr val="tx1"/>
                </a:solidFill>
              </a:rPr>
              <a:t>Дурные примеры и специальное </a:t>
            </a:r>
            <a:r>
              <a:rPr lang="ru-RU" dirty="0" err="1" smtClean="0">
                <a:solidFill>
                  <a:schemeClr val="tx1"/>
                </a:solidFill>
              </a:rPr>
              <a:t>научение</a:t>
            </a:r>
            <a:r>
              <a:rPr lang="ru-RU" dirty="0" smtClean="0">
                <a:solidFill>
                  <a:schemeClr val="tx1"/>
                </a:solidFill>
              </a:rPr>
              <a:t>;</a:t>
            </a:r>
          </a:p>
          <a:p>
            <a:pPr lvl="1"/>
            <a:r>
              <a:rPr lang="ru-RU" dirty="0" smtClean="0">
                <a:solidFill>
                  <a:schemeClr val="tx1"/>
                </a:solidFill>
              </a:rPr>
              <a:t>Горе и потеря;</a:t>
            </a:r>
          </a:p>
          <a:p>
            <a:pPr lvl="1"/>
            <a:r>
              <a:rPr lang="ru-RU" dirty="0" smtClean="0">
                <a:solidFill>
                  <a:schemeClr val="tx1"/>
                </a:solidFill>
              </a:rPr>
              <a:t>Отсутствие контроля за поведением, вседозволенность;</a:t>
            </a:r>
          </a:p>
          <a:p>
            <a:pPr lvl="1"/>
            <a:r>
              <a:rPr lang="ru-RU" dirty="0" smtClean="0">
                <a:solidFill>
                  <a:schemeClr val="tx1"/>
                </a:solidFill>
              </a:rPr>
              <a:t>Характерологические особенности (например, </a:t>
            </a:r>
            <a:r>
              <a:rPr lang="ru-RU" dirty="0" err="1" smtClean="0">
                <a:solidFill>
                  <a:schemeClr val="tx1"/>
                </a:solidFill>
              </a:rPr>
              <a:t>истероидность</a:t>
            </a:r>
            <a:r>
              <a:rPr lang="ru-RU" dirty="0" smtClean="0">
                <a:solidFill>
                  <a:schemeClr val="tx1"/>
                </a:solidFill>
              </a:rPr>
              <a:t>);</a:t>
            </a:r>
          </a:p>
          <a:p>
            <a:pPr lvl="1"/>
            <a:r>
              <a:rPr lang="ru-RU" dirty="0" smtClean="0">
                <a:solidFill>
                  <a:schemeClr val="tx1"/>
                </a:solidFill>
              </a:rPr>
              <a:t>Чувство неполноценности, когда ребенок чувствует себя «хуже других»</a:t>
            </a:r>
          </a:p>
          <a:p>
            <a:pPr algn="just">
              <a:buNone/>
            </a:pPr>
            <a:endParaRPr lang="ru-RU" dirty="0"/>
          </a:p>
        </p:txBody>
      </p:sp>
      <p:sp>
        <p:nvSpPr>
          <p:cNvPr id="2" name="Заголовок 1"/>
          <p:cNvSpPr>
            <a:spLocks noGrp="1"/>
          </p:cNvSpPr>
          <p:nvPr>
            <p:ph type="title"/>
          </p:nvPr>
        </p:nvSpPr>
        <p:spPr/>
        <p:txBody>
          <a:bodyPr/>
          <a:lstStyle/>
          <a:p>
            <a:pPr algn="ctr"/>
            <a:r>
              <a:rPr lang="ru-RU" b="1" dirty="0" smtClean="0">
                <a:solidFill>
                  <a:schemeClr val="tx1"/>
                </a:solidFill>
              </a:rPr>
              <a:t>Развитие совести</a:t>
            </a:r>
            <a:endParaRPr lang="ru-RU" dirty="0">
              <a:solidFill>
                <a:schemeClr val="tx1"/>
              </a:solidFill>
            </a:endParaRPr>
          </a:p>
        </p:txBody>
      </p:sp>
    </p:spTree>
    <p:extLst>
      <p:ext uri="{BB962C8B-B14F-4D97-AF65-F5344CB8AC3E}">
        <p14:creationId xmlns:p14="http://schemas.microsoft.com/office/powerpoint/2010/main" val="215033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dirty="0" smtClean="0"/>
              <a:t>Подведите итоги занятия, сказав группе, что ребенок/подросток, воспитываемый замещающими родителями, — не гость, и не посторонний. Он — тот, кому нужно жить нормальной жизнью, несмотря на то, что его жизнь в собственном доме невозможна. Подчеркните необходимость для замещающих родителей защищать и поддерживать детей, которых они взяли на воспитание.</a:t>
            </a:r>
          </a:p>
          <a:p>
            <a:r>
              <a:rPr lang="ru-RU" dirty="0" smtClean="0"/>
              <a:t>Получите от группы обратную связь.  </a:t>
            </a:r>
          </a:p>
          <a:p>
            <a:r>
              <a:rPr lang="ru-RU" dirty="0" smtClean="0"/>
              <a:t>Сообщите название и цели следующего занятия.</a:t>
            </a:r>
          </a:p>
          <a:p>
            <a:pPr algn="just"/>
            <a:endParaRPr lang="ru-RU" dirty="0" smtClean="0"/>
          </a:p>
          <a:p>
            <a:pPr algn="just"/>
            <a:endParaRPr lang="ru-RU" dirty="0"/>
          </a:p>
        </p:txBody>
      </p:sp>
      <p:sp>
        <p:nvSpPr>
          <p:cNvPr id="3" name="Заголовок 2"/>
          <p:cNvSpPr>
            <a:spLocks noGrp="1"/>
          </p:cNvSpPr>
          <p:nvPr>
            <p:ph type="title"/>
          </p:nvPr>
        </p:nvSpPr>
        <p:spPr/>
        <p:txBody>
          <a:bodyPr>
            <a:normAutofit fontScale="90000"/>
          </a:bodyPr>
          <a:lstStyle/>
          <a:p>
            <a:pPr algn="ctr"/>
            <a:r>
              <a:rPr lang="ru-RU" b="1" dirty="0" smtClean="0">
                <a:solidFill>
                  <a:schemeClr val="tx1"/>
                </a:solidFill>
              </a:rPr>
              <a:t>Завершение</a:t>
            </a:r>
            <a:r>
              <a:rPr lang="ru-RU" dirty="0" smtClean="0"/>
              <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tx1"/>
                </a:solidFill>
              </a:rPr>
              <a:t>Спасибо за внимание!</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lvl="1" algn="ctr">
              <a:buNone/>
            </a:pPr>
            <a:r>
              <a:rPr lang="ru-RU" dirty="0" smtClean="0">
                <a:solidFill>
                  <a:schemeClr val="tx1"/>
                </a:solidFill>
              </a:rPr>
              <a:t>Знакомство участников со следующими темами:</a:t>
            </a:r>
          </a:p>
          <a:p>
            <a:pPr marL="365760" lvl="1" indent="0" algn="just">
              <a:buNone/>
            </a:pPr>
            <a:r>
              <a:rPr lang="ru-RU" dirty="0" smtClean="0">
                <a:solidFill>
                  <a:schemeClr val="tx1"/>
                </a:solidFill>
              </a:rPr>
              <a:t>	Причины </a:t>
            </a:r>
            <a:r>
              <a:rPr lang="ru-RU" dirty="0" smtClean="0">
                <a:solidFill>
                  <a:schemeClr val="tx1"/>
                </a:solidFill>
              </a:rPr>
              <a:t>трудного поведения детей и подростков</a:t>
            </a:r>
          </a:p>
          <a:p>
            <a:pPr marL="365760" lvl="1" indent="0" algn="just">
              <a:buNone/>
            </a:pPr>
            <a:r>
              <a:rPr lang="ru-RU" dirty="0" smtClean="0">
                <a:solidFill>
                  <a:schemeClr val="tx1"/>
                </a:solidFill>
              </a:rPr>
              <a:t>	Формы </a:t>
            </a:r>
            <a:r>
              <a:rPr lang="ru-RU" dirty="0" smtClean="0">
                <a:solidFill>
                  <a:schemeClr val="tx1"/>
                </a:solidFill>
              </a:rPr>
              <a:t>«трудного» поведения приемного ребенка: воровство, ложь, агрессия, попрошайничество, бродяжничество, избегание близких отношений, амбивалентное поведение, </a:t>
            </a:r>
            <a:r>
              <a:rPr lang="ru-RU" dirty="0" err="1" smtClean="0">
                <a:solidFill>
                  <a:schemeClr val="tx1"/>
                </a:solidFill>
              </a:rPr>
              <a:t>аддиктивное</a:t>
            </a:r>
            <a:r>
              <a:rPr lang="ru-RU" dirty="0" smtClean="0">
                <a:solidFill>
                  <a:schemeClr val="tx1"/>
                </a:solidFill>
              </a:rPr>
              <a:t> поведение (прием алкоголя, наркотиков, сильнодействующих веществ)</a:t>
            </a:r>
          </a:p>
          <a:p>
            <a:pPr marL="365760" lvl="1" indent="0" algn="just">
              <a:buNone/>
            </a:pPr>
            <a:r>
              <a:rPr lang="ru-RU" dirty="0" smtClean="0">
                <a:solidFill>
                  <a:schemeClr val="tx1"/>
                </a:solidFill>
              </a:rPr>
              <a:t>	Эффективность </a:t>
            </a:r>
            <a:r>
              <a:rPr lang="ru-RU" dirty="0" smtClean="0">
                <a:solidFill>
                  <a:schemeClr val="tx1"/>
                </a:solidFill>
              </a:rPr>
              <a:t>и приемлемость наказаний и поощрений ребенка</a:t>
            </a:r>
          </a:p>
          <a:p>
            <a:pPr marL="365760" lvl="1" indent="0" algn="just">
              <a:buNone/>
            </a:pPr>
            <a:r>
              <a:rPr lang="ru-RU" dirty="0" smtClean="0">
                <a:solidFill>
                  <a:schemeClr val="tx1"/>
                </a:solidFill>
              </a:rPr>
              <a:t>	Причины </a:t>
            </a:r>
            <a:r>
              <a:rPr lang="ru-RU" dirty="0" smtClean="0">
                <a:solidFill>
                  <a:schemeClr val="tx1"/>
                </a:solidFill>
              </a:rPr>
              <a:t>задержки усвоения ребенком этических ценностей и общественных норм</a:t>
            </a:r>
          </a:p>
          <a:p>
            <a:pPr algn="just"/>
            <a:endParaRPr lang="ru-RU" dirty="0"/>
          </a:p>
        </p:txBody>
      </p:sp>
      <p:sp>
        <p:nvSpPr>
          <p:cNvPr id="3" name="Заголовок 2"/>
          <p:cNvSpPr>
            <a:spLocks noGrp="1"/>
          </p:cNvSpPr>
          <p:nvPr>
            <p:ph type="title"/>
          </p:nvPr>
        </p:nvSpPr>
        <p:spPr/>
        <p:txBody>
          <a:bodyPr>
            <a:normAutofit fontScale="90000"/>
          </a:bodyPr>
          <a:lstStyle/>
          <a:p>
            <a:pPr algn="ctr"/>
            <a:r>
              <a:rPr lang="ru-RU" b="1" dirty="0" smtClean="0">
                <a:solidFill>
                  <a:schemeClr val="tx1"/>
                </a:solidFill>
              </a:rPr>
              <a:t>Цели занятия:</a:t>
            </a:r>
            <a:r>
              <a:rPr lang="ru-RU" b="1" dirty="0" smtClean="0"/>
              <a:t/>
            </a:r>
            <a:br>
              <a:rPr lang="ru-RU" b="1"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08720"/>
            <a:ext cx="8435280" cy="5688632"/>
          </a:xfrm>
        </p:spPr>
        <p:txBody>
          <a:bodyPr>
            <a:noAutofit/>
          </a:bodyPr>
          <a:lstStyle/>
          <a:p>
            <a:pPr algn="just"/>
            <a:r>
              <a:rPr lang="ru-RU" sz="2000" dirty="0" smtClean="0"/>
              <a:t>В результате занятия  потенциальные замещающие родители должны:</a:t>
            </a:r>
          </a:p>
          <a:p>
            <a:pPr lvl="0" algn="just">
              <a:buFont typeface="Wingdings" pitchFamily="2" charset="2"/>
              <a:buChar char="Ø"/>
            </a:pPr>
            <a:r>
              <a:rPr lang="ru-RU" sz="2000" dirty="0" smtClean="0"/>
              <a:t> Рассмотреть способы реагирования на “трудное” поведение.</a:t>
            </a:r>
          </a:p>
          <a:p>
            <a:pPr lvl="0" algn="just"/>
            <a:r>
              <a:rPr lang="ru-RU" sz="2000" dirty="0" smtClean="0"/>
              <a:t> Уметь справляться со своими чувствами по поводу трудного поведения </a:t>
            </a:r>
          </a:p>
          <a:p>
            <a:pPr lvl="0" algn="just"/>
            <a:r>
              <a:rPr lang="ru-RU" sz="2000" dirty="0" smtClean="0"/>
              <a:t> Подумать, как собственный опыт замещающих родителей влияет на их отношение к “трудным” детям и подросткам </a:t>
            </a:r>
          </a:p>
          <a:p>
            <a:pPr lvl="0" algn="just"/>
            <a:r>
              <a:rPr lang="ru-RU" sz="2000" dirty="0" smtClean="0"/>
              <a:t>Понять, какое поведение детей и подростков вызывает раздражение</a:t>
            </a:r>
          </a:p>
          <a:p>
            <a:pPr lvl="0" algn="just"/>
            <a:r>
              <a:rPr lang="ru-RU" sz="2000" dirty="0" smtClean="0"/>
              <a:t>Осознавать свои слабые стороны и уязвимые места как воспитателей работающих с детьми, с трудным поведением.</a:t>
            </a:r>
          </a:p>
          <a:p>
            <a:pPr lvl="0" algn="just"/>
            <a:r>
              <a:rPr lang="ru-RU" sz="2000" dirty="0" smtClean="0"/>
              <a:t>Понять каким образом в решении проблем трудного поведения могут помочь социальные работники</a:t>
            </a:r>
          </a:p>
          <a:p>
            <a:pPr lvl="0" algn="just"/>
            <a:r>
              <a:rPr lang="ru-RU" sz="2000" dirty="0" smtClean="0"/>
              <a:t>Уточнить взгляды на развитие совести и усвоения моральных ценностей.</a:t>
            </a:r>
          </a:p>
          <a:p>
            <a:pPr lvl="0" algn="just"/>
            <a:r>
              <a:rPr lang="ru-RU" sz="2000" dirty="0" smtClean="0"/>
              <a:t>Выяснить, с чем могут быть связаны «задержки в развитии совести» у детей.</a:t>
            </a:r>
          </a:p>
          <a:p>
            <a:pPr lvl="0" algn="just"/>
            <a:r>
              <a:rPr lang="ru-RU" sz="2000" dirty="0" smtClean="0"/>
              <a:t>Знать, как у детей формируется способность к этической оценке своего поведения и сдерживающие факторы.</a:t>
            </a:r>
          </a:p>
          <a:p>
            <a:endParaRPr lang="ru-RU" sz="1800" dirty="0"/>
          </a:p>
        </p:txBody>
      </p:sp>
      <p:sp>
        <p:nvSpPr>
          <p:cNvPr id="3" name="Заголовок 2"/>
          <p:cNvSpPr>
            <a:spLocks noGrp="1"/>
          </p:cNvSpPr>
          <p:nvPr>
            <p:ph type="title"/>
          </p:nvPr>
        </p:nvSpPr>
        <p:spPr/>
        <p:txBody>
          <a:bodyPr>
            <a:normAutofit fontScale="90000"/>
          </a:bodyPr>
          <a:lstStyle/>
          <a:p>
            <a:pPr algn="ctr"/>
            <a:r>
              <a:rPr lang="ru-RU" b="1" cap="all" dirty="0" smtClean="0">
                <a:solidFill>
                  <a:schemeClr val="tx1"/>
                </a:solidFill>
              </a:rPr>
              <a:t>О</a:t>
            </a:r>
            <a:r>
              <a:rPr lang="ru-RU" b="1" dirty="0" smtClean="0">
                <a:solidFill>
                  <a:schemeClr val="tx1"/>
                </a:solidFill>
              </a:rPr>
              <a:t>жидаемые результаты</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smtClean="0"/>
          </a:p>
          <a:p>
            <a:pPr marL="365760" lvl="1" indent="0" algn="just">
              <a:buNone/>
            </a:pPr>
            <a:r>
              <a:rPr lang="ru-RU" dirty="0" smtClean="0">
                <a:solidFill>
                  <a:schemeClr val="tx1"/>
                </a:solidFill>
              </a:rPr>
              <a:t>Трудное поведение – это поведение ребенка, которое не укладывается в схему хорошего поведения родителей</a:t>
            </a:r>
            <a:endParaRPr lang="ru-RU" dirty="0">
              <a:solidFill>
                <a:schemeClr val="tx1"/>
              </a:solidFill>
            </a:endParaRPr>
          </a:p>
        </p:txBody>
      </p:sp>
      <p:sp>
        <p:nvSpPr>
          <p:cNvPr id="2" name="Заголовок 1"/>
          <p:cNvSpPr>
            <a:spLocks noGrp="1"/>
          </p:cNvSpPr>
          <p:nvPr>
            <p:ph type="title"/>
          </p:nvPr>
        </p:nvSpPr>
        <p:spPr/>
        <p:txBody>
          <a:bodyPr>
            <a:normAutofit fontScale="90000"/>
          </a:bodyPr>
          <a:lstStyle/>
          <a:p>
            <a:pPr algn="ctr"/>
            <a:r>
              <a:rPr lang="ru-RU" dirty="0" smtClean="0">
                <a:solidFill>
                  <a:schemeClr val="tx1"/>
                </a:solidFill>
              </a:rPr>
              <a:t>Определение понятия «трудное поведение»</a:t>
            </a:r>
            <a:endParaRPr lang="ru-RU" dirty="0">
              <a:solidFill>
                <a:schemeClr val="tx1"/>
              </a:solidFill>
            </a:endParaRPr>
          </a:p>
        </p:txBody>
      </p:sp>
    </p:spTree>
    <p:extLst>
      <p:ext uri="{BB962C8B-B14F-4D97-AF65-F5344CB8AC3E}">
        <p14:creationId xmlns:p14="http://schemas.microsoft.com/office/powerpoint/2010/main" val="214980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endParaRPr lang="ru-RU" dirty="0" smtClean="0"/>
          </a:p>
          <a:p>
            <a:r>
              <a:rPr lang="ru-RU" dirty="0" smtClean="0"/>
              <a:t>Воровство</a:t>
            </a:r>
          </a:p>
          <a:p>
            <a:r>
              <a:rPr lang="ru-RU" dirty="0" smtClean="0"/>
              <a:t> ложь</a:t>
            </a:r>
          </a:p>
          <a:p>
            <a:r>
              <a:rPr lang="ru-RU" dirty="0" smtClean="0"/>
              <a:t> агрессия</a:t>
            </a:r>
          </a:p>
          <a:p>
            <a:r>
              <a:rPr lang="ru-RU" dirty="0" smtClean="0"/>
              <a:t> попрошайничество,</a:t>
            </a:r>
          </a:p>
          <a:p>
            <a:r>
              <a:rPr lang="ru-RU" dirty="0" smtClean="0"/>
              <a:t>бродяжничество</a:t>
            </a:r>
            <a:endParaRPr lang="ru-RU" dirty="0" smtClean="0"/>
          </a:p>
          <a:p>
            <a:r>
              <a:rPr lang="ru-RU" dirty="0" smtClean="0"/>
              <a:t> избегание близких отношений</a:t>
            </a:r>
          </a:p>
          <a:p>
            <a:r>
              <a:rPr lang="ru-RU" dirty="0" smtClean="0"/>
              <a:t> амбивалентное поведение</a:t>
            </a:r>
          </a:p>
          <a:p>
            <a:r>
              <a:rPr lang="ru-RU" dirty="0" smtClean="0"/>
              <a:t> </a:t>
            </a:r>
            <a:r>
              <a:rPr lang="ru-RU" dirty="0" err="1" smtClean="0"/>
              <a:t>аддиктивное</a:t>
            </a:r>
            <a:r>
              <a:rPr lang="ru-RU" dirty="0" smtClean="0"/>
              <a:t> поведение (прием алкоголя, наркотиков, сильнодействующих веществ)</a:t>
            </a:r>
            <a:endParaRPr lang="ru-RU" dirty="0"/>
          </a:p>
        </p:txBody>
      </p:sp>
      <p:sp>
        <p:nvSpPr>
          <p:cNvPr id="2" name="Заголовок 1"/>
          <p:cNvSpPr>
            <a:spLocks noGrp="1"/>
          </p:cNvSpPr>
          <p:nvPr>
            <p:ph type="title"/>
          </p:nvPr>
        </p:nvSpPr>
        <p:spPr/>
        <p:txBody>
          <a:bodyPr/>
          <a:lstStyle/>
          <a:p>
            <a:pPr algn="ctr"/>
            <a:r>
              <a:rPr lang="ru-RU" dirty="0" smtClean="0">
                <a:solidFill>
                  <a:schemeClr val="tx1"/>
                </a:solidFill>
              </a:rPr>
              <a:t>Формы трудного поведения</a:t>
            </a:r>
            <a:endParaRPr lang="ru-RU" dirty="0">
              <a:solidFill>
                <a:schemeClr val="tx1"/>
              </a:solidFill>
            </a:endParaRPr>
          </a:p>
        </p:txBody>
      </p:sp>
    </p:spTree>
    <p:extLst>
      <p:ext uri="{BB962C8B-B14F-4D97-AF65-F5344CB8AC3E}">
        <p14:creationId xmlns:p14="http://schemas.microsoft.com/office/powerpoint/2010/main" val="427414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a:buNone/>
            </a:pPr>
            <a:r>
              <a:rPr lang="ru-RU" dirty="0" smtClean="0"/>
              <a:t>		Попросите участников разделиться на подгруппы, каждая подгруппа получает карточку с ситуацией. Задача участников прочитать, обсудить описанную ситуацию, предложить вариант выхода (действия) в сложившейся ситуации.</a:t>
            </a:r>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a:t>
            </a:r>
            <a:r>
              <a:rPr lang="ru-RU" b="1" dirty="0" smtClean="0">
                <a:solidFill>
                  <a:schemeClr val="tx1"/>
                </a:solidFill>
              </a:rPr>
              <a:t>ситуаций, представленных </a:t>
            </a:r>
            <a:r>
              <a:rPr lang="ru-RU" b="1" dirty="0" smtClean="0">
                <a:solidFill>
                  <a:schemeClr val="tx1"/>
                </a:solidFill>
              </a:rPr>
              <a:t>на </a:t>
            </a:r>
            <a:r>
              <a:rPr lang="ru-RU" b="1" dirty="0" smtClean="0">
                <a:solidFill>
                  <a:schemeClr val="tx1"/>
                </a:solidFill>
              </a:rPr>
              <a:t>карточках:</a:t>
            </a:r>
            <a:endParaRPr lang="ru-RU" dirty="0"/>
          </a:p>
        </p:txBody>
      </p:sp>
    </p:spTree>
    <p:extLst>
      <p:ext uri="{BB962C8B-B14F-4D97-AF65-F5344CB8AC3E}">
        <p14:creationId xmlns:p14="http://schemas.microsoft.com/office/powerpoint/2010/main" val="204352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ctr"/>
            <a:r>
              <a:rPr lang="ru-RU" b="1" dirty="0" smtClean="0"/>
              <a:t>«История Бори»</a:t>
            </a:r>
            <a:endParaRPr lang="ru-RU" dirty="0" smtClean="0"/>
          </a:p>
          <a:p>
            <a:pPr algn="just"/>
            <a:r>
              <a:rPr lang="ru-RU" dirty="0" smtClean="0"/>
              <a:t>Боре 4 года. Он живет в вашей семье несколько месяцев. </a:t>
            </a:r>
          </a:p>
          <a:p>
            <a:pPr algn="just">
              <a:buNone/>
            </a:pPr>
            <a:r>
              <a:rPr lang="ru-RU" dirty="0" smtClean="0"/>
              <a:t>		К вам приходит в гости подруга с детьми. Вы накрываете стол, ставите свой фирменный торт. Сначала Боря игнорирует детей вашей подруги, но когда они начинают брать его игрушки, он сердито кричит. Затем  берет одну из игрушек и с силой бросает ее так, что стекло в двери трескается. Вы хватаете Борю, трясете его и говорите: “Если ты не будешь играть тихо с другими детьми, я запру тебя одного в комнате и ты не получишь торт”.</a:t>
            </a:r>
          </a:p>
          <a:p>
            <a:pPr algn="just">
              <a:buNone/>
            </a:pPr>
            <a:r>
              <a:rPr lang="ru-RU" dirty="0" smtClean="0"/>
              <a:t>		Нечто подобное повторяется каждый раз, когда кто-либо приходит к вам в дом с детьми. Предварительные беседы о правилах гостеприимства и угрозы наказать  результата не дают. Вы начинаете избегать таких визитов..</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ситуации, представленной на карточке:</a:t>
            </a:r>
            <a:endParaRPr lang="ru-RU" dirty="0">
              <a:solidFill>
                <a:schemeClr val="tx1"/>
              </a:solidFill>
            </a:endParaRPr>
          </a:p>
        </p:txBody>
      </p:sp>
    </p:spTree>
    <p:extLst>
      <p:ext uri="{BB962C8B-B14F-4D97-AF65-F5344CB8AC3E}">
        <p14:creationId xmlns:p14="http://schemas.microsoft.com/office/powerpoint/2010/main" val="1546438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ctr"/>
            <a:r>
              <a:rPr lang="ru-RU" b="1" dirty="0" smtClean="0"/>
              <a:t>«История Оли»</a:t>
            </a:r>
            <a:endParaRPr lang="ru-RU" dirty="0" smtClean="0"/>
          </a:p>
          <a:p>
            <a:pPr algn="just">
              <a:buNone/>
            </a:pPr>
            <a:r>
              <a:rPr lang="ru-RU" dirty="0" smtClean="0"/>
              <a:t>		Оле 9 лет. Она находится в вашей семье всего лишь месяц. Каждый раз, когда звонят в дверь, она оказывается у входной двери раньше всех. Если приходит мужчина, она виснет на шее и остается возле него, стараясь усесться на его колени.  Вам это неприятно, но вы не представляете себе, как сказать об этом Оле. Вы стараетесь открывать входную дверь сами, крепко обняв девочку. Ваш муж не принимает особого участия в воспитании  Оли, и вы не обсуждали с ним эту проблему.</a:t>
            </a:r>
          </a:p>
          <a:p>
            <a:pPr algn="just">
              <a:buNone/>
            </a:pPr>
            <a:r>
              <a:rPr lang="ru-RU" dirty="0" smtClean="0"/>
              <a:t>		Однажды друг вашего мужа приезжает к вам без предупреждения в то время, когда вы заняты на кухне. Оля открывает входную дверь и вешается на него. Ваш муж, не подумав, выпаливает: “Прекрати это, ты еще слишком молода. Это неприлично”.</a:t>
            </a:r>
          </a:p>
          <a:p>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ситуации, представленной на карточке:</a:t>
            </a:r>
            <a:endParaRPr lang="ru-RU" dirty="0">
              <a:solidFill>
                <a:schemeClr val="tx1"/>
              </a:solidFill>
            </a:endParaRPr>
          </a:p>
        </p:txBody>
      </p:sp>
    </p:spTree>
    <p:extLst>
      <p:ext uri="{BB962C8B-B14F-4D97-AF65-F5344CB8AC3E}">
        <p14:creationId xmlns:p14="http://schemas.microsoft.com/office/powerpoint/2010/main" val="1546438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algn="ctr"/>
            <a:r>
              <a:rPr lang="ru-RU" b="1" dirty="0" smtClean="0"/>
              <a:t>«История Кати»</a:t>
            </a:r>
            <a:endParaRPr lang="ru-RU" dirty="0" smtClean="0"/>
          </a:p>
          <a:p>
            <a:pPr algn="just">
              <a:buNone/>
            </a:pPr>
            <a:r>
              <a:rPr lang="ru-RU" dirty="0" smtClean="0"/>
              <a:t>		Кате 13. Она живет с вами полгода. Когда она злится, то ее излюбленным словцом является “</a:t>
            </a:r>
            <a:r>
              <a:rPr lang="ru-RU" dirty="0" err="1" smtClean="0"/>
              <a:t>затрахали</a:t>
            </a:r>
            <a:r>
              <a:rPr lang="ru-RU" dirty="0" smtClean="0"/>
              <a:t>”, это уже вошло в привычку. Вы пытались объяснить ей, как это некрасиво, но она, похоже и не пытается избавиться от этой привычки. </a:t>
            </a:r>
          </a:p>
          <a:p>
            <a:pPr algn="just">
              <a:buNone/>
            </a:pPr>
            <a:r>
              <a:rPr lang="ru-RU" dirty="0" smtClean="0"/>
              <a:t>		К вам приходит в гости ваша тетя. Она не может понять, почему вы взяли  “этого ужасного ребенка”, и использует любую возможность, чтобы доказать вам, что она права. Катя возвращается домой из школы с возгласом: “Меня </a:t>
            </a:r>
            <a:r>
              <a:rPr lang="ru-RU" dirty="0" err="1" smtClean="0"/>
              <a:t>затрахала</a:t>
            </a:r>
            <a:r>
              <a:rPr lang="ru-RU" dirty="0" smtClean="0"/>
              <a:t> эта </a:t>
            </a:r>
            <a:r>
              <a:rPr lang="ru-RU" dirty="0" err="1" smtClean="0"/>
              <a:t>трахнутая</a:t>
            </a:r>
            <a:r>
              <a:rPr lang="ru-RU" dirty="0" smtClean="0"/>
              <a:t> </a:t>
            </a:r>
            <a:r>
              <a:rPr lang="ru-RU" dirty="0" err="1" smtClean="0"/>
              <a:t>училка</a:t>
            </a:r>
            <a:r>
              <a:rPr lang="ru-RU" dirty="0" smtClean="0"/>
              <a:t>, я ее ненавижу”. Ваша тетя говорит ей, чтобы та пошла и вымыла свой рот с мылом. “И ты меня тоже </a:t>
            </a:r>
            <a:r>
              <a:rPr lang="ru-RU" dirty="0" err="1" smtClean="0"/>
              <a:t>затрахала</a:t>
            </a:r>
            <a:r>
              <a:rPr lang="ru-RU" dirty="0" smtClean="0"/>
              <a:t>”, — слышит в ответ тетя. “Вон отсюда!” Кричите вы Кате.</a:t>
            </a:r>
          </a:p>
          <a:p>
            <a:pPr algn="just"/>
            <a:endParaRPr lang="ru-RU" dirty="0"/>
          </a:p>
        </p:txBody>
      </p:sp>
      <p:sp>
        <p:nvSpPr>
          <p:cNvPr id="2" name="Заголовок 1"/>
          <p:cNvSpPr>
            <a:spLocks noGrp="1"/>
          </p:cNvSpPr>
          <p:nvPr>
            <p:ph type="title"/>
          </p:nvPr>
        </p:nvSpPr>
        <p:spPr/>
        <p:txBody>
          <a:bodyPr>
            <a:normAutofit fontScale="90000"/>
          </a:bodyPr>
          <a:lstStyle/>
          <a:p>
            <a:pPr algn="ctr"/>
            <a:r>
              <a:rPr lang="ru-RU" b="1" dirty="0" smtClean="0">
                <a:solidFill>
                  <a:schemeClr val="tx1"/>
                </a:solidFill>
              </a:rPr>
              <a:t>Разбор ситуации, представленной на карточке:</a:t>
            </a:r>
            <a:endParaRPr lang="ru-RU" dirty="0">
              <a:solidFill>
                <a:schemeClr val="tx1"/>
              </a:solidFill>
            </a:endParaRPr>
          </a:p>
        </p:txBody>
      </p:sp>
    </p:spTree>
    <p:extLst>
      <p:ext uri="{BB962C8B-B14F-4D97-AF65-F5344CB8AC3E}">
        <p14:creationId xmlns:p14="http://schemas.microsoft.com/office/powerpoint/2010/main" val="15464385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53</TotalTime>
  <Words>645</Words>
  <Application>Microsoft Office PowerPoint</Application>
  <PresentationFormat>Экран (4:3)</PresentationFormat>
  <Paragraphs>96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«Трудное» поведение приемного ребенка, навыки управления «трудным» поведением ребенка</vt:lpstr>
      <vt:lpstr>Цели занятия: </vt:lpstr>
      <vt:lpstr>Ожидаемые результаты </vt:lpstr>
      <vt:lpstr>Определение понятия «трудное поведение»</vt:lpstr>
      <vt:lpstr>Формы трудного поведения</vt:lpstr>
      <vt:lpstr>Разбор ситуаций, представленных на карточках:</vt:lpstr>
      <vt:lpstr>Разбор ситуации, представленной на карточке:</vt:lpstr>
      <vt:lpstr>Разбор ситуации, представленной на карточке:</vt:lpstr>
      <vt:lpstr>Разбор ситуации, представленной на карточке:</vt:lpstr>
      <vt:lpstr>Разбор ситуации, представленной на карточке:</vt:lpstr>
      <vt:lpstr>Разбор ситуации, представленной на карточке:</vt:lpstr>
      <vt:lpstr>Методы воспитания</vt:lpstr>
      <vt:lpstr>Методы воспитания</vt:lpstr>
      <vt:lpstr>Наказания </vt:lpstr>
      <vt:lpstr>Развитие совести</vt:lpstr>
      <vt:lpstr>Развитие совести</vt:lpstr>
      <vt:lpstr>Завершение </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Данута М</dc:creator>
  <cp:lastModifiedBy>Пользователь</cp:lastModifiedBy>
  <cp:revision>9</cp:revision>
  <dcterms:created xsi:type="dcterms:W3CDTF">2019-05-15T07:20:21Z</dcterms:created>
  <dcterms:modified xsi:type="dcterms:W3CDTF">2019-05-20T09:39:57Z</dcterms:modified>
</cp:coreProperties>
</file>