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95" r:id="rId3"/>
    <p:sldId id="296" r:id="rId4"/>
    <p:sldId id="259" r:id="rId5"/>
    <p:sldId id="297" r:id="rId6"/>
    <p:sldId id="260" r:id="rId7"/>
    <p:sldId id="299" r:id="rId8"/>
    <p:sldId id="300" r:id="rId9"/>
    <p:sldId id="262" r:id="rId10"/>
    <p:sldId id="263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DBE73-966C-4EC6-8A61-7C47FC21F50F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751DF-A885-4C39-BF74-028847CA9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8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105216D0-BADD-4E99-9EE6-5A4A2372B1A0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69987" name="Text Box 1"/>
          <p:cNvSpPr txBox="1">
            <a:spLocks noChangeArrowheads="1"/>
          </p:cNvSpPr>
          <p:nvPr/>
        </p:nvSpPr>
        <p:spPr bwMode="auto">
          <a:xfrm>
            <a:off x="3881208" y="8686460"/>
            <a:ext cx="2963831" cy="44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15F900B1-606A-41C1-8E1B-096A95483716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69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7238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9" name="Text Box 3"/>
          <p:cNvSpPr txBox="1">
            <a:spLocks noChangeArrowheads="1"/>
          </p:cNvSpPr>
          <p:nvPr/>
        </p:nvSpPr>
        <p:spPr bwMode="auto">
          <a:xfrm>
            <a:off x="685512" y="4343231"/>
            <a:ext cx="5484096" cy="411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48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CFB64839-9EEE-486A-9748-BB5CF1AE143A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10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9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4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562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FA6D78E2-4D89-4D1E-B170-2CB9EA472D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3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60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45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FA6D78E2-4D89-4D1E-B170-2CB9EA472D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3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3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60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45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FA6D78E2-4D89-4D1E-B170-2CB9EA472D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3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60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523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7247CF3E-2D65-40CE-990A-D9306EFAC5C3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5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7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6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44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B4F2AB21-BC35-44D8-B286-088782AA7B1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6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7" name="Text Box 1"/>
          <p:cNvSpPr txBox="1">
            <a:spLocks noChangeArrowheads="1"/>
          </p:cNvSpPr>
          <p:nvPr/>
        </p:nvSpPr>
        <p:spPr bwMode="auto">
          <a:xfrm>
            <a:off x="3881208" y="8686460"/>
            <a:ext cx="2963831" cy="44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DA9977BE-5448-43ED-B588-EEF9670E2C08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9" name="Text Box 3"/>
          <p:cNvSpPr txBox="1">
            <a:spLocks noChangeArrowheads="1"/>
          </p:cNvSpPr>
          <p:nvPr/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535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B4F2AB21-BC35-44D8-B286-088782AA7B1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7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7" name="Text Box 1"/>
          <p:cNvSpPr txBox="1">
            <a:spLocks noChangeArrowheads="1"/>
          </p:cNvSpPr>
          <p:nvPr/>
        </p:nvSpPr>
        <p:spPr bwMode="auto">
          <a:xfrm>
            <a:off x="3881208" y="8686460"/>
            <a:ext cx="2963831" cy="44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DA9977BE-5448-43ED-B588-EEF9670E2C08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9" name="Text Box 3"/>
          <p:cNvSpPr txBox="1">
            <a:spLocks noChangeArrowheads="1"/>
          </p:cNvSpPr>
          <p:nvPr/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410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B4F2AB21-BC35-44D8-B286-088782AA7B1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8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7" name="Text Box 1"/>
          <p:cNvSpPr txBox="1">
            <a:spLocks noChangeArrowheads="1"/>
          </p:cNvSpPr>
          <p:nvPr/>
        </p:nvSpPr>
        <p:spPr bwMode="auto">
          <a:xfrm>
            <a:off x="3881208" y="8686460"/>
            <a:ext cx="2963831" cy="44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DA9977BE-5448-43ED-B588-EEF9670E2C08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9" name="Text Box 3"/>
          <p:cNvSpPr txBox="1">
            <a:spLocks noChangeArrowheads="1"/>
          </p:cNvSpPr>
          <p:nvPr/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489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204550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605377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006204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407032" indent="-200414" defTabSz="393869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/>
            <a:fld id="{806B0D8E-151F-4AFF-AD86-CFC81B420FAA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/>
              <a:t>9</a:t>
            </a:fld>
            <a:endParaRPr lang="ru-RU" altLang="ru-RU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78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80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74015" cy="41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537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456480" y="3573016"/>
            <a:ext cx="8225280" cy="309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1313" indent="-319088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2900" dirty="0">
                <a:solidFill>
                  <a:srgbClr val="000000"/>
                </a:solidFill>
              </a:rPr>
              <a:t> </a:t>
            </a:r>
            <a:r>
              <a:rPr lang="ru-RU" alt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при реализации подпрограммы подготовки лиц, желающих принять на воспитание в свою семью ребенка с </a:t>
            </a:r>
            <a:r>
              <a:rPr lang="ru-RU" alt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  <a:p>
            <a:pPr algn="r" eaLnBrk="1"/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/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Пономарева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педагог-психолог</a:t>
            </a:r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2097571" y="375519"/>
            <a:ext cx="4943097" cy="3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984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1520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/>
            <a:endParaRPr lang="ru-RU" alt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/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«Организация конструктивной совместной деятельности родителей с детьми с ОВЗ».</a:t>
            </a:r>
          </a:p>
          <a:p>
            <a:pPr algn="ctr" eaLnBrk="1">
              <a:buClrTx/>
              <a:buFontTx/>
              <a:buNone/>
            </a:pPr>
            <a:endParaRPr lang="ru-RU" altLang="ru-RU" sz="4000" dirty="0">
              <a:solidFill>
                <a:srgbClr val="000000"/>
              </a:solidFill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456481" y="1604328"/>
            <a:ext cx="8215200" cy="396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Формы и виды совместной конструктивной деятельности;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Положительные аспекты конструктивной совместной деятельности; последствия недостатка общения родителей с ребенком.</a:t>
            </a:r>
          </a:p>
          <a:p>
            <a:pPr eaLnBrk="1">
              <a:spcAft>
                <a:spcPts val="1293"/>
              </a:spcAft>
            </a:pPr>
            <a:endParaRPr lang="ru-RU" altLang="ru-RU" sz="2000" dirty="0">
              <a:solidFill>
                <a:srgbClr val="000000"/>
              </a:solidFill>
            </a:endParaRPr>
          </a:p>
          <a:p>
            <a:pPr eaLnBrk="1">
              <a:spcAft>
                <a:spcPts val="1293"/>
              </a:spcAft>
            </a:pPr>
            <a:endParaRPr lang="ru-RU" altLang="ru-RU" sz="2000" dirty="0">
              <a:solidFill>
                <a:srgbClr val="000000"/>
              </a:solidFill>
            </a:endParaRPr>
          </a:p>
          <a:p>
            <a:pPr eaLnBrk="1">
              <a:spcAft>
                <a:spcPts val="1293"/>
              </a:spcAft>
            </a:pPr>
            <a:endParaRPr lang="ru-RU" altLang="ru-RU" sz="2000" dirty="0">
              <a:solidFill>
                <a:srgbClr val="000000"/>
              </a:solidFill>
            </a:endParaRPr>
          </a:p>
          <a:p>
            <a:pPr eaLnBrk="1">
              <a:spcAft>
                <a:spcPts val="1293"/>
              </a:spcAft>
            </a:pPr>
            <a:endParaRPr lang="ru-RU" altLang="ru-RU" sz="2000" dirty="0">
              <a:solidFill>
                <a:srgbClr val="000000"/>
              </a:solidFill>
            </a:endParaRPr>
          </a:p>
          <a:p>
            <a:pPr eaLnBrk="1">
              <a:spcAft>
                <a:spcPts val="1293"/>
              </a:spcAft>
            </a:pPr>
            <a:endParaRPr lang="ru-RU" alt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82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7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1520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Подпрограмма </a:t>
            </a:r>
            <a:r>
              <a:rPr lang="ru-RU" alt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подготовки лиц, желающих принять на воспитание в свою семью ребенка с ОВЗ</a:t>
            </a:r>
            <a:endParaRPr lang="ru-RU" altLang="ru-RU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456481" y="1556793"/>
            <a:ext cx="8215200" cy="435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altLang="ru-RU" sz="1600" b="1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altLang="ru-RU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в замещающие родители к приему на воспитание в свою семью ребенка с ОВЗ, оставшегося без попечения родителей. 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и сформировать воспитательные компетенции, а также родительские навыки для содержания и воспитания ребенка с ОВЗ, оставшегося без попечения родителей, в том числе для охраны его прав и здоровья, создания безопасной среды, успешной социализации, образования и развития.</a:t>
            </a: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/>
            </a:pP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 startAt="2"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помощь кандидатам в замещающие родители в определении своей готовности к приему на воспитание ребенка с ОВЗ, в выборе формы семейного устройства, в выявлении своих слабых и сильных сторон, ресурсов и ограничений в воспитании приемного ребенка как личных, так и семьи в целом, в осознании реальных проблем и трудностей, с которыми им предстоит встретиться в процессе воспитания, ответственности замещающих родителей.</a:t>
            </a: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 startAt="2"/>
            </a:pP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 startAt="3"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кандидатов в замещающие родители с особенностями протекания периода адаптации ребенка с ОВЗ в семье.</a:t>
            </a:r>
          </a:p>
          <a:p>
            <a:pPr marL="354013" indent="-342900" algn="just" eaLnBrk="1">
              <a:lnSpc>
                <a:spcPct val="93000"/>
              </a:lnSpc>
              <a:buClrTx/>
              <a:buFontTx/>
              <a:buAutoNum type="arabicPeriod" startAt="3"/>
            </a:pP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Ознакомить кандидатов в замещающие родители с существующими формами профессиональной помощи, поддержки и сопровождения приемных семей.</a:t>
            </a: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675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1520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изучения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456481" y="1604329"/>
            <a:ext cx="8215200" cy="430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слушателей: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желающие принять на воспитание в свою семью ребенка с ОВЗ , оставшегося без попечения родителей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трудоемкость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Программы включает 16 академических часов,  (аудиторной учебной работы слушателя). </a:t>
            </a:r>
            <a:endParaRPr lang="ru-RU" alt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обучения: 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 и самостоятельная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 очной форме обучения проводятся в виде практических занятий: мини-лекций, упражнений в парах, подгруппах, ролевых игр. В рамках самостоятельной формы предполагается изучение кандидатами материала по теме. Материал предоставляется на электронных носителях или по электронной почте (приложение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занятия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академических часа</a:t>
            </a: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занятий 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очной формы обучения: 2 раза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3143299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683568" y="44624"/>
            <a:ext cx="821520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разделов Подпрограммы</a:t>
            </a: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456481" y="1604329"/>
            <a:ext cx="8215200" cy="430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Занятие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«Особенности детей с ОВЗ. Категории детей со статусом ОВЗ»  </a:t>
            </a: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 eaLnBrk="1">
              <a:lnSpc>
                <a:spcPct val="93000"/>
              </a:lnSpc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Дети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статусом ОВЗ, их особенности 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Потребности развития детей с ОВЗ (безопасность, здоровье, образование, умственное развитие, привязанность, эмоциональное развитие, идентичность, стабильные отношения в приемной семье, социальная адаптация: усвоение социальных норм и правил поведения, социальных ролей, общение со сверстниками и взрослыми, навыки самообслуживания: санитарно-гигиенические и бытовые навыки) и понимание кандидатами в замещающие родители необходимости их обеспечивать.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ru-RU" altLang="ru-RU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ru-RU" altLang="ru-RU" b="1" dirty="0" smtClean="0">
                <a:solidFill>
                  <a:srgbClr val="000000"/>
                </a:solidFill>
              </a:rPr>
              <a:t>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8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79512" y="188640"/>
            <a:ext cx="8215200" cy="93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интеграции ребенка с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522721" y="1208287"/>
            <a:ext cx="8215200" cy="457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lnSpc>
                <a:spcPct val="150000"/>
              </a:lnSpc>
              <a:buClrTx/>
              <a:buFontTx/>
              <a:buNone/>
            </a:pPr>
            <a:r>
              <a:rPr lang="ru-RU" alt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ребенок с ОВЗ (инвалидностью)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те же потребности, что и обычные дети, но главная из них - потребность в стимулирующей развитие обстановке;</a:t>
            </a:r>
          </a:p>
          <a:p>
            <a:pPr algn="just" eaLnBrk="1">
              <a:lnSpc>
                <a:spcPct val="150000"/>
              </a:lnSpc>
              <a:buClrTx/>
              <a:buFontTx/>
              <a:buNone/>
            </a:pPr>
            <a:r>
              <a:rPr lang="ru-RU" alt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ребенок с ОВЗ (инвалидностью) должен вести жизнь,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приближенную к жизни обычных </a:t>
            </a: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</a:p>
          <a:p>
            <a:pPr algn="just" eaLnBrk="1">
              <a:lnSpc>
                <a:spcPct val="150000"/>
              </a:lnSpc>
              <a:buClrTx/>
              <a:buFontTx/>
              <a:buNone/>
            </a:pPr>
            <a:endParaRPr lang="ru-RU" altLang="ru-RU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lnSpc>
                <a:spcPct val="150000"/>
              </a:lnSpc>
              <a:buClrTx/>
              <a:buFontTx/>
              <a:buNone/>
            </a:pP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spcAft>
                <a:spcPts val="1293"/>
              </a:spcAft>
            </a:pPr>
            <a:endParaRPr lang="ru-RU" alt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4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456480" y="273629"/>
            <a:ext cx="8218080" cy="113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разделов Подпрограммы</a:t>
            </a: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56480" y="1408468"/>
            <a:ext cx="8218080" cy="544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06388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Занятие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«Необходимые компетенции кандидатов в замещающие родители, планирующих принять на воспитание в семью ребенка с ОВЗ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>
              <a:spcAft>
                <a:spcPts val="1293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Компетенции, необходимые для воспитания ребенка с ОВЗ, оставшегося без попечения родителей, пути их формирования и возможности компенсации недостающих компетенций.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семейной системы, условия жизни семьи, их влияние на способность обеспечения потребностей развития ребенка с ОВЗ, оставшегося без попечения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935479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56480" y="620688"/>
            <a:ext cx="821808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06388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Саша Ч. 10 лет.  В возрасте 7 лет ему диагностировали 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сенсоневральную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тугоухость 4 степени.  Это означает, что  мальчик слышит звуки только громче 71-90 дБ. Он с трудом воспринимает даже громкую речь. Понятен только крик или усиленная наушниками речь.  Не умеет  читать, писать, считать.  Имеет сохранный интеллект». 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«У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Николая  М. детский церебральный паралич.  Ему 6 лет. Он   очень маленький, худенький, даже не может стоять, его ножки «складываются» пополам, колени съезжаются. 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Никите П. 10 лет. Он живет в специализированном учреждении для детей с особенностями в развитии, в лежачей палате. По словам работников учреждения  имеет «глубокую  умственная отсталость»,   «не умеет ни ходить, ни говорить». Круглые сутки он проводит в кровати, не выходя на прогулку с детьми из других групп»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Матвею Н. 7 лет. Родился с диагнозом гидроцефалия.  У Мальчика большая голова,  очень худые тело, руки и ноги. Он не умеет сидеть, ходить».</a:t>
            </a:r>
          </a:p>
        </p:txBody>
      </p:sp>
    </p:spTree>
    <p:extLst>
      <p:ext uri="{BB962C8B-B14F-4D97-AF65-F5344CB8AC3E}">
        <p14:creationId xmlns:p14="http://schemas.microsoft.com/office/powerpoint/2010/main" val="3497125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456480" y="273629"/>
            <a:ext cx="8218080" cy="113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endParaRPr lang="ru-RU" altLang="ru-RU" sz="2900" dirty="0">
              <a:solidFill>
                <a:srgbClr val="000000"/>
              </a:solidFill>
            </a:endParaRP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456480" y="692696"/>
            <a:ext cx="81479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06388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Алексей, 12 лет  попал в детский дом после того, как его мать была лишена прав из-за алкоголизма, впоследствии она умерла. Мальчик хорошо учился, планировал после окончания школы поступать в институт. Катаясь с ребятами на 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тарзанке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Алексей сорвался, получил травму позвоночника, сел в инвалидное кресло». 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Алена, 6 лет. У неё ДЦП и ЗПР.  Возможны агрессивные вспышки,  истерики на любые правила и замечания, запреты («может начать кричать, хватать за одежду и руки, больно царапать и бить»).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Виталик, 7 лет. У него парциальное недоразвитие преимущественно регуляторного компонента деятельности. Общительный, любознательный».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«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Анна, 6 лет. В детском доме с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2-х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  Диагностирована 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дефицитарность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зрительного анализатора. Она любит играть в куклы с девочками, и в машинки с мальчиками. Она подвижная и энергичная, Анечка любит быть нарядной, привлекать к себе внимание, ей нравятся украшения и красивые вещи. У Ани есть старшая сестра Маша и старший брат Илья, дети много времени проводят вместе»</a:t>
            </a:r>
          </a:p>
        </p:txBody>
      </p:sp>
    </p:spTree>
    <p:extLst>
      <p:ext uri="{BB962C8B-B14F-4D97-AF65-F5344CB8AC3E}">
        <p14:creationId xmlns:p14="http://schemas.microsoft.com/office/powerpoint/2010/main" val="2198679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15200" cy="113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3. «Развивающий уход: бытовые навыки, физическое сопровождение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456481" y="1604328"/>
            <a:ext cx="8215200" cy="396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879" rIns="0" bIns="0"/>
          <a:lstStyle>
            <a:lvl1pPr marL="341313" indent="-330200"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ru-RU" altLang="ru-RU" dirty="0" smtClean="0">
                <a:solidFill>
                  <a:srgbClr val="000000"/>
                </a:solidFill>
              </a:rPr>
              <a:t> 	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Роль формирования бытовых навыков в развитии ребенка с ОВЗ (кормление, одевание, гигиена).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двигательной активности и позиционирования ребенка с ОВЗ.</a:t>
            </a:r>
          </a:p>
          <a:p>
            <a:pPr algn="just" eaLnBrk="1">
              <a:spcAft>
                <a:spcPts val="1293"/>
              </a:spcAf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Программа физического сопровождения ребенка с ОВЗ.</a:t>
            </a:r>
          </a:p>
          <a:p>
            <a:pPr eaLnBrk="1">
              <a:spcAft>
                <a:spcPts val="1293"/>
              </a:spcAft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02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389</Words>
  <Application>Microsoft Office PowerPoint</Application>
  <PresentationFormat>Экран (4:3)</PresentationFormat>
  <Paragraphs>77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 27-1</dc:creator>
  <cp:lastModifiedBy>Irina</cp:lastModifiedBy>
  <cp:revision>24</cp:revision>
  <cp:lastPrinted>2019-04-16T06:25:00Z</cp:lastPrinted>
  <dcterms:created xsi:type="dcterms:W3CDTF">2019-04-16T06:05:46Z</dcterms:created>
  <dcterms:modified xsi:type="dcterms:W3CDTF">2021-10-11T13:14:50Z</dcterms:modified>
</cp:coreProperties>
</file>