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7" r:id="rId2"/>
    <p:sldId id="258" r:id="rId3"/>
    <p:sldId id="275" r:id="rId4"/>
    <p:sldId id="259" r:id="rId5"/>
    <p:sldId id="260" r:id="rId6"/>
    <p:sldId id="261" r:id="rId7"/>
    <p:sldId id="262" r:id="rId8"/>
    <p:sldId id="267" r:id="rId9"/>
    <p:sldId id="268" r:id="rId10"/>
    <p:sldId id="264" r:id="rId11"/>
    <p:sldId id="265" r:id="rId12"/>
    <p:sldId id="270" r:id="rId13"/>
    <p:sldId id="279" r:id="rId14"/>
    <p:sldId id="272" r:id="rId15"/>
    <p:sldId id="281" r:id="rId16"/>
    <p:sldId id="277" r:id="rId17"/>
    <p:sldId id="278" r:id="rId18"/>
    <p:sldId id="273" r:id="rId19"/>
    <p:sldId id="282" r:id="rId20"/>
    <p:sldId id="280"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0287" autoAdjust="0"/>
  </p:normalViewPr>
  <p:slideViewPr>
    <p:cSldViewPr>
      <p:cViewPr>
        <p:scale>
          <a:sx n="125" d="100"/>
          <a:sy n="125" d="100"/>
        </p:scale>
        <p:origin x="-1224"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18.10.2021</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18.10.2021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18.10.2021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18.10.2021</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18.10.2021</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18.10.2021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18.10.2021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18.10.2021</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18.10.2021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18.10.2021</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18.10.2021</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18.10.2021</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vk.com/club182407881" TargetMode="Externa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500034" y="357166"/>
            <a:ext cx="7467600" cy="2714644"/>
          </a:xfrm>
        </p:spPr>
        <p:txBody>
          <a:bodyPr>
            <a:normAutofit fontScale="90000"/>
          </a:bodyPr>
          <a:lstStyle/>
          <a:p>
            <a:pPr algn="ctr"/>
            <a:r>
              <a:rPr lang="ru-RU" b="1" dirty="0" smtClean="0"/>
              <a:t/>
            </a:r>
            <a:br>
              <a:rPr lang="ru-RU" b="1" dirty="0" smtClean="0"/>
            </a:br>
            <a:r>
              <a:rPr lang="ru-RU" b="1" dirty="0" smtClean="0"/>
              <a:t>            </a:t>
            </a:r>
            <a:br>
              <a:rPr lang="ru-RU" b="1" dirty="0" smtClean="0"/>
            </a:br>
            <a:r>
              <a:rPr lang="ru-RU" b="1" dirty="0" smtClean="0"/>
              <a:t/>
            </a:r>
            <a:br>
              <a:rPr lang="ru-RU" b="1" dirty="0" smtClean="0"/>
            </a:br>
            <a:r>
              <a:rPr lang="ru-RU" sz="2000" b="1" dirty="0" smtClean="0">
                <a:solidFill>
                  <a:schemeClr val="tx1"/>
                </a:solidFill>
              </a:rPr>
              <a:t>Сопровождение замещающих родителей в рамках          работы родительского клуба приемных родителей</a:t>
            </a:r>
            <a:r>
              <a:rPr lang="ru-RU" sz="2800" b="1" dirty="0" smtClean="0">
                <a:solidFill>
                  <a:schemeClr val="tx1"/>
                </a:solidFill>
              </a:rPr>
              <a:t/>
            </a:r>
            <a:br>
              <a:rPr lang="ru-RU" sz="2800" b="1" dirty="0" smtClean="0">
                <a:solidFill>
                  <a:schemeClr val="tx1"/>
                </a:solidFill>
              </a:rPr>
            </a:br>
            <a:r>
              <a:rPr lang="ru-RU" b="1" dirty="0" smtClean="0">
                <a:solidFill>
                  <a:schemeClr val="tx1"/>
                </a:solidFill>
              </a:rPr>
              <a:t>     </a:t>
            </a:r>
            <a:r>
              <a:rPr lang="ru-RU" b="1" dirty="0" smtClean="0">
                <a:solidFill>
                  <a:srgbClr val="002060"/>
                </a:solidFill>
              </a:rPr>
              <a:t>Мир добра</a:t>
            </a:r>
            <a:br>
              <a:rPr lang="ru-RU" b="1" dirty="0" smtClean="0">
                <a:solidFill>
                  <a:srgbClr val="002060"/>
                </a:solidFill>
              </a:rPr>
            </a:br>
            <a:r>
              <a:rPr lang="ru-RU" dirty="0" smtClean="0"/>
              <a:t> </a:t>
            </a:r>
            <a:r>
              <a:rPr lang="ru-RU" sz="2000" b="1" dirty="0" smtClean="0"/>
              <a:t/>
            </a:r>
            <a:br>
              <a:rPr lang="ru-RU" sz="2000" b="1" dirty="0" smtClean="0"/>
            </a:br>
            <a:r>
              <a:rPr lang="ru-RU" dirty="0" smtClean="0"/>
              <a:t/>
            </a:r>
            <a:br>
              <a:rPr lang="ru-RU" dirty="0" smtClean="0"/>
            </a:br>
            <a:r>
              <a:rPr lang="ru-RU" dirty="0" smtClean="0"/>
              <a:t> </a:t>
            </a:r>
            <a:br>
              <a:rPr lang="ru-RU" dirty="0" smtClean="0"/>
            </a:br>
            <a:endParaRPr lang="ru-RU" dirty="0"/>
          </a:p>
        </p:txBody>
      </p:sp>
      <p:pic>
        <p:nvPicPr>
          <p:cNvPr id="7" name="Рисунок 6" descr="C:\Users\опека\Pictures\on_i_ona.jpg"/>
          <p:cNvPicPr/>
          <p:nvPr/>
        </p:nvPicPr>
        <p:blipFill>
          <a:blip r:embed="rId2" cstate="print"/>
          <a:srcRect/>
          <a:stretch>
            <a:fillRect/>
          </a:stretch>
        </p:blipFill>
        <p:spPr bwMode="auto">
          <a:xfrm>
            <a:off x="1000100" y="1785926"/>
            <a:ext cx="6215106" cy="3714776"/>
          </a:xfrm>
          <a:prstGeom prst="rect">
            <a:avLst/>
          </a:prstGeom>
          <a:noFill/>
          <a:ln w="9525">
            <a:noFill/>
            <a:miter lim="800000"/>
            <a:headEnd/>
            <a:tailEnd/>
          </a:ln>
        </p:spPr>
      </p:pic>
      <p:sp>
        <p:nvSpPr>
          <p:cNvPr id="8" name="Прямоугольник 7"/>
          <p:cNvSpPr/>
          <p:nvPr/>
        </p:nvSpPr>
        <p:spPr>
          <a:xfrm>
            <a:off x="2286000" y="5691157"/>
            <a:ext cx="5786462" cy="646331"/>
          </a:xfrm>
          <a:prstGeom prst="rect">
            <a:avLst/>
          </a:prstGeom>
        </p:spPr>
        <p:txBody>
          <a:bodyPr wrap="square">
            <a:spAutoFit/>
          </a:bodyPr>
          <a:lstStyle/>
          <a:p>
            <a:pPr algn="r"/>
            <a:r>
              <a:rPr lang="ru-RU" dirty="0" smtClean="0"/>
              <a:t>Филиал №3 ГОБУ НОЦППМС </a:t>
            </a:r>
          </a:p>
          <a:p>
            <a:pPr algn="r"/>
            <a:r>
              <a:rPr lang="ru-RU" dirty="0" smtClean="0"/>
              <a:t>социальный педагог Алексеева Е.Н.</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214290"/>
            <a:ext cx="7467600" cy="6357982"/>
          </a:xfrm>
        </p:spPr>
        <p:txBody>
          <a:bodyPr/>
          <a:lstStyle/>
          <a:p>
            <a:r>
              <a:rPr lang="ru-RU" sz="2400" b="1" dirty="0" smtClean="0">
                <a:solidFill>
                  <a:srgbClr val="FF0000"/>
                </a:solidFill>
              </a:rPr>
              <a:t>Форма проведения: </a:t>
            </a:r>
            <a:r>
              <a:rPr lang="ru-RU" dirty="0" smtClean="0"/>
              <a:t/>
            </a:r>
            <a:br>
              <a:rPr lang="ru-RU" dirty="0" smtClean="0"/>
            </a:br>
            <a:r>
              <a:rPr lang="ru-RU" sz="2000" dirty="0" smtClean="0">
                <a:solidFill>
                  <a:srgbClr val="002060"/>
                </a:solidFill>
              </a:rPr>
              <a:t>групповые занятия-практикумы 1 раз в месяц, продолжительностью 2 часа, с 10-минутным перерывом</a:t>
            </a:r>
            <a:br>
              <a:rPr lang="ru-RU" sz="2000" dirty="0" smtClean="0">
                <a:solidFill>
                  <a:srgbClr val="002060"/>
                </a:solidFill>
              </a:rPr>
            </a:br>
            <a:endParaRPr lang="ru-RU" sz="2000" dirty="0">
              <a:solidFill>
                <a:srgbClr val="002060"/>
              </a:solidFill>
            </a:endParaRPr>
          </a:p>
        </p:txBody>
      </p:sp>
      <p:pic>
        <p:nvPicPr>
          <p:cNvPr id="4098" name="Picture 2" descr="C:\Users\опека\Desktop\11.jpg"/>
          <p:cNvPicPr>
            <a:picLocks noChangeAspect="1" noChangeArrowheads="1"/>
          </p:cNvPicPr>
          <p:nvPr/>
        </p:nvPicPr>
        <p:blipFill>
          <a:blip r:embed="rId2" cstate="print"/>
          <a:srcRect/>
          <a:stretch>
            <a:fillRect/>
          </a:stretch>
        </p:blipFill>
        <p:spPr bwMode="auto">
          <a:xfrm>
            <a:off x="2571736" y="571480"/>
            <a:ext cx="4572032" cy="385765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001056" cy="5786478"/>
          </a:xfrm>
        </p:spPr>
        <p:txBody>
          <a:bodyPr>
            <a:normAutofit fontScale="90000"/>
          </a:bodyPr>
          <a:lstStyle/>
          <a:p>
            <a:r>
              <a:rPr lang="ru-RU" sz="2700" b="1" dirty="0" smtClean="0">
                <a:solidFill>
                  <a:srgbClr val="FF0000"/>
                </a:solidFill>
              </a:rPr>
              <a:t>                 Структура занятия: </a:t>
            </a:r>
            <a:br>
              <a:rPr lang="ru-RU" sz="2700" b="1" dirty="0" smtClean="0">
                <a:solidFill>
                  <a:srgbClr val="FF0000"/>
                </a:solidFill>
              </a:rPr>
            </a:br>
            <a:r>
              <a:rPr lang="ru-RU" sz="2700" b="1" dirty="0" smtClean="0">
                <a:solidFill>
                  <a:srgbClr val="FF0000"/>
                </a:solidFill>
              </a:rPr>
              <a:t>  </a:t>
            </a:r>
            <a:r>
              <a:rPr lang="ru-RU" dirty="0" smtClean="0"/>
              <a:t/>
            </a:r>
            <a:br>
              <a:rPr lang="ru-RU" dirty="0" smtClean="0"/>
            </a:br>
            <a:r>
              <a:rPr lang="ru-RU" sz="2700" b="1" dirty="0" smtClean="0">
                <a:solidFill>
                  <a:srgbClr val="002060"/>
                </a:solidFill>
              </a:rPr>
              <a:t>Первая часть </a:t>
            </a:r>
            <a:r>
              <a:rPr lang="ru-RU" sz="2700" dirty="0" smtClean="0">
                <a:solidFill>
                  <a:srgbClr val="002060"/>
                </a:solidFill>
              </a:rPr>
              <a:t>(1 час) - образовательная, которая включает предоставление информации на определенные темы, связанные с воспитанием приемного ребенка, а также обучение родительским навыкам. </a:t>
            </a:r>
            <a:br>
              <a:rPr lang="ru-RU" sz="2700" dirty="0" smtClean="0">
                <a:solidFill>
                  <a:srgbClr val="002060"/>
                </a:solidFill>
              </a:rPr>
            </a:br>
            <a:r>
              <a:rPr lang="ru-RU" sz="2700" dirty="0" smtClean="0">
                <a:solidFill>
                  <a:srgbClr val="002060"/>
                </a:solidFill>
              </a:rPr>
              <a:t/>
            </a:r>
            <a:br>
              <a:rPr lang="ru-RU" sz="2700" dirty="0" smtClean="0">
                <a:solidFill>
                  <a:srgbClr val="002060"/>
                </a:solidFill>
              </a:rPr>
            </a:br>
            <a:r>
              <a:rPr lang="ru-RU" sz="2700" b="1" dirty="0" smtClean="0">
                <a:solidFill>
                  <a:srgbClr val="002060"/>
                </a:solidFill>
              </a:rPr>
              <a:t>Вторая часть </a:t>
            </a:r>
            <a:r>
              <a:rPr lang="ru-RU" sz="2700" dirty="0" smtClean="0">
                <a:solidFill>
                  <a:srgbClr val="002060"/>
                </a:solidFill>
              </a:rPr>
              <a:t>(1час) проводится в форме группы взаимопомощи, в ходе которой участники делятся своим личным опытом, обсуждают интересующие их вопросы.</a:t>
            </a:r>
            <a:r>
              <a:rPr lang="ru-RU" sz="2200" dirty="0" smtClean="0">
                <a:solidFill>
                  <a:srgbClr val="002060"/>
                </a:solidFill>
              </a:rPr>
              <a:t/>
            </a:r>
            <a:br>
              <a:rPr lang="ru-RU" sz="2200" dirty="0" smtClean="0">
                <a:solidFill>
                  <a:srgbClr val="002060"/>
                </a:solidFill>
              </a:rPr>
            </a:br>
            <a:r>
              <a:rPr lang="ru-RU" dirty="0" smtClean="0"/>
              <a:t/>
            </a:r>
            <a:br>
              <a:rPr lang="ru-RU" dirty="0" smtClean="0"/>
            </a:b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467600" cy="7358090"/>
          </a:xfrm>
        </p:spPr>
        <p:txBody>
          <a:bodyPr>
            <a:normAutofit fontScale="90000"/>
          </a:bodyPr>
          <a:lstStyle/>
          <a:p>
            <a:r>
              <a:rPr lang="ru-RU" sz="2700" b="1" dirty="0" smtClean="0">
                <a:solidFill>
                  <a:srgbClr val="FF0000"/>
                </a:solidFill>
              </a:rPr>
              <a:t>                       Темы занятий:</a:t>
            </a:r>
            <a:r>
              <a:rPr lang="ru-RU" sz="2800" dirty="0" smtClean="0">
                <a:solidFill>
                  <a:srgbClr val="FF0000"/>
                </a:solidFill>
              </a:rPr>
              <a:t/>
            </a:r>
            <a:br>
              <a:rPr lang="ru-RU" sz="2800" dirty="0" smtClean="0">
                <a:solidFill>
                  <a:srgbClr val="FF0000"/>
                </a:solidFill>
              </a:rPr>
            </a:br>
            <a:r>
              <a:rPr lang="ru-RU" sz="2000" dirty="0" smtClean="0"/>
              <a:t/>
            </a:r>
            <a:br>
              <a:rPr lang="ru-RU" sz="2000" dirty="0" smtClean="0"/>
            </a:br>
            <a:r>
              <a:rPr lang="ru-RU" sz="2000" dirty="0" smtClean="0">
                <a:solidFill>
                  <a:srgbClr val="002060"/>
                </a:solidFill>
              </a:rPr>
              <a:t>1. Знакомство.</a:t>
            </a:r>
            <a:br>
              <a:rPr lang="ru-RU" sz="2000" dirty="0" smtClean="0">
                <a:solidFill>
                  <a:srgbClr val="002060"/>
                </a:solidFill>
              </a:rPr>
            </a:br>
            <a:r>
              <a:rPr lang="ru-RU" sz="2000" dirty="0" smtClean="0">
                <a:solidFill>
                  <a:srgbClr val="002060"/>
                </a:solidFill>
              </a:rPr>
              <a:t/>
            </a:r>
            <a:br>
              <a:rPr lang="ru-RU" sz="2000" dirty="0" smtClean="0">
                <a:solidFill>
                  <a:srgbClr val="002060"/>
                </a:solidFill>
              </a:rPr>
            </a:br>
            <a:r>
              <a:rPr lang="ru-RU" sz="2000" dirty="0" smtClean="0">
                <a:solidFill>
                  <a:srgbClr val="002060"/>
                </a:solidFill>
              </a:rPr>
              <a:t>2. Ребенок приходит в семью.</a:t>
            </a:r>
            <a:br>
              <a:rPr lang="ru-RU" sz="2000" dirty="0" smtClean="0">
                <a:solidFill>
                  <a:srgbClr val="002060"/>
                </a:solidFill>
              </a:rPr>
            </a:br>
            <a:r>
              <a:rPr lang="ru-RU" sz="2000" dirty="0" smtClean="0">
                <a:solidFill>
                  <a:srgbClr val="002060"/>
                </a:solidFill>
              </a:rPr>
              <a:t/>
            </a:r>
            <a:br>
              <a:rPr lang="ru-RU" sz="2000" dirty="0" smtClean="0">
                <a:solidFill>
                  <a:srgbClr val="002060"/>
                </a:solidFill>
              </a:rPr>
            </a:br>
            <a:r>
              <a:rPr lang="ru-RU" sz="2000" dirty="0" smtClean="0">
                <a:solidFill>
                  <a:srgbClr val="002060"/>
                </a:solidFill>
              </a:rPr>
              <a:t>3. Первые месяцы жизни ребенка в приемной семье.</a:t>
            </a:r>
            <a:br>
              <a:rPr lang="ru-RU" sz="2000" dirty="0" smtClean="0">
                <a:solidFill>
                  <a:srgbClr val="002060"/>
                </a:solidFill>
              </a:rPr>
            </a:br>
            <a:r>
              <a:rPr lang="ru-RU" sz="2000" dirty="0" smtClean="0">
                <a:solidFill>
                  <a:srgbClr val="002060"/>
                </a:solidFill>
              </a:rPr>
              <a:t/>
            </a:r>
            <a:br>
              <a:rPr lang="ru-RU" sz="2000" dirty="0" smtClean="0">
                <a:solidFill>
                  <a:srgbClr val="002060"/>
                </a:solidFill>
              </a:rPr>
            </a:br>
            <a:r>
              <a:rPr lang="ru-RU" sz="2000" dirty="0" smtClean="0">
                <a:solidFill>
                  <a:srgbClr val="002060"/>
                </a:solidFill>
              </a:rPr>
              <a:t>4. «Трудное» поведение детей и подростков.</a:t>
            </a:r>
            <a:br>
              <a:rPr lang="ru-RU" sz="2000" dirty="0" smtClean="0">
                <a:solidFill>
                  <a:srgbClr val="002060"/>
                </a:solidFill>
              </a:rPr>
            </a:br>
            <a:r>
              <a:rPr lang="ru-RU" sz="2000" dirty="0" smtClean="0">
                <a:solidFill>
                  <a:srgbClr val="002060"/>
                </a:solidFill>
              </a:rPr>
              <a:t/>
            </a:r>
            <a:br>
              <a:rPr lang="ru-RU" sz="2000" dirty="0" smtClean="0">
                <a:solidFill>
                  <a:srgbClr val="002060"/>
                </a:solidFill>
              </a:rPr>
            </a:br>
            <a:r>
              <a:rPr lang="ru-RU" sz="2000" dirty="0" smtClean="0">
                <a:solidFill>
                  <a:srgbClr val="002060"/>
                </a:solidFill>
              </a:rPr>
              <a:t>5. Управление «трудным» поведением детей и подростков.</a:t>
            </a:r>
            <a:br>
              <a:rPr lang="ru-RU" sz="2000" dirty="0" smtClean="0">
                <a:solidFill>
                  <a:srgbClr val="002060"/>
                </a:solidFill>
              </a:rPr>
            </a:br>
            <a:r>
              <a:rPr lang="ru-RU" sz="2000" dirty="0" smtClean="0">
                <a:solidFill>
                  <a:srgbClr val="002060"/>
                </a:solidFill>
              </a:rPr>
              <a:t/>
            </a:r>
            <a:br>
              <a:rPr lang="ru-RU" sz="2000" dirty="0" smtClean="0">
                <a:solidFill>
                  <a:srgbClr val="002060"/>
                </a:solidFill>
              </a:rPr>
            </a:br>
            <a:r>
              <a:rPr lang="ru-RU" sz="2000" dirty="0" smtClean="0">
                <a:solidFill>
                  <a:srgbClr val="002060"/>
                </a:solidFill>
              </a:rPr>
              <a:t>6. Дисциплина и наказание.</a:t>
            </a:r>
            <a:br>
              <a:rPr lang="ru-RU" sz="2000" dirty="0" smtClean="0">
                <a:solidFill>
                  <a:srgbClr val="002060"/>
                </a:solidFill>
              </a:rPr>
            </a:br>
            <a:r>
              <a:rPr lang="ru-RU" sz="2000" dirty="0" smtClean="0">
                <a:solidFill>
                  <a:srgbClr val="002060"/>
                </a:solidFill>
              </a:rPr>
              <a:t/>
            </a:r>
            <a:br>
              <a:rPr lang="ru-RU" sz="2000" dirty="0" smtClean="0">
                <a:solidFill>
                  <a:srgbClr val="002060"/>
                </a:solidFill>
              </a:rPr>
            </a:br>
            <a:r>
              <a:rPr lang="ru-RU" sz="2000" dirty="0" smtClean="0">
                <a:solidFill>
                  <a:srgbClr val="002060"/>
                </a:solidFill>
              </a:rPr>
              <a:t>7. Половое воспитание подростка.</a:t>
            </a:r>
            <a:br>
              <a:rPr lang="ru-RU" sz="2000" dirty="0" smtClean="0">
                <a:solidFill>
                  <a:srgbClr val="002060"/>
                </a:solidFill>
              </a:rPr>
            </a:br>
            <a:r>
              <a:rPr lang="ru-RU" sz="2000" dirty="0" smtClean="0">
                <a:solidFill>
                  <a:srgbClr val="002060"/>
                </a:solidFill>
              </a:rPr>
              <a:t/>
            </a:r>
            <a:br>
              <a:rPr lang="ru-RU" sz="2000" dirty="0" smtClean="0">
                <a:solidFill>
                  <a:srgbClr val="002060"/>
                </a:solidFill>
              </a:rPr>
            </a:br>
            <a:r>
              <a:rPr lang="ru-RU" sz="2000" dirty="0" smtClean="0">
                <a:solidFill>
                  <a:srgbClr val="002060"/>
                </a:solidFill>
              </a:rPr>
              <a:t>8. Финансовая грамотность.</a:t>
            </a:r>
            <a:br>
              <a:rPr lang="ru-RU" sz="2000" dirty="0" smtClean="0">
                <a:solidFill>
                  <a:srgbClr val="002060"/>
                </a:solidFill>
              </a:rPr>
            </a:br>
            <a:r>
              <a:rPr lang="ru-RU" sz="2000" dirty="0" smtClean="0">
                <a:solidFill>
                  <a:srgbClr val="002060"/>
                </a:solidFill>
              </a:rPr>
              <a:t/>
            </a:r>
            <a:br>
              <a:rPr lang="ru-RU" sz="2000" dirty="0" smtClean="0">
                <a:solidFill>
                  <a:srgbClr val="002060"/>
                </a:solidFill>
              </a:rPr>
            </a:br>
            <a:r>
              <a:rPr lang="ru-RU" sz="2000" dirty="0" smtClean="0">
                <a:solidFill>
                  <a:srgbClr val="002060"/>
                </a:solidFill>
              </a:rPr>
              <a:t>9. Круглый стол: обобщение всего материала и подведение итогов.</a:t>
            </a:r>
            <a:br>
              <a:rPr lang="ru-RU" sz="2000" dirty="0" smtClean="0">
                <a:solidFill>
                  <a:srgbClr val="002060"/>
                </a:solidFill>
              </a:rPr>
            </a:br>
            <a:r>
              <a:rPr lang="ru-RU" sz="2000" dirty="0" smtClean="0">
                <a:solidFill>
                  <a:srgbClr val="002060"/>
                </a:solidFill>
              </a:rPr>
              <a:t/>
            </a:r>
            <a:br>
              <a:rPr lang="ru-RU" sz="2000" dirty="0" smtClean="0">
                <a:solidFill>
                  <a:srgbClr val="002060"/>
                </a:solidFill>
              </a:rPr>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endParaRPr lang="ru-RU"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940444"/>
          </a:xfrm>
        </p:spPr>
        <p:txBody>
          <a:bodyPr>
            <a:normAutofit fontScale="90000"/>
          </a:bodyPr>
          <a:lstStyle/>
          <a:p>
            <a:r>
              <a:rPr lang="ru-RU" sz="1800" b="1" dirty="0" smtClean="0"/>
              <a:t>                                                </a:t>
            </a:r>
            <a:r>
              <a:rPr lang="ru-RU" sz="1800" b="1" dirty="0" smtClean="0">
                <a:solidFill>
                  <a:srgbClr val="FF0000"/>
                </a:solidFill>
              </a:rPr>
              <a:t>Анкета №1</a:t>
            </a:r>
            <a:r>
              <a:rPr lang="ru-RU" sz="1800" dirty="0" smtClean="0"/>
              <a:t/>
            </a:r>
            <a:br>
              <a:rPr lang="ru-RU" sz="1800" dirty="0" smtClean="0"/>
            </a:br>
            <a:r>
              <a:rPr lang="ru-RU" sz="1800" dirty="0" smtClean="0"/>
              <a:t> </a:t>
            </a:r>
            <a:br>
              <a:rPr lang="ru-RU" sz="1800" dirty="0" smtClean="0"/>
            </a:br>
            <a:r>
              <a:rPr lang="ru-RU" sz="1800" dirty="0" smtClean="0">
                <a:solidFill>
                  <a:srgbClr val="002060"/>
                </a:solidFill>
              </a:rPr>
              <a:t>Ф.И.О. участника ________________________________</a:t>
            </a:r>
            <a:br>
              <a:rPr lang="ru-RU" sz="1800" dirty="0" smtClean="0">
                <a:solidFill>
                  <a:srgbClr val="002060"/>
                </a:solidFill>
              </a:rPr>
            </a:br>
            <a:r>
              <a:rPr lang="ru-RU" sz="1800" dirty="0" smtClean="0">
                <a:solidFill>
                  <a:srgbClr val="002060"/>
                </a:solidFill>
              </a:rPr>
              <a:t>Возраст __________________________________________</a:t>
            </a:r>
            <a:br>
              <a:rPr lang="ru-RU" sz="1800" dirty="0" smtClean="0">
                <a:solidFill>
                  <a:srgbClr val="002060"/>
                </a:solidFill>
              </a:rPr>
            </a:br>
            <a:r>
              <a:rPr lang="ru-RU" sz="1800" dirty="0" smtClean="0">
                <a:solidFill>
                  <a:srgbClr val="002060"/>
                </a:solidFill>
              </a:rPr>
              <a:t>Образование _____________________________________</a:t>
            </a:r>
            <a:br>
              <a:rPr lang="ru-RU" sz="1800" dirty="0" smtClean="0">
                <a:solidFill>
                  <a:srgbClr val="002060"/>
                </a:solidFill>
              </a:rPr>
            </a:br>
            <a:r>
              <a:rPr lang="ru-RU" sz="1800" dirty="0" smtClean="0">
                <a:solidFill>
                  <a:srgbClr val="002060"/>
                </a:solidFill>
              </a:rPr>
              <a:t/>
            </a:r>
            <a:br>
              <a:rPr lang="ru-RU" sz="1800" dirty="0" smtClean="0">
                <a:solidFill>
                  <a:srgbClr val="002060"/>
                </a:solidFill>
              </a:rPr>
            </a:br>
            <a:r>
              <a:rPr lang="ru-RU" sz="1800" dirty="0" smtClean="0">
                <a:solidFill>
                  <a:srgbClr val="002060"/>
                </a:solidFill>
              </a:rPr>
              <a:t> </a:t>
            </a:r>
            <a:r>
              <a:rPr lang="ru-RU" sz="1800" b="1" dirty="0" smtClean="0">
                <a:solidFill>
                  <a:srgbClr val="002060"/>
                </a:solidFill>
              </a:rPr>
              <a:t/>
            </a:r>
            <a:br>
              <a:rPr lang="ru-RU" sz="1800" b="1" dirty="0" smtClean="0">
                <a:solidFill>
                  <a:srgbClr val="002060"/>
                </a:solidFill>
              </a:rPr>
            </a:br>
            <a:r>
              <a:rPr lang="ru-RU" sz="1800" b="1" dirty="0" smtClean="0">
                <a:solidFill>
                  <a:srgbClr val="002060"/>
                </a:solidFill>
              </a:rPr>
              <a:t>                                     Уважаемые родители!</a:t>
            </a:r>
            <a:r>
              <a:rPr lang="ru-RU" sz="1800" dirty="0" smtClean="0">
                <a:solidFill>
                  <a:srgbClr val="002060"/>
                </a:solidFill>
              </a:rPr>
              <a:t/>
            </a:r>
            <a:br>
              <a:rPr lang="ru-RU" sz="1800" dirty="0" smtClean="0">
                <a:solidFill>
                  <a:srgbClr val="002060"/>
                </a:solidFill>
              </a:rPr>
            </a:br>
            <a:r>
              <a:rPr lang="ru-RU" sz="1800" dirty="0" smtClean="0">
                <a:solidFill>
                  <a:srgbClr val="002060"/>
                </a:solidFill>
              </a:rPr>
              <a:t> </a:t>
            </a:r>
            <a:br>
              <a:rPr lang="ru-RU" sz="1800" dirty="0" smtClean="0">
                <a:solidFill>
                  <a:srgbClr val="002060"/>
                </a:solidFill>
              </a:rPr>
            </a:br>
            <a:r>
              <a:rPr lang="ru-RU" sz="1800" dirty="0" smtClean="0">
                <a:solidFill>
                  <a:srgbClr val="002060"/>
                </a:solidFill>
              </a:rPr>
              <a:t>1. Какие чувства вы испытываете, начиная наши занятия?</a:t>
            </a:r>
            <a:br>
              <a:rPr lang="ru-RU" sz="1800" dirty="0" smtClean="0">
                <a:solidFill>
                  <a:srgbClr val="002060"/>
                </a:solidFill>
              </a:rPr>
            </a:br>
            <a:r>
              <a:rPr lang="ru-RU" sz="1800" dirty="0" smtClean="0">
                <a:solidFill>
                  <a:srgbClr val="002060"/>
                </a:solidFill>
              </a:rPr>
              <a:t/>
            </a:r>
            <a:br>
              <a:rPr lang="ru-RU" sz="1800" dirty="0" smtClean="0">
                <a:solidFill>
                  <a:srgbClr val="002060"/>
                </a:solidFill>
              </a:rPr>
            </a:br>
            <a:r>
              <a:rPr lang="ru-RU" sz="1800" dirty="0" smtClean="0">
                <a:solidFill>
                  <a:srgbClr val="002060"/>
                </a:solidFill>
              </a:rPr>
              <a:t>2. Проанализируйте, ваши отношения внутри семьи? </a:t>
            </a:r>
            <a:br>
              <a:rPr lang="ru-RU" sz="1800" dirty="0" smtClean="0">
                <a:solidFill>
                  <a:srgbClr val="002060"/>
                </a:solidFill>
              </a:rPr>
            </a:br>
            <a:r>
              <a:rPr lang="ru-RU" sz="1800" dirty="0" smtClean="0">
                <a:solidFill>
                  <a:srgbClr val="002060"/>
                </a:solidFill>
              </a:rPr>
              <a:t>(спокойные, доверительные, уравновешенные, конфликтные или др.)</a:t>
            </a:r>
            <a:br>
              <a:rPr lang="ru-RU" sz="1800" dirty="0" smtClean="0">
                <a:solidFill>
                  <a:srgbClr val="002060"/>
                </a:solidFill>
              </a:rPr>
            </a:br>
            <a:r>
              <a:rPr lang="ru-RU" sz="1800" dirty="0" smtClean="0">
                <a:solidFill>
                  <a:srgbClr val="002060"/>
                </a:solidFill>
              </a:rPr>
              <a:t/>
            </a:r>
            <a:br>
              <a:rPr lang="ru-RU" sz="1800" dirty="0" smtClean="0">
                <a:solidFill>
                  <a:srgbClr val="002060"/>
                </a:solidFill>
              </a:rPr>
            </a:br>
            <a:r>
              <a:rPr lang="ru-RU" sz="1800" dirty="0" smtClean="0">
                <a:solidFill>
                  <a:srgbClr val="002060"/>
                </a:solidFill>
              </a:rPr>
              <a:t>3. Какие проблемы вы видите в  своей семье?</a:t>
            </a:r>
            <a:br>
              <a:rPr lang="ru-RU" sz="1800" dirty="0" smtClean="0">
                <a:solidFill>
                  <a:srgbClr val="002060"/>
                </a:solidFill>
              </a:rPr>
            </a:br>
            <a:r>
              <a:rPr lang="ru-RU" sz="1800" dirty="0" smtClean="0">
                <a:solidFill>
                  <a:srgbClr val="002060"/>
                </a:solidFill>
              </a:rPr>
              <a:t/>
            </a:r>
            <a:br>
              <a:rPr lang="ru-RU" sz="1800" dirty="0" smtClean="0">
                <a:solidFill>
                  <a:srgbClr val="002060"/>
                </a:solidFill>
              </a:rPr>
            </a:br>
            <a:r>
              <a:rPr lang="ru-RU" sz="1800" dirty="0" smtClean="0">
                <a:solidFill>
                  <a:srgbClr val="002060"/>
                </a:solidFill>
              </a:rPr>
              <a:t>4. Какие проблемы вы видите у своего ребенка?</a:t>
            </a:r>
            <a:br>
              <a:rPr lang="ru-RU" sz="1800" dirty="0" smtClean="0">
                <a:solidFill>
                  <a:srgbClr val="002060"/>
                </a:solidFill>
              </a:rPr>
            </a:br>
            <a:r>
              <a:rPr lang="ru-RU" sz="1800" dirty="0" smtClean="0">
                <a:solidFill>
                  <a:srgbClr val="002060"/>
                </a:solidFill>
              </a:rPr>
              <a:t/>
            </a:r>
            <a:br>
              <a:rPr lang="ru-RU" sz="1800" dirty="0" smtClean="0">
                <a:solidFill>
                  <a:srgbClr val="002060"/>
                </a:solidFill>
              </a:rPr>
            </a:br>
            <a:r>
              <a:rPr lang="ru-RU" sz="1800" dirty="0" smtClean="0">
                <a:solidFill>
                  <a:srgbClr val="002060"/>
                </a:solidFill>
              </a:rPr>
              <a:t>5. Какую помощь вы хотели бы получить?</a:t>
            </a:r>
            <a:br>
              <a:rPr lang="ru-RU" sz="1800" dirty="0" smtClean="0">
                <a:solidFill>
                  <a:srgbClr val="002060"/>
                </a:solidFill>
              </a:rPr>
            </a:br>
            <a:r>
              <a:rPr lang="ru-RU" sz="1800" dirty="0" smtClean="0">
                <a:solidFill>
                  <a:srgbClr val="002060"/>
                </a:solidFill>
              </a:rPr>
              <a:t> </a:t>
            </a:r>
            <a:br>
              <a:rPr lang="ru-RU" sz="1800" dirty="0" smtClean="0">
                <a:solidFill>
                  <a:srgbClr val="002060"/>
                </a:solidFill>
              </a:rPr>
            </a:br>
            <a:r>
              <a:rPr lang="ru-RU" sz="1800" dirty="0" smtClean="0">
                <a:solidFill>
                  <a:srgbClr val="002060"/>
                </a:solidFill>
              </a:rPr>
              <a:t/>
            </a:r>
            <a:br>
              <a:rPr lang="ru-RU" sz="1800" dirty="0" smtClean="0">
                <a:solidFill>
                  <a:srgbClr val="002060"/>
                </a:solidFill>
              </a:rPr>
            </a:br>
            <a:r>
              <a:rPr lang="ru-RU" sz="1800" dirty="0" smtClean="0">
                <a:solidFill>
                  <a:srgbClr val="002060"/>
                </a:solidFill>
              </a:rPr>
              <a:t/>
            </a:r>
            <a:br>
              <a:rPr lang="ru-RU" sz="1800" dirty="0" smtClean="0">
                <a:solidFill>
                  <a:srgbClr val="002060"/>
                </a:solidFill>
              </a:rPr>
            </a:br>
            <a:r>
              <a:rPr lang="ru-RU" sz="1800" dirty="0" smtClean="0">
                <a:solidFill>
                  <a:srgbClr val="002060"/>
                </a:solidFill>
              </a:rPr>
              <a:t> </a:t>
            </a:r>
            <a:endParaRPr lang="ru-RU"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3368676"/>
          </a:xfrm>
        </p:spPr>
        <p:txBody>
          <a:bodyPr>
            <a:normAutofit fontScale="90000"/>
          </a:bodyPr>
          <a:lstStyle/>
          <a:p>
            <a:r>
              <a:rPr lang="ru-RU" dirty="0" smtClean="0"/>
              <a:t/>
            </a:r>
            <a:br>
              <a:rPr lang="ru-RU" dirty="0" smtClean="0"/>
            </a:br>
            <a:r>
              <a:rPr lang="ru-RU" dirty="0" smtClean="0"/>
              <a:t>                           </a:t>
            </a:r>
            <a:r>
              <a:rPr lang="ru-RU" sz="1800" b="1" dirty="0" smtClean="0">
                <a:solidFill>
                  <a:srgbClr val="FF0000"/>
                </a:solidFill>
              </a:rPr>
              <a:t>Тесты</a:t>
            </a:r>
            <a:r>
              <a:rPr lang="ru-RU" b="1" dirty="0" smtClean="0">
                <a:solidFill>
                  <a:srgbClr val="FF0000"/>
                </a:solidFill>
              </a:rPr>
              <a:t> </a:t>
            </a:r>
            <a:r>
              <a:rPr lang="ru-RU" sz="1800" b="1" dirty="0" smtClean="0">
                <a:solidFill>
                  <a:srgbClr val="FF0000"/>
                </a:solidFill>
              </a:rPr>
              <a:t>для родителей</a:t>
            </a:r>
            <a:r>
              <a:rPr lang="ru-RU" dirty="0" smtClean="0"/>
              <a:t/>
            </a:r>
            <a:br>
              <a:rPr lang="ru-RU" dirty="0" smtClean="0"/>
            </a:br>
            <a:r>
              <a:rPr lang="ru-RU" dirty="0" smtClean="0"/>
              <a:t> </a:t>
            </a:r>
            <a:r>
              <a:rPr lang="ru-RU" sz="1600" dirty="0" smtClean="0">
                <a:solidFill>
                  <a:srgbClr val="002060"/>
                </a:solidFill>
              </a:rPr>
              <a:t>- «Подземелье»</a:t>
            </a:r>
            <a:br>
              <a:rPr lang="ru-RU" sz="1600" dirty="0" smtClean="0">
                <a:solidFill>
                  <a:srgbClr val="002060"/>
                </a:solidFill>
              </a:rPr>
            </a:br>
            <a:r>
              <a:rPr lang="ru-RU" sz="1600" dirty="0" smtClean="0">
                <a:solidFill>
                  <a:srgbClr val="002060"/>
                </a:solidFill>
              </a:rPr>
              <a:t>- «Колесо Жизни»</a:t>
            </a:r>
            <a:br>
              <a:rPr lang="ru-RU" sz="1600" dirty="0" smtClean="0">
                <a:solidFill>
                  <a:srgbClr val="002060"/>
                </a:solidFill>
              </a:rPr>
            </a:br>
            <a:r>
              <a:rPr lang="ru-RU" sz="1600" dirty="0" smtClean="0">
                <a:solidFill>
                  <a:srgbClr val="002060"/>
                </a:solidFill>
              </a:rPr>
              <a:t>- «Ваши жизненные ценности»</a:t>
            </a:r>
            <a:br>
              <a:rPr lang="ru-RU" sz="1600" dirty="0" smtClean="0">
                <a:solidFill>
                  <a:srgbClr val="002060"/>
                </a:solidFill>
              </a:rPr>
            </a:br>
            <a:r>
              <a:rPr lang="ru-RU" sz="1600" dirty="0" smtClean="0">
                <a:solidFill>
                  <a:srgbClr val="002060"/>
                </a:solidFill>
              </a:rPr>
              <a:t>- Фундамент вашей личности»</a:t>
            </a:r>
            <a:br>
              <a:rPr lang="ru-RU" sz="1600" dirty="0" smtClean="0">
                <a:solidFill>
                  <a:srgbClr val="002060"/>
                </a:solidFill>
              </a:rPr>
            </a:br>
            <a:r>
              <a:rPr lang="ru-RU" sz="1600" dirty="0" smtClean="0">
                <a:solidFill>
                  <a:srgbClr val="002060"/>
                </a:solidFill>
              </a:rPr>
              <a:t>- «Ущелье»</a:t>
            </a:r>
            <a:br>
              <a:rPr lang="ru-RU" sz="1600" dirty="0" smtClean="0">
                <a:solidFill>
                  <a:srgbClr val="002060"/>
                </a:solidFill>
              </a:rPr>
            </a:br>
            <a:r>
              <a:rPr lang="ru-RU" sz="1600" dirty="0" smtClean="0">
                <a:solidFill>
                  <a:srgbClr val="002060"/>
                </a:solidFill>
              </a:rPr>
              <a:t>- «Часы»</a:t>
            </a:r>
            <a:br>
              <a:rPr lang="ru-RU" sz="1600" dirty="0" smtClean="0">
                <a:solidFill>
                  <a:srgbClr val="002060"/>
                </a:solidFill>
              </a:rPr>
            </a:br>
            <a:r>
              <a:rPr lang="ru-RU" sz="1600" dirty="0" smtClean="0">
                <a:solidFill>
                  <a:srgbClr val="002060"/>
                </a:solidFill>
              </a:rPr>
              <a:t>- «Путешествие»</a:t>
            </a:r>
            <a:br>
              <a:rPr lang="ru-RU" sz="1600" dirty="0" smtClean="0">
                <a:solidFill>
                  <a:srgbClr val="002060"/>
                </a:solidFill>
              </a:rPr>
            </a:br>
            <a:r>
              <a:rPr lang="ru-RU" sz="1600" dirty="0" smtClean="0">
                <a:solidFill>
                  <a:srgbClr val="002060"/>
                </a:solidFill>
              </a:rPr>
              <a:t>- «Морские сокровища»</a:t>
            </a:r>
            <a:br>
              <a:rPr lang="ru-RU" sz="1600" dirty="0" smtClean="0">
                <a:solidFill>
                  <a:srgbClr val="002060"/>
                </a:solidFill>
              </a:rPr>
            </a:br>
            <a:r>
              <a:rPr lang="ru-RU" sz="1600" dirty="0" smtClean="0">
                <a:solidFill>
                  <a:srgbClr val="002060"/>
                </a:solidFill>
              </a:rPr>
              <a:t>- «Четыре лица»</a:t>
            </a:r>
            <a:br>
              <a:rPr lang="ru-RU" sz="1600" dirty="0" smtClean="0">
                <a:solidFill>
                  <a:srgbClr val="002060"/>
                </a:solidFill>
              </a:rPr>
            </a:br>
            <a:r>
              <a:rPr lang="ru-RU" sz="1600" dirty="0" smtClean="0">
                <a:solidFill>
                  <a:srgbClr val="002060"/>
                </a:solidFill>
              </a:rPr>
              <a:t>- «Какая психологическая травма мешает вам жить?»</a:t>
            </a:r>
            <a:br>
              <a:rPr lang="ru-RU" sz="1600" dirty="0" smtClean="0">
                <a:solidFill>
                  <a:srgbClr val="002060"/>
                </a:solidFill>
              </a:rPr>
            </a:br>
            <a:r>
              <a:rPr lang="ru-RU" sz="1600" dirty="0" smtClean="0">
                <a:solidFill>
                  <a:srgbClr val="002060"/>
                </a:solidFill>
              </a:rPr>
              <a:t> </a:t>
            </a:r>
            <a:br>
              <a:rPr lang="ru-RU" sz="1600" dirty="0" smtClean="0">
                <a:solidFill>
                  <a:srgbClr val="002060"/>
                </a:solidFill>
              </a:rPr>
            </a:br>
            <a:r>
              <a:rPr lang="ru-RU" sz="1600" b="1" i="1" dirty="0" smtClean="0">
                <a:solidFill>
                  <a:srgbClr val="002060"/>
                </a:solidFill>
              </a:rPr>
              <a:t> </a:t>
            </a:r>
            <a:r>
              <a:rPr lang="ru-RU" sz="1600" dirty="0" smtClean="0">
                <a:solidFill>
                  <a:srgbClr val="002060"/>
                </a:solidFill>
              </a:rPr>
              <a:t> </a:t>
            </a:r>
            <a:r>
              <a:rPr lang="ru-RU" sz="1600" dirty="0" smtClean="0">
                <a:solidFill>
                  <a:schemeClr val="tx1"/>
                </a:solidFill>
              </a:rPr>
              <a:t>Королева З  </a:t>
            </a:r>
            <a:r>
              <a:rPr lang="ru-RU" sz="1600" b="1" i="1" dirty="0" smtClean="0">
                <a:solidFill>
                  <a:schemeClr val="tx1"/>
                </a:solidFill>
              </a:rPr>
              <a:t>«Говорящий» рисунок: 100 графических тестов</a:t>
            </a:r>
            <a:r>
              <a:rPr lang="ru-RU" sz="1600" dirty="0" smtClean="0">
                <a:solidFill>
                  <a:schemeClr val="tx1"/>
                </a:solidFill>
              </a:rPr>
              <a:t>.</a:t>
            </a:r>
            <a:r>
              <a:rPr lang="ru-RU" sz="1400" dirty="0" smtClean="0">
                <a:solidFill>
                  <a:schemeClr val="tx1"/>
                </a:solidFill>
              </a:rPr>
              <a:t> Екатеринбург: </a:t>
            </a:r>
            <a:r>
              <a:rPr lang="ru-RU" sz="1400" dirty="0" err="1" smtClean="0">
                <a:solidFill>
                  <a:schemeClr val="tx1"/>
                </a:solidFill>
              </a:rPr>
              <a:t>У-Фактория</a:t>
            </a:r>
            <a:r>
              <a:rPr lang="ru-RU" sz="1400" dirty="0" smtClean="0">
                <a:solidFill>
                  <a:schemeClr val="tx1"/>
                </a:solidFill>
              </a:rPr>
              <a:t>, 2005. — 304 с. (Серия «Практика самопознания».)</a:t>
            </a:r>
            <a:r>
              <a:rPr lang="ru-RU" sz="1400" dirty="0" smtClean="0"/>
              <a:t/>
            </a:r>
            <a:br>
              <a:rPr lang="ru-RU" sz="1400" dirty="0" smtClean="0"/>
            </a:br>
            <a:endParaRPr lang="ru-RU" sz="1600" dirty="0">
              <a:solidFill>
                <a:srgbClr val="002060"/>
              </a:solidFill>
            </a:endParaRPr>
          </a:p>
        </p:txBody>
      </p:sp>
      <p:pic>
        <p:nvPicPr>
          <p:cNvPr id="1027" name="Picture 3" descr="C:\Users\опека\Desktop\IMG_1189.JPG"/>
          <p:cNvPicPr>
            <a:picLocks noChangeAspect="1" noChangeArrowheads="1"/>
          </p:cNvPicPr>
          <p:nvPr/>
        </p:nvPicPr>
        <p:blipFill>
          <a:blip r:embed="rId2" cstate="print"/>
          <a:srcRect/>
          <a:stretch>
            <a:fillRect/>
          </a:stretch>
        </p:blipFill>
        <p:spPr bwMode="auto">
          <a:xfrm>
            <a:off x="2000232" y="3714752"/>
            <a:ext cx="4786346" cy="285752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un9-22.userapi.com/impg/brAZp57Y7YE59h1vrK3hMNi4UjcFBe9gTaFC0g/UQqLT9xh-8Y.jpg?size=810x1080&amp;quality=96&amp;sign=90d6bb7bf2cb5033654dbe64b80b0643&amp;type=alb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444" y="188640"/>
            <a:ext cx="8133987"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677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sun9-16.userapi.com/impg/DcuIHkMN5khBicZDHpFxOOGLmJce32BPcDWoJA/Gow4JrmJ6XE.jpg?size=810x1080&amp;quality=96&amp;sign=5cea5f57384707c0229c94f74eb0601e&amp;type=alb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32656"/>
            <a:ext cx="8136904" cy="59766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sun9-11.userapi.com/impg/RHX48FCEA8vxRSZlcEMqgK8UPjgUlq2khc1dsQ/GoScFCh1zXs.jpg?size=810x1080&amp;quality=96&amp;sign=47e1e46434a17c6d9152fd7c2a35d202&amp;type=alb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16632"/>
            <a:ext cx="8280920" cy="66247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011882"/>
          </a:xfrm>
        </p:spPr>
        <p:txBody>
          <a:bodyPr>
            <a:normAutofit fontScale="90000"/>
          </a:bodyPr>
          <a:lstStyle/>
          <a:p>
            <a:r>
              <a:rPr lang="ru-RU" sz="1600" b="1" dirty="0" smtClean="0"/>
              <a:t>                                                    </a:t>
            </a:r>
            <a:r>
              <a:rPr lang="ru-RU" sz="1600" b="1" dirty="0" smtClean="0">
                <a:solidFill>
                  <a:srgbClr val="FF0000"/>
                </a:solidFill>
              </a:rPr>
              <a:t>Анкета №2</a:t>
            </a:r>
            <a:br>
              <a:rPr lang="ru-RU" sz="1600" b="1" dirty="0" smtClean="0">
                <a:solidFill>
                  <a:srgbClr val="FF0000"/>
                </a:solidFill>
              </a:rPr>
            </a:br>
            <a:r>
              <a:rPr lang="ru-RU" sz="1600" dirty="0" smtClean="0">
                <a:solidFill>
                  <a:srgbClr val="002060"/>
                </a:solidFill>
              </a:rPr>
              <a:t/>
            </a:r>
            <a:br>
              <a:rPr lang="ru-RU" sz="1600" dirty="0" smtClean="0">
                <a:solidFill>
                  <a:srgbClr val="002060"/>
                </a:solidFill>
              </a:rPr>
            </a:br>
            <a:r>
              <a:rPr lang="ru-RU" sz="1600" dirty="0" smtClean="0">
                <a:solidFill>
                  <a:srgbClr val="002060"/>
                </a:solidFill>
              </a:rPr>
              <a:t>                                            </a:t>
            </a:r>
            <a:r>
              <a:rPr lang="ru-RU" sz="1600" b="1" dirty="0" smtClean="0">
                <a:solidFill>
                  <a:srgbClr val="002060"/>
                </a:solidFill>
              </a:rPr>
              <a:t>Оценка работы клуба</a:t>
            </a:r>
            <a:r>
              <a:rPr lang="ru-RU" sz="1600" dirty="0" smtClean="0">
                <a:solidFill>
                  <a:srgbClr val="002060"/>
                </a:solidFill>
              </a:rPr>
              <a:t/>
            </a:r>
            <a:br>
              <a:rPr lang="ru-RU" sz="1600" dirty="0" smtClean="0">
                <a:solidFill>
                  <a:srgbClr val="002060"/>
                </a:solidFill>
              </a:rPr>
            </a:br>
            <a:r>
              <a:rPr lang="ru-RU" sz="1600" dirty="0" smtClean="0">
                <a:solidFill>
                  <a:srgbClr val="002060"/>
                </a:solidFill>
              </a:rPr>
              <a:t> </a:t>
            </a:r>
            <a:br>
              <a:rPr lang="ru-RU" sz="1600" dirty="0" smtClean="0">
                <a:solidFill>
                  <a:srgbClr val="002060"/>
                </a:solidFill>
              </a:rPr>
            </a:br>
            <a:r>
              <a:rPr lang="ru-RU" sz="1600" dirty="0" smtClean="0">
                <a:solidFill>
                  <a:srgbClr val="002060"/>
                </a:solidFill>
              </a:rPr>
              <a:t>Ф.И.О. участника _________________________________</a:t>
            </a:r>
            <a:br>
              <a:rPr lang="ru-RU" sz="1600" dirty="0" smtClean="0">
                <a:solidFill>
                  <a:srgbClr val="002060"/>
                </a:solidFill>
              </a:rPr>
            </a:br>
            <a:r>
              <a:rPr lang="ru-RU" sz="1600" dirty="0" smtClean="0">
                <a:solidFill>
                  <a:srgbClr val="002060"/>
                </a:solidFill>
              </a:rPr>
              <a:t/>
            </a:r>
            <a:br>
              <a:rPr lang="ru-RU" sz="1600" dirty="0" smtClean="0">
                <a:solidFill>
                  <a:srgbClr val="002060"/>
                </a:solidFill>
              </a:rPr>
            </a:br>
            <a:r>
              <a:rPr lang="ru-RU" sz="1600" dirty="0" smtClean="0">
                <a:solidFill>
                  <a:srgbClr val="002060"/>
                </a:solidFill>
              </a:rPr>
              <a:t/>
            </a:r>
            <a:br>
              <a:rPr lang="ru-RU" sz="1600" dirty="0" smtClean="0">
                <a:solidFill>
                  <a:srgbClr val="002060"/>
                </a:solidFill>
              </a:rPr>
            </a:br>
            <a:r>
              <a:rPr lang="ru-RU" sz="1600" dirty="0" smtClean="0">
                <a:solidFill>
                  <a:srgbClr val="002060"/>
                </a:solidFill>
              </a:rPr>
              <a:t> </a:t>
            </a:r>
            <a:br>
              <a:rPr lang="ru-RU" sz="1600" dirty="0" smtClean="0">
                <a:solidFill>
                  <a:srgbClr val="002060"/>
                </a:solidFill>
              </a:rPr>
            </a:br>
            <a:r>
              <a:rPr lang="ru-RU" sz="1600" b="1" dirty="0" smtClean="0">
                <a:solidFill>
                  <a:srgbClr val="002060"/>
                </a:solidFill>
              </a:rPr>
              <a:t/>
            </a:r>
            <a:br>
              <a:rPr lang="ru-RU" sz="1600" b="1" dirty="0" smtClean="0">
                <a:solidFill>
                  <a:srgbClr val="002060"/>
                </a:solidFill>
              </a:rPr>
            </a:br>
            <a:r>
              <a:rPr lang="ru-RU" sz="1600" b="1" dirty="0" smtClean="0">
                <a:solidFill>
                  <a:srgbClr val="002060"/>
                </a:solidFill>
              </a:rPr>
              <a:t>                                             Уважаемые родители!</a:t>
            </a:r>
            <a:br>
              <a:rPr lang="ru-RU" sz="1600" b="1" dirty="0" smtClean="0">
                <a:solidFill>
                  <a:srgbClr val="002060"/>
                </a:solidFill>
              </a:rPr>
            </a:br>
            <a:r>
              <a:rPr lang="ru-RU" sz="1600" dirty="0" smtClean="0">
                <a:solidFill>
                  <a:srgbClr val="002060"/>
                </a:solidFill>
              </a:rPr>
              <a:t/>
            </a:r>
            <a:br>
              <a:rPr lang="ru-RU" sz="1600" dirty="0" smtClean="0">
                <a:solidFill>
                  <a:srgbClr val="002060"/>
                </a:solidFill>
              </a:rPr>
            </a:br>
            <a:r>
              <a:rPr lang="ru-RU" sz="1600" dirty="0" smtClean="0">
                <a:solidFill>
                  <a:srgbClr val="002060"/>
                </a:solidFill>
              </a:rPr>
              <a:t>1. Какой опыт вы приобрели, посещая занятия клуба?</a:t>
            </a:r>
            <a:br>
              <a:rPr lang="ru-RU" sz="1600" dirty="0" smtClean="0">
                <a:solidFill>
                  <a:srgbClr val="002060"/>
                </a:solidFill>
              </a:rPr>
            </a:br>
            <a:r>
              <a:rPr lang="ru-RU" sz="1600" dirty="0" smtClean="0">
                <a:solidFill>
                  <a:srgbClr val="002060"/>
                </a:solidFill>
              </a:rPr>
              <a:t/>
            </a:r>
            <a:br>
              <a:rPr lang="ru-RU" sz="1600" dirty="0" smtClean="0">
                <a:solidFill>
                  <a:srgbClr val="002060"/>
                </a:solidFill>
              </a:rPr>
            </a:br>
            <a:r>
              <a:rPr lang="ru-RU" sz="1600" dirty="0" smtClean="0">
                <a:solidFill>
                  <a:srgbClr val="002060"/>
                </a:solidFill>
              </a:rPr>
              <a:t>2. Проанализируйте, как изменились ваши отношения внутри семьи?</a:t>
            </a:r>
            <a:br>
              <a:rPr lang="ru-RU" sz="1600" dirty="0" smtClean="0">
                <a:solidFill>
                  <a:srgbClr val="002060"/>
                </a:solidFill>
              </a:rPr>
            </a:br>
            <a:r>
              <a:rPr lang="ru-RU" sz="1600" dirty="0" smtClean="0">
                <a:solidFill>
                  <a:srgbClr val="002060"/>
                </a:solidFill>
              </a:rPr>
              <a:t/>
            </a:r>
            <a:br>
              <a:rPr lang="ru-RU" sz="1600" dirty="0" smtClean="0">
                <a:solidFill>
                  <a:srgbClr val="002060"/>
                </a:solidFill>
              </a:rPr>
            </a:br>
            <a:r>
              <a:rPr lang="ru-RU" sz="1600" dirty="0" smtClean="0">
                <a:solidFill>
                  <a:srgbClr val="002060"/>
                </a:solidFill>
              </a:rPr>
              <a:t>3. Каким вы видите будущее своей семьи?</a:t>
            </a:r>
            <a:br>
              <a:rPr lang="ru-RU" sz="1600" dirty="0" smtClean="0">
                <a:solidFill>
                  <a:srgbClr val="002060"/>
                </a:solidFill>
              </a:rPr>
            </a:br>
            <a:r>
              <a:rPr lang="ru-RU" sz="1600" dirty="0" smtClean="0">
                <a:solidFill>
                  <a:srgbClr val="002060"/>
                </a:solidFill>
              </a:rPr>
              <a:t/>
            </a:r>
            <a:br>
              <a:rPr lang="ru-RU" sz="1600" dirty="0" smtClean="0">
                <a:solidFill>
                  <a:srgbClr val="002060"/>
                </a:solidFill>
              </a:rPr>
            </a:br>
            <a:r>
              <a:rPr lang="ru-RU" sz="1600" dirty="0" smtClean="0">
                <a:solidFill>
                  <a:srgbClr val="002060"/>
                </a:solidFill>
              </a:rPr>
              <a:t>4. Каким вы видите будущее своего ребенка?</a:t>
            </a:r>
            <a:br>
              <a:rPr lang="ru-RU" sz="1600" dirty="0" smtClean="0">
                <a:solidFill>
                  <a:srgbClr val="002060"/>
                </a:solidFill>
              </a:rPr>
            </a:br>
            <a:r>
              <a:rPr lang="ru-RU" sz="1600" dirty="0" smtClean="0">
                <a:solidFill>
                  <a:srgbClr val="002060"/>
                </a:solidFill>
              </a:rPr>
              <a:t/>
            </a:r>
            <a:br>
              <a:rPr lang="ru-RU" sz="1600" dirty="0" smtClean="0">
                <a:solidFill>
                  <a:srgbClr val="002060"/>
                </a:solidFill>
              </a:rPr>
            </a:br>
            <a:r>
              <a:rPr lang="ru-RU" sz="1600" dirty="0" smtClean="0">
                <a:solidFill>
                  <a:srgbClr val="002060"/>
                </a:solidFill>
              </a:rPr>
              <a:t>5. Какие чувства вы испытываете, завершая наши занятия?</a:t>
            </a:r>
            <a:br>
              <a:rPr lang="ru-RU" sz="1600" dirty="0" smtClean="0">
                <a:solidFill>
                  <a:srgbClr val="002060"/>
                </a:solidFill>
              </a:rPr>
            </a:br>
            <a:r>
              <a:rPr lang="ru-RU" sz="1600" dirty="0" smtClean="0">
                <a:solidFill>
                  <a:srgbClr val="002060"/>
                </a:solidFill>
              </a:rPr>
              <a:t/>
            </a:r>
            <a:br>
              <a:rPr lang="ru-RU" sz="1600" dirty="0" smtClean="0">
                <a:solidFill>
                  <a:srgbClr val="002060"/>
                </a:solidFill>
              </a:rPr>
            </a:br>
            <a:r>
              <a:rPr lang="ru-RU" sz="1600" dirty="0" smtClean="0">
                <a:solidFill>
                  <a:srgbClr val="002060"/>
                </a:solidFill>
              </a:rPr>
              <a:t>6. Ваши пожелания.</a:t>
            </a:r>
            <a:br>
              <a:rPr lang="ru-RU" sz="1600" dirty="0" smtClean="0">
                <a:solidFill>
                  <a:srgbClr val="002060"/>
                </a:solidFill>
              </a:rPr>
            </a:br>
            <a:r>
              <a:rPr lang="ru-RU" sz="1600" dirty="0" smtClean="0">
                <a:solidFill>
                  <a:srgbClr val="002060"/>
                </a:solidFill>
              </a:rPr>
              <a:t/>
            </a:r>
            <a:br>
              <a:rPr lang="ru-RU" sz="1600" dirty="0" smtClean="0">
                <a:solidFill>
                  <a:srgbClr val="002060"/>
                </a:solidFill>
              </a:rPr>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endParaRPr lang="ru-RU"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un9-17.userapi.com/impg/0s8-nHMIfq_NCY2T7aoikIb0t03hNZe0cEZRMg/Y_53O97HE3o.jpg?size=810x1080&amp;quality=96&amp;sign=293cbaf637e87aa385d8b24860a45532&amp;type=alb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770" y="260649"/>
            <a:ext cx="8049669" cy="6264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061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8358246" cy="6858000"/>
          </a:xfrm>
        </p:spPr>
        <p:txBody>
          <a:bodyPr>
            <a:normAutofit/>
          </a:bodyPr>
          <a:lstStyle/>
          <a:p>
            <a:pPr algn="just"/>
            <a:r>
              <a:rPr lang="ru-RU" sz="2400" b="1" dirty="0" smtClean="0">
                <a:solidFill>
                  <a:srgbClr val="FF0000"/>
                </a:solidFill>
              </a:rPr>
              <a:t>	Актуальность.</a:t>
            </a:r>
            <a:r>
              <a:rPr lang="ru-RU" sz="2400" dirty="0" smtClean="0"/>
              <a:t/>
            </a:r>
            <a:br>
              <a:rPr lang="ru-RU" sz="2400" dirty="0" smtClean="0"/>
            </a:br>
            <a:r>
              <a:rPr lang="ru-RU" sz="2400" dirty="0" smtClean="0">
                <a:solidFill>
                  <a:srgbClr val="002060"/>
                </a:solidFill>
              </a:rPr>
              <a:t>     По итогам опроса замещающих родителей, воспитывающих детей подросткового возраста, выяснилось, что многие родители и их дети испытывают трудности в общении друг с другом.</a:t>
            </a:r>
            <a:br>
              <a:rPr lang="ru-RU" sz="2400" dirty="0" smtClean="0">
                <a:solidFill>
                  <a:srgbClr val="002060"/>
                </a:solidFill>
              </a:rPr>
            </a:br>
            <a:r>
              <a:rPr lang="ru-RU" sz="2400" dirty="0" smtClean="0">
                <a:solidFill>
                  <a:srgbClr val="002060"/>
                </a:solidFill>
              </a:rPr>
              <a:t/>
            </a:r>
            <a:br>
              <a:rPr lang="ru-RU" sz="2400" dirty="0" smtClean="0">
                <a:solidFill>
                  <a:srgbClr val="002060"/>
                </a:solidFill>
              </a:rPr>
            </a:br>
            <a:r>
              <a:rPr lang="ru-RU" sz="2400" dirty="0" smtClean="0">
                <a:solidFill>
                  <a:srgbClr val="002060"/>
                </a:solidFill>
              </a:rPr>
              <a:t> Программа клуба составлена по запросу замещающих  родителей детей подросткового возраста, на основе дополнительной образовательной программы «Основы детской психологии и педагогики для родителей (законных представителей)» авторы </a:t>
            </a:r>
            <a:r>
              <a:rPr lang="ru-RU" sz="2400" dirty="0" err="1" smtClean="0">
                <a:solidFill>
                  <a:srgbClr val="002060"/>
                </a:solidFill>
              </a:rPr>
              <a:t>Моралова</a:t>
            </a:r>
            <a:r>
              <a:rPr lang="ru-RU" sz="2400" dirty="0" smtClean="0">
                <a:solidFill>
                  <a:srgbClr val="002060"/>
                </a:solidFill>
              </a:rPr>
              <a:t> Е.А, </a:t>
            </a:r>
            <a:r>
              <a:rPr lang="ru-RU" sz="2400" dirty="0" err="1" smtClean="0">
                <a:solidFill>
                  <a:srgbClr val="002060"/>
                </a:solidFill>
              </a:rPr>
              <a:t>КрайневаЕ.И</a:t>
            </a:r>
            <a:r>
              <a:rPr lang="ru-RU" sz="2400" dirty="0" smtClean="0">
                <a:solidFill>
                  <a:srgbClr val="002060"/>
                </a:solidFill>
              </a:rPr>
              <a:t>.  </a:t>
            </a:r>
            <a:br>
              <a:rPr lang="ru-RU" sz="2400" dirty="0" smtClean="0">
                <a:solidFill>
                  <a:srgbClr val="002060"/>
                </a:solidFill>
              </a:rPr>
            </a:br>
            <a:r>
              <a:rPr lang="ru-RU" sz="2400" dirty="0" smtClean="0"/>
              <a:t/>
            </a:r>
            <a:br>
              <a:rPr lang="ru-RU" sz="2400" dirty="0" smtClean="0"/>
            </a:br>
            <a:endParaRPr lang="ru-RU"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seven\Documents\спасибо.jpg"/>
          <p:cNvPicPr>
            <a:picLocks noChangeAspect="1" noChangeArrowheads="1"/>
          </p:cNvPicPr>
          <p:nvPr/>
        </p:nvPicPr>
        <p:blipFill>
          <a:blip r:embed="rId2" cstate="print"/>
          <a:srcRect/>
          <a:stretch>
            <a:fillRect/>
          </a:stretch>
        </p:blipFill>
        <p:spPr bwMode="auto">
          <a:xfrm>
            <a:off x="509558" y="438128"/>
            <a:ext cx="8143932" cy="5919830"/>
          </a:xfrm>
          <a:prstGeom prst="rect">
            <a:avLst/>
          </a:prstGeom>
          <a:noFill/>
        </p:spPr>
      </p:pic>
      <p:sp>
        <p:nvSpPr>
          <p:cNvPr id="4" name="Прямоугольник 3"/>
          <p:cNvSpPr/>
          <p:nvPr/>
        </p:nvSpPr>
        <p:spPr>
          <a:xfrm>
            <a:off x="2866244" y="4721662"/>
            <a:ext cx="3411511" cy="369332"/>
          </a:xfrm>
          <a:prstGeom prst="rect">
            <a:avLst/>
          </a:prstGeom>
        </p:spPr>
        <p:txBody>
          <a:bodyPr wrap="square">
            <a:spAutoFit/>
          </a:bodyPr>
          <a:lstStyle/>
          <a:p>
            <a:r>
              <a:rPr lang="en-AU" dirty="0" smtClean="0">
                <a:hlinkClick r:id="rId3"/>
              </a:rPr>
              <a:t>https://vk.com/club182407881</a:t>
            </a:r>
            <a:r>
              <a:rPr lang="ru-RU" dirty="0" smtClean="0"/>
              <a:t> </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583254"/>
          </a:xfrm>
        </p:spPr>
        <p:txBody>
          <a:bodyPr>
            <a:normAutofit fontScale="90000"/>
          </a:bodyPr>
          <a:lstStyle/>
          <a:p>
            <a:r>
              <a:rPr lang="ru-RU" b="1" dirty="0" smtClean="0">
                <a:solidFill>
                  <a:srgbClr val="FF0000"/>
                </a:solidFill>
              </a:rPr>
              <a:t>             </a:t>
            </a:r>
            <a:br>
              <a:rPr lang="ru-RU" b="1" dirty="0" smtClean="0">
                <a:solidFill>
                  <a:srgbClr val="FF0000"/>
                </a:solidFill>
              </a:rPr>
            </a:br>
            <a:r>
              <a:rPr lang="ru-RU" b="1" dirty="0" smtClean="0">
                <a:solidFill>
                  <a:srgbClr val="FF0000"/>
                </a:solidFill>
              </a:rPr>
              <a:t/>
            </a:r>
            <a:br>
              <a:rPr lang="ru-RU" b="1" dirty="0" smtClean="0">
                <a:solidFill>
                  <a:srgbClr val="FF0000"/>
                </a:solidFill>
              </a:rPr>
            </a:br>
            <a:r>
              <a:rPr lang="ru-RU" b="1" dirty="0" smtClean="0">
                <a:solidFill>
                  <a:srgbClr val="FF0000"/>
                </a:solidFill>
              </a:rPr>
              <a:t/>
            </a:r>
            <a:br>
              <a:rPr lang="ru-RU" b="1" dirty="0" smtClean="0">
                <a:solidFill>
                  <a:srgbClr val="FF0000"/>
                </a:solidFill>
              </a:rPr>
            </a:br>
            <a:r>
              <a:rPr lang="ru-RU" b="1" dirty="0" smtClean="0">
                <a:solidFill>
                  <a:srgbClr val="FF0000"/>
                </a:solidFill>
              </a:rPr>
              <a:t>                            Адресат:</a:t>
            </a:r>
            <a:br>
              <a:rPr lang="ru-RU" b="1" dirty="0" smtClean="0">
                <a:solidFill>
                  <a:srgbClr val="FF0000"/>
                </a:solidFill>
              </a:rPr>
            </a:br>
            <a:r>
              <a:rPr lang="ru-RU" b="1" dirty="0" smtClean="0">
                <a:solidFill>
                  <a:srgbClr val="FF0000"/>
                </a:solidFill>
              </a:rPr>
              <a:t/>
            </a:r>
            <a:br>
              <a:rPr lang="ru-RU" b="1" dirty="0" smtClean="0">
                <a:solidFill>
                  <a:srgbClr val="FF0000"/>
                </a:solidFill>
              </a:rPr>
            </a:br>
            <a:r>
              <a:rPr lang="ru-RU" b="1" dirty="0" smtClean="0">
                <a:solidFill>
                  <a:srgbClr val="002060"/>
                </a:solidFill>
              </a:rPr>
              <a:t> </a:t>
            </a:r>
            <a:r>
              <a:rPr lang="ru-RU" sz="2400" dirty="0" smtClean="0">
                <a:solidFill>
                  <a:srgbClr val="002060"/>
                </a:solidFill>
              </a:rPr>
              <a:t>Программа клуба предназначена для  замещающих родителей, воспитывающих детей подросткового возраста</a:t>
            </a:r>
            <a:r>
              <a:rPr lang="ru-RU" sz="2400" dirty="0" smtClean="0"/>
              <a:t/>
            </a:r>
            <a:br>
              <a:rPr lang="ru-RU" sz="24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endParaRPr lang="ru-RU" dirty="0"/>
          </a:p>
        </p:txBody>
      </p:sp>
      <p:pic>
        <p:nvPicPr>
          <p:cNvPr id="1026" name="Picture 2" descr="C:\Users\опека\Desktop\пр..jpg"/>
          <p:cNvPicPr>
            <a:picLocks noChangeAspect="1" noChangeArrowheads="1"/>
          </p:cNvPicPr>
          <p:nvPr/>
        </p:nvPicPr>
        <p:blipFill>
          <a:blip r:embed="rId2" cstate="print"/>
          <a:srcRect/>
          <a:stretch>
            <a:fillRect/>
          </a:stretch>
        </p:blipFill>
        <p:spPr bwMode="auto">
          <a:xfrm>
            <a:off x="1928794" y="2928934"/>
            <a:ext cx="5643602" cy="364333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500042"/>
            <a:ext cx="7467600" cy="6072230"/>
          </a:xfrm>
        </p:spPr>
        <p:txBody>
          <a:bodyPr>
            <a:noAutofit/>
          </a:bodyPr>
          <a:lstStyle/>
          <a:p>
            <a:r>
              <a:rPr lang="ru-RU" sz="2000" dirty="0" smtClean="0">
                <a:solidFill>
                  <a:srgbClr val="002060"/>
                </a:solidFill>
              </a:rPr>
              <a:t>Разработанная программа помогает замещающим родителям получить полноценную помощь и поддержку: </a:t>
            </a:r>
            <a:br>
              <a:rPr lang="ru-RU" sz="2000" dirty="0" smtClean="0">
                <a:solidFill>
                  <a:srgbClr val="002060"/>
                </a:solidFill>
              </a:rPr>
            </a:br>
            <a:r>
              <a:rPr lang="ru-RU" sz="2000" dirty="0" smtClean="0">
                <a:solidFill>
                  <a:srgbClr val="002060"/>
                </a:solidFill>
              </a:rPr>
              <a:t/>
            </a:r>
            <a:br>
              <a:rPr lang="ru-RU" sz="2000" dirty="0" smtClean="0">
                <a:solidFill>
                  <a:srgbClr val="002060"/>
                </a:solidFill>
              </a:rPr>
            </a:br>
            <a:r>
              <a:rPr lang="ru-RU" sz="2000" dirty="0" smtClean="0">
                <a:solidFill>
                  <a:srgbClr val="002060"/>
                </a:solidFill>
              </a:rPr>
              <a:t>- узнать про типичные родительские ошибки, ожидания и разочарования; </a:t>
            </a:r>
            <a:br>
              <a:rPr lang="ru-RU" sz="2000" dirty="0" smtClean="0">
                <a:solidFill>
                  <a:srgbClr val="002060"/>
                </a:solidFill>
              </a:rPr>
            </a:br>
            <a:r>
              <a:rPr lang="ru-RU" sz="2000" dirty="0" smtClean="0">
                <a:solidFill>
                  <a:srgbClr val="002060"/>
                </a:solidFill>
              </a:rPr>
              <a:t/>
            </a:r>
            <a:br>
              <a:rPr lang="ru-RU" sz="2000" dirty="0" smtClean="0">
                <a:solidFill>
                  <a:srgbClr val="002060"/>
                </a:solidFill>
              </a:rPr>
            </a:br>
            <a:r>
              <a:rPr lang="ru-RU" sz="2000" dirty="0" smtClean="0">
                <a:solidFill>
                  <a:srgbClr val="002060"/>
                </a:solidFill>
              </a:rPr>
              <a:t>- научиться интерпретировать поведение детей в процессе адаптации ребенка в семье; </a:t>
            </a:r>
            <a:br>
              <a:rPr lang="ru-RU" sz="2000" dirty="0" smtClean="0">
                <a:solidFill>
                  <a:srgbClr val="002060"/>
                </a:solidFill>
              </a:rPr>
            </a:br>
            <a:r>
              <a:rPr lang="ru-RU" sz="2000" dirty="0" smtClean="0">
                <a:solidFill>
                  <a:srgbClr val="002060"/>
                </a:solidFill>
              </a:rPr>
              <a:t/>
            </a:r>
            <a:br>
              <a:rPr lang="ru-RU" sz="2000" dirty="0" smtClean="0">
                <a:solidFill>
                  <a:srgbClr val="002060"/>
                </a:solidFill>
              </a:rPr>
            </a:br>
            <a:r>
              <a:rPr lang="ru-RU" sz="2000" dirty="0" smtClean="0">
                <a:solidFill>
                  <a:srgbClr val="002060"/>
                </a:solidFill>
              </a:rPr>
              <a:t>- узнать о проблемах контактов с биологическими родителями; </a:t>
            </a:r>
            <a:br>
              <a:rPr lang="ru-RU" sz="2000" dirty="0" smtClean="0">
                <a:solidFill>
                  <a:srgbClr val="002060"/>
                </a:solidFill>
              </a:rPr>
            </a:br>
            <a:r>
              <a:rPr lang="ru-RU" sz="2000" dirty="0" smtClean="0">
                <a:solidFill>
                  <a:srgbClr val="002060"/>
                </a:solidFill>
              </a:rPr>
              <a:t/>
            </a:r>
            <a:br>
              <a:rPr lang="ru-RU" sz="2000" dirty="0" smtClean="0">
                <a:solidFill>
                  <a:srgbClr val="002060"/>
                </a:solidFill>
              </a:rPr>
            </a:br>
            <a:r>
              <a:rPr lang="ru-RU" sz="2000" dirty="0" smtClean="0">
                <a:solidFill>
                  <a:srgbClr val="002060"/>
                </a:solidFill>
              </a:rPr>
              <a:t>- встретиться с приемными родителями, имеющими опыт воспитания  детей разного возраста.</a:t>
            </a:r>
            <a:br>
              <a:rPr lang="ru-RU" sz="2000" dirty="0" smtClean="0">
                <a:solidFill>
                  <a:srgbClr val="002060"/>
                </a:solidFill>
              </a:rPr>
            </a:br>
            <a:r>
              <a:rPr lang="ru-RU" sz="2400" dirty="0" smtClean="0"/>
              <a:t/>
            </a:r>
            <a:br>
              <a:rPr lang="ru-RU" sz="2400" dirty="0" smtClean="0"/>
            </a:br>
            <a:endParaRPr lang="ru-RU"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1142984"/>
            <a:ext cx="7467600" cy="2571768"/>
          </a:xfrm>
        </p:spPr>
        <p:txBody>
          <a:bodyPr>
            <a:normAutofit fontScale="90000"/>
          </a:bodyPr>
          <a:lstStyle/>
          <a:p>
            <a:r>
              <a:rPr lang="ru-RU" b="1" dirty="0" smtClean="0">
                <a:solidFill>
                  <a:srgbClr val="FF0000"/>
                </a:solidFill>
              </a:rPr>
              <a:t>			</a:t>
            </a:r>
            <a:br>
              <a:rPr lang="ru-RU" b="1" dirty="0" smtClean="0">
                <a:solidFill>
                  <a:srgbClr val="FF0000"/>
                </a:solidFill>
              </a:rPr>
            </a:br>
            <a:r>
              <a:rPr lang="ru-RU" b="1" dirty="0" smtClean="0">
                <a:solidFill>
                  <a:srgbClr val="FF0000"/>
                </a:solidFill>
              </a:rPr>
              <a:t/>
            </a:r>
            <a:br>
              <a:rPr lang="ru-RU" b="1" dirty="0" smtClean="0">
                <a:solidFill>
                  <a:srgbClr val="FF0000"/>
                </a:solidFill>
              </a:rPr>
            </a:br>
            <a:r>
              <a:rPr lang="ru-RU" b="1" dirty="0" smtClean="0">
                <a:solidFill>
                  <a:srgbClr val="FF0000"/>
                </a:solidFill>
              </a:rPr>
              <a:t/>
            </a:r>
            <a:br>
              <a:rPr lang="ru-RU" b="1" dirty="0" smtClean="0">
                <a:solidFill>
                  <a:srgbClr val="FF0000"/>
                </a:solidFill>
              </a:rPr>
            </a:br>
            <a:r>
              <a:rPr lang="ru-RU" b="1" dirty="0" smtClean="0">
                <a:solidFill>
                  <a:srgbClr val="FF0000"/>
                </a:solidFill>
              </a:rPr>
              <a:t/>
            </a:r>
            <a:br>
              <a:rPr lang="ru-RU" b="1" dirty="0" smtClean="0">
                <a:solidFill>
                  <a:srgbClr val="FF0000"/>
                </a:solidFill>
              </a:rPr>
            </a:br>
            <a:r>
              <a:rPr lang="ru-RU" b="1" dirty="0" smtClean="0">
                <a:solidFill>
                  <a:srgbClr val="FF0000"/>
                </a:solidFill>
              </a:rPr>
              <a:t/>
            </a:r>
            <a:br>
              <a:rPr lang="ru-RU" b="1" dirty="0" smtClean="0">
                <a:solidFill>
                  <a:srgbClr val="FF0000"/>
                </a:solidFill>
              </a:rPr>
            </a:br>
            <a:r>
              <a:rPr lang="ru-RU" b="1" dirty="0" smtClean="0">
                <a:solidFill>
                  <a:srgbClr val="FF0000"/>
                </a:solidFill>
              </a:rPr>
              <a:t>Цель клуба:</a:t>
            </a:r>
            <a:r>
              <a:rPr lang="ru-RU" dirty="0" smtClean="0">
                <a:solidFill>
                  <a:srgbClr val="FF0000"/>
                </a:solidFill>
              </a:rPr>
              <a:t> </a:t>
            </a:r>
            <a:r>
              <a:rPr lang="ru-RU" dirty="0" smtClean="0"/>
              <a:t/>
            </a:r>
            <a:br>
              <a:rPr lang="ru-RU" dirty="0" smtClean="0"/>
            </a:br>
            <a:r>
              <a:rPr lang="ru-RU" sz="2700" dirty="0" smtClean="0">
                <a:solidFill>
                  <a:srgbClr val="002060"/>
                </a:solidFill>
              </a:rPr>
              <a:t>предоставление участникам психологической, педагогической и информационной поддержки  ребенка в семье, и профилактика  отказа от ребенка</a:t>
            </a:r>
            <a:r>
              <a:rPr lang="ru-RU" dirty="0" smtClean="0">
                <a:solidFill>
                  <a:srgbClr val="002060"/>
                </a:solidFill>
              </a:rPr>
              <a:t>.</a:t>
            </a:r>
            <a:br>
              <a:rPr lang="ru-RU" dirty="0" smtClean="0">
                <a:solidFill>
                  <a:srgbClr val="002060"/>
                </a:solidFill>
              </a:rPr>
            </a:br>
            <a:r>
              <a:rPr lang="ru-RU" dirty="0" smtClean="0"/>
              <a:t/>
            </a:r>
            <a:br>
              <a:rPr lang="ru-RU" dirty="0" smtClean="0"/>
            </a:br>
            <a:r>
              <a:rPr lang="ru-RU" dirty="0" smtClean="0"/>
              <a:t/>
            </a:r>
            <a:br>
              <a:rPr lang="ru-RU" dirty="0" smtClean="0"/>
            </a:br>
            <a:r>
              <a:rPr lang="ru-RU" dirty="0" smtClean="0"/>
              <a:t/>
            </a:r>
            <a:br>
              <a:rPr lang="ru-RU" dirty="0" smtClean="0"/>
            </a:br>
            <a:endParaRPr lang="ru-RU" dirty="0"/>
          </a:p>
        </p:txBody>
      </p:sp>
      <p:pic>
        <p:nvPicPr>
          <p:cNvPr id="2050" name="Picture 2" descr="C:\Users\опека\Desktop\5.jpg"/>
          <p:cNvPicPr>
            <a:picLocks noChangeAspect="1" noChangeArrowheads="1"/>
          </p:cNvPicPr>
          <p:nvPr/>
        </p:nvPicPr>
        <p:blipFill>
          <a:blip r:embed="rId2" cstate="print"/>
          <a:srcRect/>
          <a:stretch>
            <a:fillRect/>
          </a:stretch>
        </p:blipFill>
        <p:spPr bwMode="auto">
          <a:xfrm>
            <a:off x="1000100" y="2714620"/>
            <a:ext cx="6715172" cy="376238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940444"/>
          </a:xfrm>
        </p:spPr>
        <p:txBody>
          <a:bodyPr>
            <a:normAutofit fontScale="90000"/>
          </a:bodyPr>
          <a:lstStyle/>
          <a:p>
            <a:r>
              <a:rPr lang="ru-RU" b="1" dirty="0" smtClean="0">
                <a:solidFill>
                  <a:srgbClr val="FF0000"/>
                </a:solidFill>
              </a:rPr>
              <a:t>		Задачи клуба:</a:t>
            </a:r>
            <a:br>
              <a:rPr lang="ru-RU" b="1" dirty="0" smtClean="0">
                <a:solidFill>
                  <a:srgbClr val="FF0000"/>
                </a:solidFill>
              </a:rPr>
            </a:br>
            <a:r>
              <a:rPr lang="ru-RU" dirty="0" smtClean="0"/>
              <a:t/>
            </a:r>
            <a:br>
              <a:rPr lang="ru-RU" dirty="0" smtClean="0"/>
            </a:br>
            <a:r>
              <a:rPr lang="ru-RU" sz="2700" dirty="0" smtClean="0"/>
              <a:t>- </a:t>
            </a:r>
            <a:r>
              <a:rPr lang="ru-RU" sz="2700" dirty="0" smtClean="0">
                <a:solidFill>
                  <a:srgbClr val="002060"/>
                </a:solidFill>
              </a:rPr>
              <a:t>формирование компетентности приёмных родителей в вопросах психологической и педагогической культуры;</a:t>
            </a:r>
            <a:br>
              <a:rPr lang="ru-RU" sz="2700" dirty="0" smtClean="0">
                <a:solidFill>
                  <a:srgbClr val="002060"/>
                </a:solidFill>
              </a:rPr>
            </a:br>
            <a:r>
              <a:rPr lang="ru-RU" sz="2700" dirty="0" smtClean="0">
                <a:solidFill>
                  <a:srgbClr val="002060"/>
                </a:solidFill>
              </a:rPr>
              <a:t/>
            </a:r>
            <a:br>
              <a:rPr lang="ru-RU" sz="2700" dirty="0" smtClean="0">
                <a:solidFill>
                  <a:srgbClr val="002060"/>
                </a:solidFill>
              </a:rPr>
            </a:br>
            <a:r>
              <a:rPr lang="ru-RU" sz="2700" dirty="0" smtClean="0">
                <a:solidFill>
                  <a:srgbClr val="002060"/>
                </a:solidFill>
              </a:rPr>
              <a:t>- определение воспитательного и педагогического уровня замещающих семей, выявление их проблем;</a:t>
            </a:r>
            <a:br>
              <a:rPr lang="ru-RU" sz="2700" dirty="0" smtClean="0">
                <a:solidFill>
                  <a:srgbClr val="002060"/>
                </a:solidFill>
              </a:rPr>
            </a:br>
            <a:r>
              <a:rPr lang="ru-RU" sz="2700" dirty="0" smtClean="0">
                <a:solidFill>
                  <a:srgbClr val="002060"/>
                </a:solidFill>
              </a:rPr>
              <a:t/>
            </a:r>
            <a:br>
              <a:rPr lang="ru-RU" sz="2700" dirty="0" smtClean="0">
                <a:solidFill>
                  <a:srgbClr val="002060"/>
                </a:solidFill>
              </a:rPr>
            </a:br>
            <a:r>
              <a:rPr lang="ru-RU" sz="2700" dirty="0" smtClean="0">
                <a:solidFill>
                  <a:srgbClr val="002060"/>
                </a:solidFill>
              </a:rPr>
              <a:t>- стимулирование профессионального диалога, обмена опытом и развитие рефлексии приёмных родителей.</a:t>
            </a:r>
            <a:br>
              <a:rPr lang="ru-RU" sz="2700" dirty="0" smtClean="0">
                <a:solidFill>
                  <a:srgbClr val="002060"/>
                </a:solidFill>
              </a:rPr>
            </a:br>
            <a:r>
              <a:rPr lang="ru-RU" sz="2700" dirty="0" smtClean="0">
                <a:solidFill>
                  <a:srgbClr val="002060"/>
                </a:solidFill>
              </a:rPr>
              <a:t/>
            </a:r>
            <a:br>
              <a:rPr lang="ru-RU" sz="2700" dirty="0" smtClean="0">
                <a:solidFill>
                  <a:srgbClr val="002060"/>
                </a:solidFill>
              </a:rPr>
            </a:b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7467600" cy="6215106"/>
          </a:xfrm>
        </p:spPr>
        <p:txBody>
          <a:bodyPr>
            <a:normAutofit/>
          </a:bodyPr>
          <a:lstStyle/>
          <a:p>
            <a:r>
              <a:rPr lang="ru-RU" sz="2800" dirty="0" smtClean="0">
                <a:solidFill>
                  <a:srgbClr val="FF0000"/>
                </a:solidFill>
              </a:rPr>
              <a:t>		</a:t>
            </a:r>
            <a:r>
              <a:rPr lang="ru-RU" sz="2400" b="1" dirty="0" smtClean="0">
                <a:solidFill>
                  <a:srgbClr val="FF0000"/>
                </a:solidFill>
              </a:rPr>
              <a:t>Основные направления:</a:t>
            </a:r>
            <a:r>
              <a:rPr lang="ru-RU" sz="2800" u="sng" dirty="0" smtClean="0">
                <a:solidFill>
                  <a:srgbClr val="FF0000"/>
                </a:solidFill>
              </a:rPr>
              <a:t/>
            </a:r>
            <a:br>
              <a:rPr lang="ru-RU" sz="2800" u="sng" dirty="0" smtClean="0">
                <a:solidFill>
                  <a:srgbClr val="FF0000"/>
                </a:solidFill>
              </a:rPr>
            </a:br>
            <a:r>
              <a:rPr lang="ru-RU" sz="2000" u="sng" dirty="0" smtClean="0"/>
              <a:t/>
            </a:r>
            <a:br>
              <a:rPr lang="ru-RU" sz="2000" u="sng" dirty="0" smtClean="0"/>
            </a:br>
            <a:r>
              <a:rPr lang="ru-RU" sz="2000" b="1" u="sng" dirty="0" smtClean="0">
                <a:solidFill>
                  <a:srgbClr val="002060"/>
                </a:solidFill>
              </a:rPr>
              <a:t>Образовательное,</a:t>
            </a:r>
            <a:r>
              <a:rPr lang="ru-RU" sz="2000" dirty="0" smtClean="0">
                <a:solidFill>
                  <a:srgbClr val="002060"/>
                </a:solidFill>
              </a:rPr>
              <a:t>  которое заключается в предотвращении возможных проблем взаимодействия приёмного родителя с ребёнком, и направлено на формирование педагогической компетентности путём просвещения и обучения.</a:t>
            </a:r>
            <a:br>
              <a:rPr lang="ru-RU" sz="2000" dirty="0" smtClean="0">
                <a:solidFill>
                  <a:srgbClr val="002060"/>
                </a:solidFill>
              </a:rPr>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endParaRPr lang="ru-RU" sz="2000" dirty="0"/>
          </a:p>
        </p:txBody>
      </p:sp>
      <p:pic>
        <p:nvPicPr>
          <p:cNvPr id="3" name="Picture 1" descr="F:\Картинки поведение\р 1.jpg"/>
          <p:cNvPicPr>
            <a:picLocks noChangeAspect="1" noChangeArrowheads="1"/>
          </p:cNvPicPr>
          <p:nvPr/>
        </p:nvPicPr>
        <p:blipFill>
          <a:blip r:embed="rId2" cstate="print"/>
          <a:srcRect/>
          <a:stretch>
            <a:fillRect/>
          </a:stretch>
        </p:blipFill>
        <p:spPr bwMode="auto">
          <a:xfrm>
            <a:off x="1714480" y="3429000"/>
            <a:ext cx="5429288" cy="278608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7467600" cy="4714908"/>
          </a:xfrm>
        </p:spPr>
        <p:txBody>
          <a:bodyPr>
            <a:normAutofit fontScale="90000"/>
          </a:bodyPr>
          <a:lstStyle/>
          <a:p>
            <a:r>
              <a:rPr lang="ru-RU" sz="2800" dirty="0" smtClean="0">
                <a:solidFill>
                  <a:srgbClr val="FF0000"/>
                </a:solidFill>
              </a:rPr>
              <a:t>		</a:t>
            </a:r>
            <a:br>
              <a:rPr lang="ru-RU" sz="2800" dirty="0" smtClean="0">
                <a:solidFill>
                  <a:srgbClr val="FF0000"/>
                </a:solidFill>
              </a:rPr>
            </a:br>
            <a:r>
              <a:rPr lang="ru-RU" sz="2800" dirty="0" smtClean="0">
                <a:solidFill>
                  <a:srgbClr val="FF0000"/>
                </a:solidFill>
              </a:rPr>
              <a:t>               </a:t>
            </a:r>
            <a:r>
              <a:rPr lang="ru-RU" sz="2800" b="1" dirty="0" smtClean="0">
                <a:solidFill>
                  <a:srgbClr val="FF0000"/>
                </a:solidFill>
              </a:rPr>
              <a:t>Основные направления:</a:t>
            </a:r>
            <a:r>
              <a:rPr lang="ru-RU" sz="2800" u="sng" dirty="0" smtClean="0">
                <a:solidFill>
                  <a:srgbClr val="FF0000"/>
                </a:solidFill>
              </a:rPr>
              <a:t/>
            </a:r>
            <a:br>
              <a:rPr lang="ru-RU" sz="2800" u="sng" dirty="0" smtClean="0">
                <a:solidFill>
                  <a:srgbClr val="FF0000"/>
                </a:solidFill>
              </a:rPr>
            </a:br>
            <a:r>
              <a:rPr lang="ru-RU" sz="2000" u="sng" dirty="0" smtClean="0"/>
              <a:t/>
            </a:r>
            <a:br>
              <a:rPr lang="ru-RU" sz="2000" u="sng" dirty="0" smtClean="0"/>
            </a:br>
            <a:r>
              <a:rPr lang="ru-RU" sz="2000" b="1" dirty="0" smtClean="0"/>
              <a:t/>
            </a:r>
            <a:br>
              <a:rPr lang="ru-RU" sz="2000" b="1" dirty="0" smtClean="0"/>
            </a:br>
            <a:r>
              <a:rPr lang="ru-RU" sz="2200" b="1" u="sng" dirty="0" smtClean="0">
                <a:solidFill>
                  <a:srgbClr val="002060"/>
                </a:solidFill>
              </a:rPr>
              <a:t>Психологическое</a:t>
            </a:r>
            <a:r>
              <a:rPr lang="ru-RU" sz="2200" dirty="0" smtClean="0">
                <a:solidFill>
                  <a:srgbClr val="002060"/>
                </a:solidFill>
              </a:rPr>
              <a:t>, включающее в себя социально–психологическую поддержку, направленную на создание благоприятного микроклимата в приёмных семьях, коррекцию межличностных отношений, профилактику возможных затруднений. </a:t>
            </a:r>
            <a:r>
              <a:rPr lang="ru-RU" sz="2000" dirty="0" smtClean="0">
                <a:solidFill>
                  <a:srgbClr val="002060"/>
                </a:solidFill>
              </a:rPr>
              <a:t/>
            </a:r>
            <a:br>
              <a:rPr lang="ru-RU" sz="2000" dirty="0" smtClean="0">
                <a:solidFill>
                  <a:srgbClr val="002060"/>
                </a:solidFill>
              </a:rPr>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endParaRPr lang="ru-RU" sz="2000" dirty="0"/>
          </a:p>
        </p:txBody>
      </p:sp>
      <p:pic>
        <p:nvPicPr>
          <p:cNvPr id="5" name="Picture 2" descr="http://img1.goodhouse.ru/upload/iblock/3a5/3a532b5a406aa706826923d60192fb33.jpg"/>
          <p:cNvPicPr>
            <a:picLocks noChangeAspect="1" noChangeArrowheads="1"/>
          </p:cNvPicPr>
          <p:nvPr/>
        </p:nvPicPr>
        <p:blipFill>
          <a:blip r:embed="rId2" cstate="print"/>
          <a:srcRect/>
          <a:stretch>
            <a:fillRect/>
          </a:stretch>
        </p:blipFill>
        <p:spPr bwMode="auto">
          <a:xfrm>
            <a:off x="1714480" y="3214686"/>
            <a:ext cx="5357850" cy="314327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7467600" cy="6215106"/>
          </a:xfrm>
        </p:spPr>
        <p:txBody>
          <a:bodyPr>
            <a:normAutofit/>
          </a:bodyPr>
          <a:lstStyle/>
          <a:p>
            <a:r>
              <a:rPr lang="ru-RU" sz="2800" dirty="0" smtClean="0">
                <a:solidFill>
                  <a:srgbClr val="FF0000"/>
                </a:solidFill>
              </a:rPr>
              <a:t>	</a:t>
            </a:r>
            <a:r>
              <a:rPr lang="ru-RU" sz="2400" dirty="0" smtClean="0">
                <a:solidFill>
                  <a:srgbClr val="FF0000"/>
                </a:solidFill>
              </a:rPr>
              <a:t>	</a:t>
            </a:r>
            <a:r>
              <a:rPr lang="ru-RU" sz="2400" b="1" dirty="0" smtClean="0">
                <a:solidFill>
                  <a:srgbClr val="FF0000"/>
                </a:solidFill>
              </a:rPr>
              <a:t>Основные направления</a:t>
            </a:r>
            <a:r>
              <a:rPr lang="ru-RU" sz="2800" b="1" dirty="0" smtClean="0">
                <a:solidFill>
                  <a:srgbClr val="FF0000"/>
                </a:solidFill>
              </a:rPr>
              <a:t>:</a:t>
            </a:r>
            <a:r>
              <a:rPr lang="ru-RU" sz="2800" u="sng" dirty="0" smtClean="0">
                <a:solidFill>
                  <a:srgbClr val="FF0000"/>
                </a:solidFill>
              </a:rPr>
              <a:t/>
            </a:r>
            <a:br>
              <a:rPr lang="ru-RU" sz="2800" u="sng" dirty="0" smtClean="0">
                <a:solidFill>
                  <a:srgbClr val="FF0000"/>
                </a:solidFill>
              </a:rPr>
            </a:br>
            <a:r>
              <a:rPr lang="ru-RU" sz="2000" u="sng" dirty="0" smtClean="0"/>
              <a:t/>
            </a:r>
            <a:br>
              <a:rPr lang="ru-RU" sz="2000" u="sng" dirty="0" smtClean="0"/>
            </a:br>
            <a:r>
              <a:rPr lang="ru-RU" sz="2000" b="1" u="sng" dirty="0" smtClean="0">
                <a:solidFill>
                  <a:srgbClr val="002060"/>
                </a:solidFill>
              </a:rPr>
              <a:t>Информационное</a:t>
            </a:r>
            <a:r>
              <a:rPr lang="ru-RU" sz="2000" dirty="0" smtClean="0">
                <a:solidFill>
                  <a:srgbClr val="002060"/>
                </a:solidFill>
              </a:rPr>
              <a:t>, благодаря которому приёмные родители получают информацию по правовым и иным вопросам, касающимся осуществления процесса воспитания и содержания ребёнка в приёмной семье.</a:t>
            </a:r>
            <a:br>
              <a:rPr lang="ru-RU" sz="2000" dirty="0" smtClean="0">
                <a:solidFill>
                  <a:srgbClr val="002060"/>
                </a:solidFill>
              </a:rPr>
            </a:br>
            <a:r>
              <a:rPr lang="ru-RU" sz="2000" dirty="0" smtClean="0">
                <a:solidFill>
                  <a:srgbClr val="002060"/>
                </a:solidFill>
              </a:rPr>
              <a:t/>
            </a:r>
            <a:br>
              <a:rPr lang="ru-RU" sz="2000" dirty="0" smtClean="0">
                <a:solidFill>
                  <a:srgbClr val="002060"/>
                </a:solidFill>
              </a:rPr>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endParaRPr lang="ru-RU" sz="2000" dirty="0"/>
          </a:p>
        </p:txBody>
      </p:sp>
      <p:pic>
        <p:nvPicPr>
          <p:cNvPr id="3074" name="Picture 2" descr="C:\Users\опека\Desktop\9.jpg"/>
          <p:cNvPicPr>
            <a:picLocks noChangeAspect="1" noChangeArrowheads="1"/>
          </p:cNvPicPr>
          <p:nvPr/>
        </p:nvPicPr>
        <p:blipFill>
          <a:blip r:embed="rId2" cstate="print"/>
          <a:srcRect/>
          <a:stretch>
            <a:fillRect/>
          </a:stretch>
        </p:blipFill>
        <p:spPr bwMode="auto">
          <a:xfrm>
            <a:off x="2357422" y="3571876"/>
            <a:ext cx="3929090" cy="250033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295</TotalTime>
  <Words>44</Words>
  <Application>Microsoft Office PowerPoint</Application>
  <PresentationFormat>Экран (4:3)</PresentationFormat>
  <Paragraphs>18</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Эркер</vt:lpstr>
      <vt:lpstr>               Сопровождение замещающих родителей в рамках          работы родительского клуба приемных родителей      Мир добра      </vt:lpstr>
      <vt:lpstr> Актуальность.      По итогам опроса замещающих родителей, воспитывающих детей подросткового возраста, выяснилось, что многие родители и их дети испытывают трудности в общении друг с другом.   Программа клуба составлена по запросу замещающих  родителей детей подросткового возраста, на основе дополнительной образовательной программы «Основы детской психологии и педагогики для родителей (законных представителей)» авторы Моралова Е.А, КрайневаЕ.И.    </vt:lpstr>
      <vt:lpstr>                                            Адресат:   Программа клуба предназначена для  замещающих родителей, воспитывающих детей подросткового возраста       </vt:lpstr>
      <vt:lpstr>Разработанная программа помогает замещающим родителям получить полноценную помощь и поддержку:   - узнать про типичные родительские ошибки, ожидания и разочарования;   - научиться интерпретировать поведение детей в процессе адаптации ребенка в семье;   - узнать о проблемах контактов с биологическими родителями;   - встретиться с приемными родителями, имеющими опыт воспитания  детей разного возраста.  </vt:lpstr>
      <vt:lpstr>        Цель клуба:  предоставление участникам психологической, педагогической и информационной поддержки  ребенка в семье, и профилактика  отказа от ребенка.    </vt:lpstr>
      <vt:lpstr>  Задачи клуба:  - формирование компетентности приёмных родителей в вопросах психологической и педагогической культуры;  - определение воспитательного и педагогического уровня замещающих семей, выявление их проблем;  - стимулирование профессионального диалога, обмена опытом и развитие рефлексии приёмных родителей.  </vt:lpstr>
      <vt:lpstr>  Основные направления:  Образовательное,  которое заключается в предотвращении возможных проблем взаимодействия приёмного родителя с ребёнком, и направлено на формирование педагогической компетентности путём просвещения и обучения.           </vt:lpstr>
      <vt:lpstr>                  Основные направления:   Психологическое, включающее в себя социально–психологическую поддержку, направленную на создание благоприятного микроклимата в приёмных семьях, коррекцию межличностных отношений, профилактику возможных затруднений.         </vt:lpstr>
      <vt:lpstr>  Основные направления:  Информационное, благодаря которому приёмные родители получают информацию по правовым и иным вопросам, касающимся осуществления процесса воспитания и содержания ребёнка в приёмной семье.           </vt:lpstr>
      <vt:lpstr>Форма проведения:  групповые занятия-практикумы 1 раз в месяц, продолжительностью 2 часа, с 10-минутным перерывом </vt:lpstr>
      <vt:lpstr>                 Структура занятия:     Первая часть (1 час) - образовательная, которая включает предоставление информации на определенные темы, связанные с воспитанием приемного ребенка, а также обучение родительским навыкам.   Вторая часть (1час) проводится в форме группы взаимопомощи, в ходе которой участники делятся своим личным опытом, обсуждают интересующие их вопросы.  </vt:lpstr>
      <vt:lpstr>                       Темы занятий:  1. Знакомство.  2. Ребенок приходит в семью.  3. Первые месяцы жизни ребенка в приемной семье.  4. «Трудное» поведение детей и подростков.  5. Управление «трудным» поведением детей и подростков.  6. Дисциплина и наказание.  7. Половое воспитание подростка.  8. Финансовая грамотность.  9. Круглый стол: обобщение всего материала и подведение итогов.      </vt:lpstr>
      <vt:lpstr>                                                Анкета №1   Ф.И.О. участника ________________________________ Возраст __________________________________________ Образование _____________________________________                                         Уважаемые родители!   1. Какие чувства вы испытываете, начиная наши занятия?  2. Проанализируйте, ваши отношения внутри семьи?  (спокойные, доверительные, уравновешенные, конфликтные или др.)  3. Какие проблемы вы видите в  своей семье?  4. Какие проблемы вы видите у своего ребенка?  5. Какую помощь вы хотели бы получить?      </vt:lpstr>
      <vt:lpstr>                            Тесты для родителей  - «Подземелье» - «Колесо Жизни» - «Ваши жизненные ценности» - Фундамент вашей личности» - «Ущелье» - «Часы» - «Путешествие» - «Морские сокровища» - «Четыре лица» - «Какая психологическая травма мешает вам жить?»     Королева З  «Говорящий» рисунок: 100 графических тестов. Екатеринбург: У-Фактория, 2005. — 304 с. (Серия «Практика самопознания».) </vt:lpstr>
      <vt:lpstr>Презентация PowerPoint</vt:lpstr>
      <vt:lpstr>Презентация PowerPoint</vt:lpstr>
      <vt:lpstr>Презентация PowerPoint</vt:lpstr>
      <vt:lpstr>                                                    Анкета №2                                              Оценка работы клуба   Ф.И.О. участника _________________________________                                                   Уважаемые родители!  1. Какой опыт вы приобрели, посещая занятия клуба?  2. Проанализируйте, как изменились ваши отношения внутри семьи?  3. Каким вы видите будущее своей семьи?  4. Каким вы видите будущее своего ребенка?  5. Какие чувства вы испытываете, завершая наши занятия?  6. Ваши пожелания.     </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Клуб приемных родителей</dc:title>
  <dc:creator>опека</dc:creator>
  <cp:lastModifiedBy>user</cp:lastModifiedBy>
  <cp:revision>53</cp:revision>
  <dcterms:created xsi:type="dcterms:W3CDTF">2021-09-21T05:24:52Z</dcterms:created>
  <dcterms:modified xsi:type="dcterms:W3CDTF">2021-10-18T12:15:06Z</dcterms:modified>
</cp:coreProperties>
</file>