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273" r:id="rId3"/>
    <p:sldId id="257" r:id="rId4"/>
    <p:sldId id="270" r:id="rId5"/>
    <p:sldId id="333" r:id="rId6"/>
    <p:sldId id="334" r:id="rId7"/>
    <p:sldId id="335" r:id="rId8"/>
    <p:sldId id="336" r:id="rId9"/>
    <p:sldId id="258" r:id="rId10"/>
    <p:sldId id="269" r:id="rId11"/>
    <p:sldId id="260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271" r:id="rId20"/>
    <p:sldId id="262" r:id="rId21"/>
    <p:sldId id="320" r:id="rId22"/>
    <p:sldId id="321" r:id="rId23"/>
    <p:sldId id="322" r:id="rId24"/>
    <p:sldId id="323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FB6BA-32AD-40D7-954B-2A49A9B5AF2C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39CD-BDBF-465F-8A11-43AC5A20A7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1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E39CD-BDBF-465F-8A11-43AC5A20A7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4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E39CD-BDBF-465F-8A11-43AC5A20A7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3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E39CD-BDBF-465F-8A11-43AC5A20A7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8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E39CD-BDBF-465F-8A11-43AC5A20A7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5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E39CD-BDBF-465F-8A11-43AC5A20A7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32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подготовки лиц, желающих принять на воспитание в свою семью ребенка, оставшегося без попечения родителей.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776864" cy="3793976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Пономарева Ирина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397574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подобного поведения ребенка (подростка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вел себя замещающий родитель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ребенок понял действия замещающего родителя?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предложили бы действовать замещающему родителю?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21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336" y="1988840"/>
            <a:ext cx="8229600" cy="40219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закаливании, физическом воспитании, в развитии гигиенических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в безопасности, здоровье, образовании, умственном развитии, привязанности, эмоциональном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чувствовать свою уникальность, неповторимость и вместе с ним принадлежность к семье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/>
              <a:t>	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5512"/>
            <a:ext cx="8229600" cy="1457304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перечисленных потребностей являются основными потребностями ребёнка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2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886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новорожденности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лет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лет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лет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подростничества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кризисы ребенка происходят</a:t>
            </a:r>
            <a:r>
              <a:rPr lang="ru-RU" sz="2200" b="0" dirty="0" smtClean="0">
                <a:effectLst/>
              </a:rPr>
              <a:t/>
            </a:r>
            <a:br>
              <a:rPr lang="ru-RU" sz="2200" b="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9520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912" y="1988840"/>
            <a:ext cx="8229600" cy="3298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для развития детей раннего возраста имеет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8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4.Для детей дошкольного возраста ведущей деятельностью является: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3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Ведущей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 в младшем дошкольном возрасте является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8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Важнейшее значение для подростков имеет:</a:t>
            </a:r>
            <a:b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9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контролирует поведение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признаёт возможности подростка действовать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предоставляет такую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свои права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1526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стать самостоятельным и ответственным, если: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101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214624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постоянно контролирует поведение подростка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признаёт возможности подростка действовать самостоятельно и предоставляет такую возможность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знает свои права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«ослабление связей с родителями и необходимость получить признание, быть принятым группой сверстников» является актуальной в возрасте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1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1521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приведенных примеров относится к жестокому обращению: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1628800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не обращают внимания на то, что говорит ребенок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Отбирание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вещей, которые принадлежат только ребенку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трудом (например, «За то, что ребенок получил двойку, взрослый отправляет его мыть спальню»)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отношение к ребенку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Заставляют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уроки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силы (например, удары, пощечины, толчки и т.п.)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квартире в соответствии с графиком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еды (например, « Ты плохо себя вел и не заслужил обед. За стол сегодня ты не сядешь!!!)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завышенных требований, с которыми он не в состоянии справиться</a:t>
            </a:r>
          </a:p>
        </p:txBody>
      </p:sp>
    </p:spTree>
    <p:extLst>
      <p:ext uri="{BB962C8B-B14F-4D97-AF65-F5344CB8AC3E}">
        <p14:creationId xmlns:p14="http://schemas.microsoft.com/office/powerpoint/2010/main" val="109663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с таблицей «Компетенции кандидатов в замещающие родители»;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кейсами (разбор и анализ ситуаций);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итоговое тестовое задание.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процедуру проведения итоговой аттестации кандидатов в замещающие родители входит: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608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323528" y="548680"/>
            <a:ext cx="7992888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Какой вид жестокого обращения проявляется в: предъявлении к ребёнку завышенных требований, с которыми тот не в состоянии справиться, запугивании наказанием, чрезвычайно критичном отношении к ребёнку: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3528" y="3244334"/>
            <a:ext cx="78488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психологическое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физическое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сексуальное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7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548680"/>
            <a:ext cx="784887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Кто может являться объектом привязанности у ребенка: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20486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только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биологические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только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родители и кровные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любой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который участвует в воспитании ребенка, заботе о нем и проводит с ним значительную часть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1768144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548680"/>
            <a:ext cx="792088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Работа специалистов по восстановлению нарушенных отношений, привязанности между родителями и ребенком должна проводиться следующим образом: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49289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работа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проводится только с ребенком, а с родителями не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сначала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работа с ребенком, затем работа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проводится параллельно работе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400535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548680"/>
            <a:ext cx="770485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4953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Какие виды нарушений привязанностей можете назвать: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8457" y="2060848"/>
            <a:ext cx="73448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Негативная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Агрессивная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Неорганизованная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Асоциальная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Избегающая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Дезорганизованная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Амбивалентная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Размытая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731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9792" y="620688"/>
            <a:ext cx="321966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4953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Депривация бывает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916832"/>
            <a:ext cx="741682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Когнитивной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Отцовской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Духовной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Двигательной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Эстетической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Коммуникативной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Эмоциональной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Социальной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Сенсорной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Материнской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69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На каком из этапов переживания горя и потери ребенок бессознательно не воспринимает потерю (разлуку) матери как реальную: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564904"/>
            <a:ext cx="7416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депрессия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стадия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гнева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шок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744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Понятие «адаптация в семье» включает в себя адаптацию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484784"/>
            <a:ext cx="76328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к приемному ребенку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приемный ребенок к новому месту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кровные дети семьи к приемному ребенку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соседи по лестничной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приемный ребенок к новому  образовательному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приемный ребенок к кровным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приемный ребенок к приемным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вся новообразовавшаяся семья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350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«Трудное» поведение является следствием того, что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340768"/>
            <a:ext cx="7776864" cy="4884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 хватает внимания со стороны взрослого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плохая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наследственность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не сформирована привязанность между ребенком и родителем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родители применяют разные стили воспитания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 семьи низкий материальный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 ребенка протекает в настоящее время возрастной кризис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ребенок страдает психическим заболеванием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 ребенка не сформирован круг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ребенок адаптируется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ребенок находится под влиянием улицы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10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4120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Особенности поведения ребёнка от 6 месяцев до года при помещении в замещающую семью в адаптационный 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700808"/>
            <a:ext cx="7957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реакции (капризы, плач, отсутствие аппетиты) на изменение распорядка дня, новые звуки, запахи, изменение температуры в помещении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«цепляние за взрослого»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сложности в принятии новой семейной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056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Какие трудности могут возникнуть у ребёнка дошкольного возраста при помещении в замещающую семью в адаптационный 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«цепляние за взрослого»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фантазии о собственной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сложности в привыкании к новой семейной роли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9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/>
              <a:t>	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(от лат.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Competere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соответствовать, подходить) – это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качеств,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необходимых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если он хочет двигаться по карьерной лестнице и качественно выполнять свою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397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Какие трудности могут возникнуть у ребенка подросткового возраста при помещении в замещающую семью в адаптационный 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между представлениями о новых и старых нормах и правилах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фантазии о собственной вине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«зов крови»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138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Ситуации, при которых необходимо обратиться за помощью к специалистам и службам: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обучении и воспитании ребенка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покупка необходимых вещей ребенку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организация культурного досуга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566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Во избежание попадания ребенка в опасную ситуацию при контакте с посторонними необходимо: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оставлять ребенка одного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запретить ребенку общение с незнакомыми людьми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выработать правила безопасного поведения, которые помогут избежать попадания в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опасную ситуацию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405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С какого периода начинается половое развитие ребенка: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дошкольный возраст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подростковый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младенческий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младший школьный возраст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344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548680"/>
            <a:ext cx="720857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4953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24. Какие понятия характеризуют семейную систему: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916832"/>
            <a:ext cx="74168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стиль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границы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режим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состав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семейная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сплоченность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семейные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традиции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семейные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семейная гибкость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236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548680"/>
            <a:ext cx="732424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4953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	Конструктивными методами воспитания являются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196753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манипуляция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действия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шантаж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убеждение	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подкрепление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поощрение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личный пример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предупреждение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5643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 Ваш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которому 1 год и 6 месяцев, плачет на протяжении нескольких часов, его невозможно успокоить, так происходит в течение недели. Ваши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подожду, пока сам успокоится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обращусь в медицинское учреждение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накажу его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ничего не буду предпринимать, само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пройдет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отвлеку его игрушкой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48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Ваш ребенок, ученик 6-го класса, имеет задолженности по 6 предметам. Ваши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70080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поговорю с ним, возможно, накажу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схожу в школу, поговорю с учителями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поговорю с ребенком, попытаюсь понять, выяснить причину неуспеваемости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позвоню его родственникам с просьбой повлиять на ребенка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ничего не буду предпринимать, это не моя задача, это задача школы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141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 Ваш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6 лет не подчиняется правилам, установленным в вашей семье, протестует, обижается. Ваши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почитаю необходимую литературу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продумаю систему наказания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обращусь к детскому психологу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буду больше времени проводить с ребенком: гулять,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ничего не буду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50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Кто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защищает права и законные интересы подопечных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48478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Опекуны или попечители не имеют полномочий по защите прав детей, права детей защищают органы опеки и попечительства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опекун или попечитель должен получить доверенность от органов опеки и попечительства для защиты прав детей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опекуны (попечители) защищают права и законные интересы подопечных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65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544616"/>
          </a:xfrm>
        </p:spPr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1.1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возрастных особенностей ребенка, распознавание его потребностей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1.2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понимать чувства ребенка и оказывать ему эмоциональную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поддержку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1.3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причин задержки в развитии, распознавание их проявлений, готовность воспитывать ребенка с возрастными отклонениями, умение справляться с этими отклонениями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1.4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последствий жестокого обращения и их проявлений. Готовность  помочь ребенку преодолеть эти последствия и умения научить его вести себя в ситуациях, несущих риск жестокого обращения 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1.5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оценить безопасность собственного жилища для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1.6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заботиться о здоровье, гигиене и питании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1.7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причин трудного поведения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устанавливать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границ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1.8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особенностей сексуального развития ребенка, умение разговаривать на интимные темы откровенно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pPr marL="0" lvl="0" indent="0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Ребенок (Понимание ребенка и способность обеспечить его потребности. Способность обеспечить безопасные условия для развития и воспитания ребенка).</a:t>
            </a:r>
          </a:p>
        </p:txBody>
      </p:sp>
    </p:spTree>
    <p:extLst>
      <p:ext uri="{BB962C8B-B14F-4D97-AF65-F5344CB8AC3E}">
        <p14:creationId xmlns:p14="http://schemas.microsoft.com/office/powerpoint/2010/main" val="302914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случае ребёнок, находящийся под опекой (попечительством), имеет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общение с кровными родственниками?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в любом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имеет право, кроме тех случаев, когда общение вредит интересам ребёнка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868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6206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Кто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надзор за деятельностью опекунов или попечителей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органов опеки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сотрудники органов внутренних дел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специалисты комиссии по делам несовершеннолетних и защите их прав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05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265030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</a:t>
            </a:r>
            <a:r>
              <a:rPr lang="ru-RU" dirty="0" smtClean="0"/>
              <a:t>вни</a:t>
            </a:r>
            <a:r>
              <a:rPr lang="ru-RU" dirty="0"/>
              <a:t>мание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23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544616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неизбежности изменений в жизни семьи после прихода ребенка, способность к этим изменениям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2.2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того, ребенка из какой семьи и с какими потребностями семья сможет принять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2.3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Предпочтения и возможности семьи для воспитания ребенка того или иного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2.4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обеспечить безопасность ребенка и безопасность членов семьи (предотвращение риска жестокого обращения) внутри и вне семьи. Умение научить ребенка вести себя в ситуациях несущих риск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2.5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сотрудничать между собой в семье в деле воспитания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pPr marL="0" lvl="0" indent="0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Семья (Понимание особенностей своей семьи и умение приспособить семейную систему к задаче воспитания ребенка).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4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320480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отказаться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стереотипов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3.2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понимать и принимать других людей, уважение к различиям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3.3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Предпочтительные методы и приемы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3.4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справляться со своими чувствами: умение контролировать эмоции (импульсивность), умение справляться с тяжелыми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переживаниями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3.5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соблюдать 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3.6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к обучению, саморазвитию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3.7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обращаться к собственному детскому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опыту</a:t>
            </a:r>
            <a:endParaRPr lang="ru-RU" sz="2400" dirty="0"/>
          </a:p>
          <a:p>
            <a:pPr marL="0" lv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Воспитатель (Понимание воспитателем своих личностных особенностей и своих слабых и сильных сторон, как воспитателя. Способность к профессиональному росту).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6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2484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 Умение говорить о ребенке с окружающими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4.2 Умение отстаивать интересы ребенка и защищать его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 Умение налаживать социальные связи. Наличие друзей, семьи, готовность вовлечь ребенка</a:t>
            </a:r>
          </a:p>
          <a:p>
            <a:pPr marL="109728" indent="0" algn="just">
              <a:lnSpc>
                <a:spcPct val="107000"/>
              </a:lnSpc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buNone/>
            </a:pPr>
            <a:endParaRPr lang="ru-RU" sz="2400" dirty="0"/>
          </a:p>
          <a:p>
            <a:pPr marL="109728" indent="0" algn="just">
              <a:lnSpc>
                <a:spcPct val="107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ru-RU" sz="2400" dirty="0" smtClean="0"/>
          </a:p>
          <a:p>
            <a:pPr marL="0" lv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Другие люди. (Умение строить взаимоотношения с социальным окружением в интересах ребенка и помогать ребенку в налаживании социальных связей).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64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3528392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07000"/>
              </a:lnSpc>
              <a:buNone/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 Понимание прав и обязанностей принимающих семей при различных формах устройства, а так же особенностей разных форм устройства   </a:t>
            </a:r>
          </a:p>
          <a:p>
            <a:pPr marL="109728" indent="0" algn="just">
              <a:lnSpc>
                <a:spcPct val="107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5.2 Готовность при необходимости просить и принимать помощь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5.3 Понимание роли кровных родителей в жизни ребенка и готовность содействовать поддержанию отношений ребенка с кровной семьей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5.4 Понимание неизбежности конфликтов и умение их разрешать </a:t>
            </a:r>
          </a:p>
          <a:p>
            <a:endParaRPr lang="ru-RU" sz="2000" dirty="0"/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ru-RU" sz="2400" dirty="0" smtClean="0"/>
          </a:p>
          <a:p>
            <a:pPr marL="0" lv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22413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Партнерство (Понимание системы семейного устройства и своего места в ней. Умение строить и поддерживать партнерские отношения).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03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15-летняя приемная дочь Юля в очередной раз приходит к вам с просьбой о покупке. На этот раз ей необходима модная шубка, которая стоит $800. Для вас это весьма ощутимая сумма. Зимняя одежда у Юли есть, но не очень модная. Для вас эта просьба неприятна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 рассчитывали, что Юля эту зиму сможет проходить в имеющемся пуховике, а на отложенные деньги вы сможете купить зеркальный фотоаппарат, о котором давно мечтали всей семьей.</a:t>
            </a:r>
          </a:p>
        </p:txBody>
      </p:sp>
    </p:spTree>
    <p:extLst>
      <p:ext uri="{BB962C8B-B14F-4D97-AF65-F5344CB8AC3E}">
        <p14:creationId xmlns:p14="http://schemas.microsoft.com/office/powerpoint/2010/main" val="4214266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1001</TotalTime>
  <Words>452</Words>
  <Application>Microsoft Office PowerPoint</Application>
  <PresentationFormat>Экран (4:3)</PresentationFormat>
  <Paragraphs>275</Paragraphs>
  <Slides>42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Открытая</vt:lpstr>
      <vt:lpstr>Программа подготовки лиц, желающих принять на воспитание в свою семью ребенка, оставшегося без попечения родителей. </vt:lpstr>
      <vt:lpstr>В процедуру проведения итоговой аттестации кандидатов в замещающие родители входит:  </vt:lpstr>
      <vt:lpstr>Презентация PowerPoint</vt:lpstr>
      <vt:lpstr>1. Ребенок (Понимание ребенка и способность обеспечить его потребности. Способность обеспечить безопасные условия для развития и воспитания ребенка).</vt:lpstr>
      <vt:lpstr>2. Семья (Понимание особенностей своей семьи и умение приспособить семейную систему к задаче воспитания ребенка). </vt:lpstr>
      <vt:lpstr>   3. Воспитатель (Понимание воспитателем своих личностных особенностей и своих слабых и сильных сторон, как воспитателя. Способность к профессиональному росту).  </vt:lpstr>
      <vt:lpstr> 4. Другие люди. (Умение строить взаимоотношения с социальным окружением в интересах ребенка и помогать ребенку в налаживании социальных связей).  </vt:lpstr>
      <vt:lpstr> 5. Партнерство (Понимание системы семейного устройства и своего места в ней. Умение строить и поддерживать партнерские отношения).  </vt:lpstr>
      <vt:lpstr>Презентация PowerPoint</vt:lpstr>
      <vt:lpstr>Вопросы для обсуждения: </vt:lpstr>
      <vt:lpstr>1. Какие из перечисленных потребностей являются основными потребностями ребёнка:  </vt:lpstr>
      <vt:lpstr>2. Возрастные кризисы ребенка происходят  </vt:lpstr>
      <vt:lpstr>3. Важнейшее значение для развития детей раннего возраста имеет:</vt:lpstr>
      <vt:lpstr> 4.Для детей дошкольного возраста ведущей деятельностью является:  </vt:lpstr>
      <vt:lpstr>5. Ведущей деятельностью в младшем дошкольном возрасте является: </vt:lpstr>
      <vt:lpstr> 6. Важнейшее значение для подростков имеет:  </vt:lpstr>
      <vt:lpstr> 7. Подросток может стать самостоятельным и ответственным, если:  </vt:lpstr>
      <vt:lpstr> 8. Задача развития «ослабление связей с родителями и необходимость получить признание, быть принятым группой сверстников» является актуальной в возрасте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Жестокое обращение с детьми</dc:title>
  <dc:creator>kab 27-1</dc:creator>
  <cp:lastModifiedBy>cab-27.1-PK2</cp:lastModifiedBy>
  <cp:revision>67</cp:revision>
  <cp:lastPrinted>2019-10-24T07:52:38Z</cp:lastPrinted>
  <dcterms:created xsi:type="dcterms:W3CDTF">2019-10-23T08:46:16Z</dcterms:created>
  <dcterms:modified xsi:type="dcterms:W3CDTF">2021-10-07T11:46:16Z</dcterms:modified>
</cp:coreProperties>
</file>