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sldIdLst>
    <p:sldId id="279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0" r:id="rId22"/>
    <p:sldId id="276" r:id="rId23"/>
    <p:sldId id="278" r:id="rId24"/>
    <p:sldId id="281" r:id="rId25"/>
    <p:sldId id="282" r:id="rId26"/>
    <p:sldId id="277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0" autoAdjust="0"/>
    <p:restoredTop sz="94723" autoAdjust="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9E094-A884-40FD-BFFF-89DBDB842104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4E355A-1DB2-47EC-9865-9FAE7C48A0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E355A-1DB2-47EC-9865-9FAE7C48A0B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D7774D-6319-4001-90FC-78C31439DE47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9D622-09F2-473E-B054-1C06BCCE8D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D7774D-6319-4001-90FC-78C31439DE47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9D622-09F2-473E-B054-1C06BCCE8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D7774D-6319-4001-90FC-78C31439DE47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9D622-09F2-473E-B054-1C06BCCE8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D7774D-6319-4001-90FC-78C31439DE47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9D622-09F2-473E-B054-1C06BCCE8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D7774D-6319-4001-90FC-78C31439DE47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9D622-09F2-473E-B054-1C06BCCE8D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D7774D-6319-4001-90FC-78C31439DE47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9D622-09F2-473E-B054-1C06BCCE8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D7774D-6319-4001-90FC-78C31439DE47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9D622-09F2-473E-B054-1C06BCCE8D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D7774D-6319-4001-90FC-78C31439DE47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9D622-09F2-473E-B054-1C06BCCE8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D7774D-6319-4001-90FC-78C31439DE47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9D622-09F2-473E-B054-1C06BCCE8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D7774D-6319-4001-90FC-78C31439DE47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9D622-09F2-473E-B054-1C06BCCE8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2D7774D-6319-4001-90FC-78C31439DE47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1A9D622-09F2-473E-B054-1C06BCCE8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2D7774D-6319-4001-90FC-78C31439DE47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1A9D622-09F2-473E-B054-1C06BCCE8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71600" y="512763"/>
            <a:ext cx="7772400" cy="914400"/>
          </a:xfrm>
        </p:spPr>
        <p:txBody>
          <a:bodyPr/>
          <a:lstStyle/>
          <a:p>
            <a:r>
              <a:rPr lang="ru-RU" dirty="0" smtClean="0"/>
              <a:t>Суицидальное и самоповреждающее поведение у подростков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400" dirty="0" smtClean="0"/>
              <a:t>клинический психолог</a:t>
            </a:r>
            <a:br>
              <a:rPr lang="ru-RU" sz="1400" dirty="0" smtClean="0"/>
            </a:br>
            <a:r>
              <a:rPr lang="ru-RU" sz="1400" dirty="0" smtClean="0"/>
              <a:t>высшей категории</a:t>
            </a:r>
            <a:br>
              <a:rPr lang="ru-RU" sz="1400" dirty="0" smtClean="0"/>
            </a:br>
            <a:r>
              <a:rPr lang="ru-RU" sz="1400" dirty="0" err="1" smtClean="0"/>
              <a:t>Нарушевич</a:t>
            </a:r>
            <a:r>
              <a:rPr lang="ru-RU" sz="1400" dirty="0" smtClean="0"/>
              <a:t> А.А.</a:t>
            </a:r>
            <a:endParaRPr lang="ru-RU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58204" cy="1357322"/>
          </a:xfrm>
        </p:spPr>
        <p:txBody>
          <a:bodyPr/>
          <a:lstStyle/>
          <a:p>
            <a:pPr algn="ctr"/>
            <a:r>
              <a:rPr lang="ru-RU" sz="3600" dirty="0" smtClean="0"/>
              <a:t>Вербальные признаки</a:t>
            </a:r>
            <a:br>
              <a:rPr lang="ru-RU" sz="3600" dirty="0" smtClean="0"/>
            </a:br>
            <a:r>
              <a:rPr lang="ru-RU" sz="3600" dirty="0" smtClean="0"/>
              <a:t> суицидального риска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Непосредственные заявления типа «Я подумываю о самоубийстве», или «Было бы лучше умереть», или «Я не хочу больше жить». </a:t>
            </a:r>
          </a:p>
          <a:p>
            <a:r>
              <a:rPr lang="ru-RU" dirty="0" smtClean="0"/>
              <a:t> Косвенные высказывания, например: «Вам не придется больше обо мне беспокоиться», или «Мне все надоело», или «Они пожалеют, когда я уйду».</a:t>
            </a:r>
          </a:p>
          <a:p>
            <a:r>
              <a:rPr lang="ru-RU" dirty="0" smtClean="0"/>
              <a:t> Намек на смерть или шутки по этому поводу. Многозначительное прощание с другими людьми.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43998" cy="500066"/>
          </a:xfrm>
        </p:spPr>
        <p:txBody>
          <a:bodyPr/>
          <a:lstStyle/>
          <a:p>
            <a:pPr algn="ctr"/>
            <a:r>
              <a:rPr lang="ru-RU" sz="2800" dirty="0" smtClean="0"/>
              <a:t>поведенческие признаки суицидального риска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857232"/>
            <a:ext cx="7772400" cy="5857916"/>
          </a:xfrm>
        </p:spPr>
        <p:txBody>
          <a:bodyPr>
            <a:noAutofit/>
          </a:bodyPr>
          <a:lstStyle/>
          <a:p>
            <a:r>
              <a:rPr lang="ru-RU" sz="1800" dirty="0" smtClean="0"/>
              <a:t>Отчаяние и плач</a:t>
            </a:r>
          </a:p>
          <a:p>
            <a:r>
              <a:rPr lang="ru-RU" sz="1800" dirty="0" smtClean="0"/>
              <a:t> Повторное прослушивание грустной музыки и песен.</a:t>
            </a:r>
          </a:p>
          <a:p>
            <a:r>
              <a:rPr lang="ru-RU" sz="1800" dirty="0" smtClean="0"/>
              <a:t> Нехватка жизненной активности. Вялость и апатия </a:t>
            </a:r>
          </a:p>
          <a:p>
            <a:r>
              <a:rPr lang="ru-RU" sz="1800" dirty="0" smtClean="0"/>
              <a:t>Изменение суточного ритма (бодрствование ночью и сон днем). • Повышение или потеря аппетита.</a:t>
            </a:r>
          </a:p>
          <a:p>
            <a:r>
              <a:rPr lang="ru-RU" sz="1800" dirty="0" smtClean="0"/>
              <a:t> Неспособность сконцентрироваться и принимать решения, смятение. </a:t>
            </a:r>
          </a:p>
          <a:p>
            <a:r>
              <a:rPr lang="ru-RU" sz="1800" dirty="0" smtClean="0"/>
              <a:t> Уход от обычной социальной активности, замкнутость.</a:t>
            </a:r>
          </a:p>
          <a:p>
            <a:r>
              <a:rPr lang="ru-RU" sz="1800" dirty="0" smtClean="0"/>
              <a:t> Приведение в порядок своих дел.</a:t>
            </a:r>
          </a:p>
          <a:p>
            <a:r>
              <a:rPr lang="ru-RU" sz="1800" dirty="0" smtClean="0"/>
              <a:t> Отказ от личных вещей. </a:t>
            </a:r>
          </a:p>
          <a:p>
            <a:r>
              <a:rPr lang="ru-RU" sz="1800" dirty="0" smtClean="0"/>
              <a:t> Стремление к рискованным действиям (например, безрассудное хождение по карнизам), эпатажное поведение. </a:t>
            </a:r>
          </a:p>
          <a:p>
            <a:r>
              <a:rPr lang="ru-RU" sz="1800" dirty="0" smtClean="0"/>
              <a:t> Суицидальные попытки в прошлом. </a:t>
            </a:r>
          </a:p>
          <a:p>
            <a:r>
              <a:rPr lang="ru-RU" sz="1800" dirty="0" smtClean="0"/>
              <a:t> Чувство вины, упрек в свой адрес, ощущение бесполезности и низкая самооценка. </a:t>
            </a:r>
          </a:p>
          <a:p>
            <a:r>
              <a:rPr lang="ru-RU" sz="1800" dirty="0" smtClean="0"/>
              <a:t> Потеря интереса к увлечениям, спорту или школе. </a:t>
            </a:r>
          </a:p>
          <a:p>
            <a:r>
              <a:rPr lang="ru-RU" sz="1800" dirty="0" smtClean="0"/>
              <a:t> Несоблюдение правил личной гигиены и ухода за внешностью.</a:t>
            </a:r>
          </a:p>
          <a:p>
            <a:pPr>
              <a:buNone/>
            </a:pPr>
            <a:r>
              <a:rPr lang="ru-RU" sz="1600" dirty="0" smtClean="0"/>
              <a:t> </a:t>
            </a:r>
            <a:endParaRPr lang="ru-RU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12064"/>
            <a:ext cx="8186766" cy="914400"/>
          </a:xfrm>
        </p:spPr>
        <p:txBody>
          <a:bodyPr/>
          <a:lstStyle/>
          <a:p>
            <a:r>
              <a:rPr lang="ru-RU" sz="2800" dirty="0" smtClean="0"/>
              <a:t>поведенческие признаки суицидального риска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071546"/>
            <a:ext cx="7772400" cy="5284014"/>
          </a:xfrm>
        </p:spPr>
        <p:txBody>
          <a:bodyPr>
            <a:normAutofit fontScale="77500" lnSpcReduction="20000"/>
          </a:bodyPr>
          <a:lstStyle/>
          <a:p>
            <a:r>
              <a:rPr lang="ru-RU" sz="3200" dirty="0" smtClean="0"/>
              <a:t>Скудные планы на будущее. </a:t>
            </a:r>
          </a:p>
          <a:p>
            <a:r>
              <a:rPr lang="ru-RU" sz="3200" dirty="0" smtClean="0"/>
              <a:t> Стремление к тому, чтобы их оставили в покое, что вызывает раздражение со стороны других людей. </a:t>
            </a:r>
            <a:endParaRPr lang="ru-RU" dirty="0" smtClean="0"/>
          </a:p>
          <a:p>
            <a:r>
              <a:rPr lang="ru-RU" dirty="0" smtClean="0"/>
              <a:t>Изменение </a:t>
            </a:r>
            <a:r>
              <a:rPr lang="ru-RU" dirty="0" smtClean="0"/>
              <a:t>личной жизни.</a:t>
            </a:r>
          </a:p>
          <a:p>
            <a:r>
              <a:rPr lang="ru-RU" dirty="0" smtClean="0"/>
              <a:t> Смерть любимого человека, особенно родителей или близких родственников.</a:t>
            </a:r>
          </a:p>
          <a:p>
            <a:r>
              <a:rPr lang="ru-RU" dirty="0" smtClean="0"/>
              <a:t> Недавняя перемена места жительства. </a:t>
            </a:r>
          </a:p>
          <a:p>
            <a:r>
              <a:rPr lang="ru-RU" dirty="0" smtClean="0"/>
              <a:t> Семейные конфликты. </a:t>
            </a:r>
          </a:p>
          <a:p>
            <a:r>
              <a:rPr lang="ru-RU" dirty="0" smtClean="0"/>
              <a:t> Неприятности с законом.</a:t>
            </a:r>
          </a:p>
          <a:p>
            <a:r>
              <a:rPr lang="ru-RU" dirty="0" smtClean="0"/>
              <a:t> Коммуникативные затруднения. </a:t>
            </a:r>
          </a:p>
          <a:p>
            <a:r>
              <a:rPr lang="ru-RU" dirty="0" smtClean="0"/>
              <a:t> Проблемы со школой или занятостью.</a:t>
            </a:r>
          </a:p>
          <a:p>
            <a:r>
              <a:rPr lang="ru-RU" dirty="0" smtClean="0"/>
              <a:t> Социальная изоляция. </a:t>
            </a:r>
          </a:p>
          <a:p>
            <a:r>
              <a:rPr lang="ru-RU" dirty="0" smtClean="0"/>
              <a:t> Хроническая, прогрессирующая болезнь. </a:t>
            </a:r>
          </a:p>
          <a:p>
            <a:r>
              <a:rPr lang="ru-RU" dirty="0" smtClean="0"/>
              <a:t> Нежелательная беременность.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Противосуицидальные</a:t>
            </a:r>
            <a:r>
              <a:rPr lang="ru-RU" dirty="0" smtClean="0"/>
              <a:t> факторы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Витальная мотивация (естественный страх перед смертью)</a:t>
            </a:r>
          </a:p>
          <a:p>
            <a:r>
              <a:rPr lang="ru-RU" dirty="0" smtClean="0"/>
              <a:t> Религиозный мотив </a:t>
            </a:r>
          </a:p>
          <a:p>
            <a:r>
              <a:rPr lang="ru-RU" dirty="0" smtClean="0"/>
              <a:t> Этический мотив (нежелание делать больно близким) </a:t>
            </a:r>
          </a:p>
          <a:p>
            <a:r>
              <a:rPr lang="ru-RU" dirty="0" smtClean="0"/>
              <a:t> Моральный мотив (трусость и т.д.)</a:t>
            </a:r>
          </a:p>
          <a:p>
            <a:r>
              <a:rPr lang="ru-RU" dirty="0" smtClean="0"/>
              <a:t> Эстетический мотив (как буду выглядеть после смерти)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Нарциссический</a:t>
            </a:r>
            <a:r>
              <a:rPr lang="ru-RU" dirty="0" smtClean="0"/>
              <a:t> мотив (жалость к себе)</a:t>
            </a:r>
          </a:p>
          <a:p>
            <a:r>
              <a:rPr lang="ru-RU" dirty="0" smtClean="0"/>
              <a:t> Мотив когнитивной надежды ( ещё не всё сделал в плане решения проблемы)</a:t>
            </a:r>
          </a:p>
          <a:p>
            <a:r>
              <a:rPr lang="ru-RU" dirty="0" smtClean="0"/>
              <a:t> Мотив временной инфляции («утро вечера мудренее») </a:t>
            </a:r>
          </a:p>
          <a:p>
            <a:r>
              <a:rPr lang="ru-RU" dirty="0" smtClean="0"/>
              <a:t> Мотив финальной неопределённости (чем может закончиться неудачная попытка)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Противосуицидальные</a:t>
            </a:r>
            <a:r>
              <a:rPr lang="ru-RU" dirty="0" smtClean="0"/>
              <a:t> факторы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 Поддержка семьи, друзей, других важных в жизни человека людей. </a:t>
            </a:r>
          </a:p>
          <a:p>
            <a:r>
              <a:rPr lang="ru-RU" dirty="0" smtClean="0"/>
              <a:t> Приносящая удовлетворение жизнь в обществе, в школьном коллективе. </a:t>
            </a:r>
          </a:p>
          <a:p>
            <a:r>
              <a:rPr lang="ru-RU" dirty="0" smtClean="0"/>
              <a:t> Социальная интеграция (через учебную деятельность, конструктивное использование досуга). </a:t>
            </a:r>
          </a:p>
          <a:p>
            <a:r>
              <a:rPr lang="ru-RU" dirty="0" smtClean="0"/>
              <a:t>Наличие творческих замыслов, планов.</a:t>
            </a:r>
          </a:p>
          <a:p>
            <a:r>
              <a:rPr lang="ru-RU" dirty="0" smtClean="0"/>
              <a:t> Интенсивная эмоциональная привязанность к значимым близким. </a:t>
            </a:r>
          </a:p>
          <a:p>
            <a:r>
              <a:rPr lang="ru-RU" dirty="0" smtClean="0"/>
              <a:t> Выраженное чувство долга, обязательность.</a:t>
            </a:r>
          </a:p>
          <a:p>
            <a:r>
              <a:rPr lang="ru-RU" dirty="0" smtClean="0"/>
              <a:t> Зависимость от чужого мнения (боязнь осуждения).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72400" cy="1285884"/>
          </a:xfrm>
        </p:spPr>
        <p:txBody>
          <a:bodyPr/>
          <a:lstStyle/>
          <a:p>
            <a:pPr algn="ctr"/>
            <a:r>
              <a:rPr lang="ru-RU" sz="2800" dirty="0" smtClean="0"/>
              <a:t>При общении с подростком с суицидальными намерениями и его социальным окружением</a:t>
            </a:r>
            <a:br>
              <a:rPr lang="ru-RU" sz="2800" dirty="0" smtClean="0"/>
            </a:br>
            <a:r>
              <a:rPr lang="ru-RU" sz="2800" dirty="0" smtClean="0"/>
              <a:t>важно: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500174"/>
            <a:ext cx="7772400" cy="535782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Сохранять спокойствие и предлагать поддержку, не осуждать, не </a:t>
            </a:r>
            <a:r>
              <a:rPr lang="ru-RU" dirty="0" err="1" smtClean="0"/>
              <a:t>конфронтировать</a:t>
            </a:r>
            <a:r>
              <a:rPr lang="ru-RU" dirty="0" smtClean="0"/>
              <a:t>. </a:t>
            </a:r>
          </a:p>
          <a:p>
            <a:r>
              <a:rPr lang="ru-RU" dirty="0" smtClean="0"/>
              <a:t> Не бояться задавать вопросы о суицидальных намерениях.</a:t>
            </a:r>
          </a:p>
          <a:p>
            <a:r>
              <a:rPr lang="ru-RU" dirty="0" smtClean="0"/>
              <a:t> Признавать самоубийство как один из вариантов, но не признавать его «нормальным» вариантом выхода из трудной ситуации.</a:t>
            </a:r>
          </a:p>
          <a:p>
            <a:r>
              <a:rPr lang="ru-RU" dirty="0" smtClean="0"/>
              <a:t>Поощрять полную откровенность, больше слушать, чем говорить. • Сконцентрироваться на понятиях «здесь и теперь».</a:t>
            </a:r>
          </a:p>
          <a:p>
            <a:r>
              <a:rPr lang="ru-RU" dirty="0" smtClean="0"/>
              <a:t> Изучать наличие и качество поддержки семьи и сверстников.</a:t>
            </a:r>
          </a:p>
          <a:p>
            <a:r>
              <a:rPr lang="ru-RU" dirty="0" smtClean="0"/>
              <a:t> Определять, справляется ли ребёнок со своими чувствами, не оказывают ли они влияние на его повседневные занятия.</a:t>
            </a:r>
          </a:p>
          <a:p>
            <a:r>
              <a:rPr lang="ru-RU" dirty="0" smtClean="0"/>
              <a:t> Получать сведения от родителей, учителей, друзей об изменениях в поведении, их продолжительности, провоцирующих событиях.</a:t>
            </a:r>
          </a:p>
          <a:p>
            <a:r>
              <a:rPr lang="ru-RU" dirty="0" smtClean="0"/>
              <a:t> Выявлять и актуализировать </a:t>
            </a:r>
            <a:r>
              <a:rPr lang="ru-RU" dirty="0" err="1" smtClean="0"/>
              <a:t>антисуицидальные</a:t>
            </a:r>
            <a:r>
              <a:rPr lang="ru-RU" dirty="0" smtClean="0"/>
              <a:t> факторы, помочь подростку осознать свои личностные ресурсы. </a:t>
            </a:r>
          </a:p>
          <a:p>
            <a:r>
              <a:rPr lang="ru-RU" dirty="0" smtClean="0"/>
              <a:t> Вселять надежду, что все проблемы можно решить конструктивно. </a:t>
            </a:r>
          </a:p>
          <a:p>
            <a:r>
              <a:rPr lang="ru-RU" dirty="0" smtClean="0"/>
              <a:t> При сохранении симптомов донести до родителей необходимость консультации психиатра.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Селфхарм (НСПП – намеренное самоповреждающее поведение)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186766" cy="478394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 осознанное самоповреждающее поведение: нанесение себе мелких множественных порезов, иногда ожогов на участках тела, прикрытых одеждой – на руках, бедрах, животе с целью справиться с сильными эмоциями (гневом, тревогой, страхом или грустью) и таким образов облегчить эмоциональное состояние</a:t>
            </a:r>
          </a:p>
          <a:p>
            <a:r>
              <a:rPr lang="ru-RU" dirty="0" smtClean="0"/>
              <a:t> Самоповреждение не имеет целью убить или покалечить себя, оно лишь помогает справиться с сильными эмоциями с помощью причинения себе физической боли, связано с </a:t>
            </a:r>
            <a:r>
              <a:rPr lang="ru-RU" dirty="0" err="1" smtClean="0"/>
              <a:t>несформированностью</a:t>
            </a:r>
            <a:r>
              <a:rPr lang="ru-RU" dirty="0" smtClean="0"/>
              <a:t> и ригидностью стратегий регуляции эмоций. </a:t>
            </a:r>
          </a:p>
          <a:p>
            <a:r>
              <a:rPr lang="ru-RU" dirty="0" smtClean="0"/>
              <a:t>Согласно медицинской классификации, </a:t>
            </a:r>
            <a:r>
              <a:rPr lang="ru-RU" dirty="0" err="1" smtClean="0"/>
              <a:t>селфхарм</a:t>
            </a:r>
            <a:r>
              <a:rPr lang="ru-RU" dirty="0" smtClean="0"/>
              <a:t> не является определенным самостоятельным заболеванием, а является симптомом различных психических расстройств. Сам по себе термин пришел к нам с английского языка и буквально переводится как «Самоповреждение». Самоповреждение или же Селфхарм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самоповреждения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Порезы </a:t>
            </a:r>
          </a:p>
          <a:p>
            <a:r>
              <a:rPr lang="ru-RU" dirty="0" smtClean="0"/>
              <a:t>Ожоги </a:t>
            </a:r>
          </a:p>
          <a:p>
            <a:r>
              <a:rPr lang="ru-RU" dirty="0" smtClean="0"/>
              <a:t>Удары </a:t>
            </a:r>
          </a:p>
          <a:p>
            <a:r>
              <a:rPr lang="ru-RU" dirty="0" smtClean="0"/>
              <a:t>Царапины </a:t>
            </a:r>
          </a:p>
          <a:p>
            <a:r>
              <a:rPr lang="ru-RU" dirty="0" smtClean="0"/>
              <a:t>Выдергивание волос </a:t>
            </a:r>
          </a:p>
          <a:p>
            <a:r>
              <a:rPr lang="ru-RU" dirty="0" smtClean="0"/>
              <a:t>Намеренное препятствие заживлению ран</a:t>
            </a:r>
          </a:p>
          <a:p>
            <a:r>
              <a:rPr lang="ru-RU" dirty="0" smtClean="0"/>
              <a:t>Голодание с целью наказать себя </a:t>
            </a:r>
          </a:p>
          <a:p>
            <a:r>
              <a:rPr lang="ru-RU" dirty="0" smtClean="0"/>
              <a:t>Намеренные действия, способствующие ухудшению состояния при болезни </a:t>
            </a:r>
          </a:p>
          <a:p>
            <a:r>
              <a:rPr lang="ru-RU" dirty="0" smtClean="0"/>
              <a:t>Промискуитет (беспорядочные половые связи)</a:t>
            </a:r>
          </a:p>
          <a:p>
            <a:r>
              <a:rPr lang="ru-RU" dirty="0" smtClean="0"/>
              <a:t>Употребление токсических веществ </a:t>
            </a:r>
          </a:p>
          <a:p>
            <a:r>
              <a:rPr lang="ru-RU" dirty="0" smtClean="0"/>
              <a:t>Рискованные поступки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Мифы о </a:t>
            </a:r>
            <a:r>
              <a:rPr lang="ru-RU" dirty="0" err="1" smtClean="0"/>
              <a:t>селфхарме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1)Это неудавшаяся попытка самоубийств.</a:t>
            </a:r>
          </a:p>
          <a:p>
            <a:pPr>
              <a:buNone/>
            </a:pPr>
            <a:r>
              <a:rPr lang="ru-RU" dirty="0" smtClean="0"/>
              <a:t>2)Люди так стараются привлечь внимание.</a:t>
            </a:r>
          </a:p>
          <a:p>
            <a:pPr>
              <a:buNone/>
            </a:pPr>
            <a:r>
              <a:rPr lang="ru-RU" dirty="0" smtClean="0"/>
              <a:t>3)Они пытаются манипулировать окружающими. </a:t>
            </a:r>
          </a:p>
          <a:p>
            <a:pPr>
              <a:buNone/>
            </a:pPr>
            <a:r>
              <a:rPr lang="ru-RU" dirty="0" smtClean="0"/>
              <a:t>4)Те, кто наносят себе повреждения – «ненормальные и их место в психиатрическом учреждении».</a:t>
            </a:r>
          </a:p>
          <a:p>
            <a:pPr>
              <a:buNone/>
            </a:pPr>
            <a:r>
              <a:rPr lang="ru-RU" dirty="0" smtClean="0"/>
              <a:t> 5)Они могут быть опасны для общества. </a:t>
            </a:r>
          </a:p>
          <a:p>
            <a:pPr>
              <a:buNone/>
            </a:pPr>
            <a:r>
              <a:rPr lang="ru-RU" dirty="0" smtClean="0"/>
              <a:t>6)Если рана неглубокая, значит все несерьезно.</a:t>
            </a:r>
          </a:p>
          <a:p>
            <a:pPr>
              <a:buNone/>
            </a:pPr>
            <a:r>
              <a:rPr lang="ru-RU" dirty="0" smtClean="0"/>
              <a:t>7)Все это проблемы девочек-подростков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8143932" cy="1143008"/>
          </a:xfrm>
        </p:spPr>
        <p:txBody>
          <a:bodyPr/>
          <a:lstStyle/>
          <a:p>
            <a:pPr algn="ctr"/>
            <a:r>
              <a:rPr lang="ru-RU" dirty="0" smtClean="0"/>
              <a:t> </a:t>
            </a:r>
            <a:r>
              <a:rPr lang="ru-RU" sz="2800" dirty="0" smtClean="0"/>
              <a:t>Основные причины </a:t>
            </a:r>
            <a:r>
              <a:rPr lang="ru-RU" sz="2800" dirty="0" err="1" smtClean="0"/>
              <a:t>самоповреждающего</a:t>
            </a:r>
            <a:r>
              <a:rPr lang="ru-RU" sz="2800" dirty="0" smtClean="0"/>
              <a:t> поведения среди подростков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357298"/>
            <a:ext cx="7772400" cy="4998262"/>
          </a:xfrm>
        </p:spPr>
        <p:txBody>
          <a:bodyPr>
            <a:normAutofit fontScale="92500" lnSpcReduction="10000"/>
          </a:bodyPr>
          <a:lstStyle/>
          <a:p>
            <a:pPr marL="582930" indent="-514350">
              <a:buAutoNum type="arabicPeriod"/>
            </a:pPr>
            <a:r>
              <a:rPr lang="ru-RU" dirty="0" err="1" smtClean="0"/>
              <a:t>Психотравма</a:t>
            </a:r>
            <a:r>
              <a:rPr lang="ru-RU" dirty="0" smtClean="0"/>
              <a:t> как механизм НСПП - развивается на фоне непереносимой жизненной ситуации. </a:t>
            </a:r>
          </a:p>
          <a:p>
            <a:pPr marL="582930" indent="-514350">
              <a:buAutoNum type="arabicPeriod"/>
            </a:pPr>
            <a:r>
              <a:rPr lang="ru-RU" dirty="0" smtClean="0"/>
              <a:t> </a:t>
            </a:r>
            <a:r>
              <a:rPr lang="ru-RU" dirty="0" smtClean="0"/>
              <a:t>Депрессия как механизм НСПП - развивающийся на фоне устойчивого снижения настроения. </a:t>
            </a:r>
          </a:p>
          <a:p>
            <a:pPr marL="582930" indent="-514350">
              <a:buAutoNum type="arabicPeriod"/>
            </a:pPr>
            <a:r>
              <a:rPr lang="ru-RU" dirty="0" smtClean="0"/>
              <a:t> </a:t>
            </a:r>
            <a:r>
              <a:rPr lang="ru-RU" dirty="0" smtClean="0"/>
              <a:t>Акцентуации как механизм НСПП - развивается у незрелых, эгоцентричных, эмоционально- нестабильных личностей.</a:t>
            </a:r>
          </a:p>
          <a:p>
            <a:pPr marL="582930" indent="-514350">
              <a:buAutoNum type="arabicPeriod"/>
            </a:pPr>
            <a:r>
              <a:rPr lang="ru-RU" dirty="0" smtClean="0"/>
              <a:t> </a:t>
            </a:r>
            <a:r>
              <a:rPr lang="ru-RU" dirty="0" smtClean="0"/>
              <a:t>Бредовой механизм встречается при тяжелых психических расстройствах – встречается редко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намеренное лишение себя жизни или попытка нанести себе травмы, несовместимые с жизнью. 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Суицид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7772400" cy="571480"/>
          </a:xfrm>
        </p:spPr>
        <p:txBody>
          <a:bodyPr/>
          <a:lstStyle/>
          <a:p>
            <a:pPr algn="ctr"/>
            <a:r>
              <a:rPr lang="ru-RU" sz="3200" dirty="0" smtClean="0"/>
              <a:t>Гормональные теории </a:t>
            </a:r>
            <a:r>
              <a:rPr lang="ru-RU" sz="3200" dirty="0" err="1" smtClean="0"/>
              <a:t>селфхарма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642918"/>
            <a:ext cx="7772400" cy="5712642"/>
          </a:xfrm>
        </p:spPr>
        <p:txBody>
          <a:bodyPr>
            <a:noAutofit/>
          </a:bodyPr>
          <a:lstStyle/>
          <a:p>
            <a:pPr marL="582930" indent="-514350">
              <a:buNone/>
            </a:pPr>
            <a:r>
              <a:rPr lang="ru-RU" sz="2400" dirty="0" smtClean="0"/>
              <a:t>  </a:t>
            </a:r>
            <a:r>
              <a:rPr lang="ru-RU" sz="2400" dirty="0" err="1" smtClean="0"/>
              <a:t>Серотониновая</a:t>
            </a:r>
            <a:r>
              <a:rPr lang="ru-RU" sz="2400" dirty="0" smtClean="0"/>
              <a:t> </a:t>
            </a:r>
            <a:r>
              <a:rPr lang="ru-RU" sz="2400" dirty="0" smtClean="0"/>
              <a:t>– у части людей недостаточный уровень </a:t>
            </a:r>
            <a:r>
              <a:rPr lang="ru-RU" sz="2400" dirty="0" err="1" smtClean="0"/>
              <a:t>серотонина</a:t>
            </a:r>
            <a:r>
              <a:rPr lang="ru-RU" sz="2400" dirty="0" smtClean="0"/>
              <a:t> в головном мозге и, поэтому они хуже справляются со стрессовыми ситуациями. Боль вызывает подъем </a:t>
            </a:r>
            <a:r>
              <a:rPr lang="ru-RU" sz="2400" dirty="0" err="1" smtClean="0"/>
              <a:t>серотонина</a:t>
            </a:r>
            <a:r>
              <a:rPr lang="ru-RU" sz="2400" dirty="0" smtClean="0"/>
              <a:t> и улучшает общее самочувствие (гормон «хорошего настроения», «счастья») </a:t>
            </a:r>
          </a:p>
          <a:p>
            <a:pPr marL="582930" indent="-514350">
              <a:buNone/>
            </a:pPr>
            <a:r>
              <a:rPr lang="ru-RU" sz="2400" dirty="0" err="1" smtClean="0"/>
              <a:t>Опиатная</a:t>
            </a:r>
            <a:r>
              <a:rPr lang="ru-RU" sz="2400" dirty="0" smtClean="0"/>
              <a:t> – во время нанесения раны или ушиба начинает действовать противоболевая система мозга . Опиаты, вырабатываемые в мозге, являются нашим обезболивающим, а также способен вызывать эйфорию. При регулярном нанесении себе травмы, можно «подсесть» на эти эффекты и повторять их снова и снова.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8086756" cy="914400"/>
          </a:xfrm>
        </p:spPr>
        <p:txBody>
          <a:bodyPr/>
          <a:lstStyle/>
          <a:p>
            <a:r>
              <a:rPr lang="ru-RU" dirty="0" smtClean="0"/>
              <a:t>Гормональные теории </a:t>
            </a:r>
            <a:r>
              <a:rPr lang="ru-RU" dirty="0" err="1" smtClean="0"/>
              <a:t>селфхарма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200" dirty="0" smtClean="0"/>
              <a:t>Кортизоловая – кортизол является гормоном стресса. Для того, чтобы организм справился с вредными взаимодействиями среды, он должен достичь определенного уровня и задействовать другие системы организма в «стрессовом каскаде» и каждое звено начинают работать в «стрессом режиме» защищая нас от вредностей извне</a:t>
            </a:r>
            <a:r>
              <a:rPr lang="ru-RU" sz="3200" dirty="0" smtClean="0"/>
              <a:t>.</a:t>
            </a:r>
          </a:p>
          <a:p>
            <a:pPr>
              <a:buNone/>
            </a:pPr>
            <a:r>
              <a:rPr lang="ru-RU" sz="3200" dirty="0" smtClean="0"/>
              <a:t> </a:t>
            </a:r>
            <a:r>
              <a:rPr lang="ru-RU" sz="3200" dirty="0" smtClean="0"/>
              <a:t>У некоторых подростков при стрессе уровень кортизола резко падает ниже нормы, в результате переработать стресс полностью не удается. Ушибы, порезы, являющиеся острым стрессом, поднимают уровень кортизола и могут становиться тем «пинком», помогающим подростку «переварить» его социальные проблемы.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Психологические причины </a:t>
            </a:r>
            <a:r>
              <a:rPr lang="ru-RU" sz="3200" dirty="0" err="1" smtClean="0"/>
              <a:t>селфхарма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214422"/>
            <a:ext cx="7772400" cy="514113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Заниженная самооценка, </a:t>
            </a:r>
            <a:r>
              <a:rPr lang="ru-RU" dirty="0" err="1" smtClean="0"/>
              <a:t>перфекционизм</a:t>
            </a:r>
            <a:r>
              <a:rPr lang="ru-RU" dirty="0" smtClean="0"/>
              <a:t>, негативное отношение к себе, чувство неудачи. </a:t>
            </a:r>
          </a:p>
          <a:p>
            <a:r>
              <a:rPr lang="ru-RU" dirty="0" smtClean="0"/>
              <a:t>Самоповреждение может быть связано с насилием как эмоциональным, так и сексуальным, полученной травмой дома и в школе.</a:t>
            </a:r>
          </a:p>
          <a:p>
            <a:r>
              <a:rPr lang="ru-RU" dirty="0" smtClean="0"/>
              <a:t>Привлечение внимания к своим проблемам, косвенный призыв к помощи. </a:t>
            </a:r>
          </a:p>
          <a:p>
            <a:r>
              <a:rPr lang="ru-RU" dirty="0" smtClean="0"/>
              <a:t>Временное облегчение, получаемое при нанесении себе повреждений. Боль физическая вытесняет из внимания боль эмоциональную, тревогу, стресс. Происходит своеобразная диссоциация, отделение своих чувств от разума.</a:t>
            </a:r>
          </a:p>
          <a:p>
            <a:r>
              <a:rPr lang="ru-RU" dirty="0" smtClean="0"/>
              <a:t>Иллюзия контроля боли. Подросток причиняет себе боль, силу которой он может контролировать в отличие от той боли, которую он контролировать не способен. </a:t>
            </a:r>
          </a:p>
          <a:p>
            <a:r>
              <a:rPr lang="ru-RU" dirty="0" smtClean="0"/>
              <a:t>Порезы в области или близкой к области половых органов может представлять собой способ борьбы с нежелательными сексуальными импульсами или как наказание себя за то, что кажется недопустимым и неправильным. 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7772400" cy="914400"/>
          </a:xfrm>
        </p:spPr>
        <p:txBody>
          <a:bodyPr/>
          <a:lstStyle/>
          <a:p>
            <a:pPr algn="ctr"/>
            <a:r>
              <a:rPr lang="ru-RU" sz="3200" dirty="0" smtClean="0"/>
              <a:t>Что может способствовать  </a:t>
            </a:r>
            <a:r>
              <a:rPr lang="ru-RU" sz="3200" dirty="0" err="1" smtClean="0"/>
              <a:t>селфхарму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1. У некоторых подростков может развиться зависимость от данного поведения, учитывая вовлеченность в процесс эндогенных опиатов. Соответственно, самоповреждение может использоваться для получения удовольствия. </a:t>
            </a:r>
          </a:p>
          <a:p>
            <a:pPr>
              <a:buNone/>
            </a:pPr>
            <a:r>
              <a:rPr lang="ru-RU" dirty="0" smtClean="0"/>
              <a:t>2. Формирование привычки решать проблемы через  </a:t>
            </a:r>
            <a:r>
              <a:rPr lang="ru-RU" dirty="0" err="1" smtClean="0"/>
              <a:t>аутоагрессию,люди</a:t>
            </a:r>
            <a:r>
              <a:rPr lang="ru-RU" dirty="0" smtClean="0"/>
              <a:t> вокруг пугаются и становятся более сговорчивы (манипулирование);</a:t>
            </a:r>
          </a:p>
          <a:p>
            <a:pPr>
              <a:buNone/>
            </a:pPr>
            <a:r>
              <a:rPr lang="ru-RU" dirty="0" smtClean="0"/>
              <a:t> 3. Формирование поведенческой схемы, которая включается во всю жизнедеятельность и </a:t>
            </a:r>
            <a:r>
              <a:rPr lang="ru-RU" dirty="0" err="1" smtClean="0"/>
              <a:t>самоагрессия</a:t>
            </a:r>
            <a:r>
              <a:rPr lang="ru-RU" dirty="0" smtClean="0"/>
              <a:t> становится обыкновенной рутиной.</a:t>
            </a:r>
          </a:p>
          <a:p>
            <a:pPr>
              <a:buNone/>
            </a:pPr>
            <a:r>
              <a:rPr lang="ru-RU" dirty="0" smtClean="0"/>
              <a:t> 4. Самоповреждения становится способом ответа на стресс. То есть легче ранить себя, чем что-то конструктивно решить. 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7772400" cy="914400"/>
          </a:xfrm>
        </p:spPr>
        <p:txBody>
          <a:bodyPr/>
          <a:lstStyle/>
          <a:p>
            <a:r>
              <a:rPr lang="ru-RU" dirty="0" smtClean="0"/>
              <a:t>Рекомендации для педагогов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714356"/>
            <a:ext cx="7772400" cy="6143644"/>
          </a:xfrm>
        </p:spPr>
        <p:txBody>
          <a:bodyPr>
            <a:noAutofit/>
          </a:bodyPr>
          <a:lstStyle/>
          <a:p>
            <a:r>
              <a:rPr lang="ru-RU" sz="1800" dirty="0" smtClean="0"/>
              <a:t>Оцените глубину эмоционального кризиса. 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Подросток </a:t>
            </a:r>
            <a:r>
              <a:rPr lang="ru-RU" sz="1800" dirty="0" smtClean="0"/>
              <a:t>может испытывать серьезные трудности, но при этом не помышлять о </a:t>
            </a:r>
            <a:r>
              <a:rPr lang="ru-RU" sz="1800" b="1" i="1" dirty="0" err="1" smtClean="0"/>
              <a:t>самоповреждающемм</a:t>
            </a:r>
            <a:r>
              <a:rPr lang="ru-RU" sz="1800" b="1" i="1" dirty="0" smtClean="0"/>
              <a:t> и </a:t>
            </a:r>
            <a:r>
              <a:rPr lang="ru-RU" sz="1800" b="1" i="1" dirty="0" err="1" smtClean="0"/>
              <a:t>саморазрушающем</a:t>
            </a:r>
            <a:r>
              <a:rPr lang="ru-RU" sz="1800" b="1" i="1" dirty="0" smtClean="0"/>
              <a:t> поведении</a:t>
            </a:r>
            <a:r>
              <a:rPr lang="ru-RU" sz="1800" dirty="0" smtClean="0"/>
              <a:t> . Часто человек, недавно находившийся в состоянии депрессии, вдруг начинает бурную, неустанную деятельность. Такое поведение также может служить основанием для тревоги</a:t>
            </a:r>
            <a:r>
              <a:rPr lang="ru-RU" sz="1800" dirty="0" smtClean="0"/>
              <a:t>.</a:t>
            </a:r>
          </a:p>
          <a:p>
            <a:endParaRPr lang="ru-RU" sz="1800" dirty="0" smtClean="0"/>
          </a:p>
          <a:p>
            <a:r>
              <a:rPr lang="ru-RU" sz="1800" dirty="0" smtClean="0"/>
              <a:t> </a:t>
            </a:r>
            <a:r>
              <a:rPr lang="ru-RU" sz="1800" dirty="0" smtClean="0"/>
              <a:t>Внимательно отнеситесь ко всем, даже самым незначительным обидам и жалобам. Не пренебрегайте ничем из сказанного. Он или она могут и не давать воли чувствам, скрывая свои проблемы, но в то же время находиться в состоянии глубокой депрессии</a:t>
            </a:r>
            <a:r>
              <a:rPr lang="ru-RU" sz="1800" dirty="0" smtClean="0"/>
              <a:t>.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800" dirty="0" smtClean="0"/>
              <a:t> </a:t>
            </a:r>
            <a:r>
              <a:rPr lang="ru-RU" sz="1800" dirty="0" smtClean="0"/>
              <a:t>Постарайтесь аккуратно спросить, не думают ли он или она о самоубийстве. Опыт показывает, что такой вопрос редко приносит вред. Часто подросток бывает рад возможности открыто высказать свои проблемы.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Важно соблюдать следующие правила: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200" dirty="0" smtClean="0"/>
              <a:t>-</a:t>
            </a:r>
            <a:r>
              <a:rPr lang="ru-RU" sz="3200" dirty="0" smtClean="0"/>
              <a:t>будьте уверены, что вы в состоянии помочь;</a:t>
            </a:r>
          </a:p>
          <a:p>
            <a:r>
              <a:rPr lang="ru-RU" sz="3200" dirty="0" smtClean="0"/>
              <a:t>- будьте терпеливы;</a:t>
            </a:r>
          </a:p>
          <a:p>
            <a:r>
              <a:rPr lang="ru-RU" sz="3200" dirty="0" smtClean="0"/>
              <a:t>- не старайтесь шокировать или угрожать человеку, говоря «пойди и сделай это»;</a:t>
            </a:r>
          </a:p>
          <a:p>
            <a:r>
              <a:rPr lang="ru-RU" sz="3200" dirty="0" smtClean="0"/>
              <a:t>- не анализируйте его поведенческие мотивы, говоря: «Ты так чувствуешь себя, потому, что...»;</a:t>
            </a:r>
          </a:p>
          <a:p>
            <a:r>
              <a:rPr lang="ru-RU" sz="3200" dirty="0" smtClean="0"/>
              <a:t>- не спорьте и не старайтесь образумить подростка</a:t>
            </a:r>
          </a:p>
          <a:p>
            <a:r>
              <a:rPr lang="ru-RU" sz="3200" dirty="0" smtClean="0"/>
              <a:t>- делайте все от вас зависящее.</a:t>
            </a:r>
          </a:p>
          <a:p>
            <a:r>
              <a:rPr lang="ru-RU" sz="3200" dirty="0" smtClean="0"/>
              <a:t>обращайтесь к специалистам за помощью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Классификация суицида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200" dirty="0" smtClean="0"/>
              <a:t> Истинный суицид (направляется желанием умереть, не бывает спонтанным. Ему предшествует угнетенное настроение и депрессивное состояние). </a:t>
            </a:r>
          </a:p>
          <a:p>
            <a:pPr>
              <a:buNone/>
            </a:pPr>
            <a:endParaRPr lang="ru-RU" sz="3200" dirty="0" smtClean="0"/>
          </a:p>
          <a:p>
            <a:r>
              <a:rPr lang="ru-RU" sz="3200" dirty="0" smtClean="0"/>
              <a:t> демонстративный суицид (не связан с желанием умереть, а является способом обратить внимание на свои проблемы, позвать на помощь, вести диалог). </a:t>
            </a:r>
          </a:p>
          <a:p>
            <a:endParaRPr lang="ru-RU" sz="3200" dirty="0" smtClean="0"/>
          </a:p>
          <a:p>
            <a:r>
              <a:rPr lang="ru-RU" sz="3200" dirty="0" smtClean="0"/>
              <a:t> скрытый суицид (косвенное самоубийство. Это действие сопровождающееся высокой вероятностью летального исхода. Это суицидально-обусловленное поведение: занятия экстремальными видами спорта, употребление </a:t>
            </a:r>
            <a:r>
              <a:rPr lang="ru-RU" sz="3200" dirty="0" err="1" smtClean="0"/>
              <a:t>психоактивных</a:t>
            </a:r>
            <a:r>
              <a:rPr lang="ru-RU" sz="3200" dirty="0" smtClean="0"/>
              <a:t> веществ)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Суицидальное поведение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осознанные действия, направляемые представлениями о лишении себя жизни.</a:t>
            </a:r>
          </a:p>
          <a:p>
            <a:pPr>
              <a:buNone/>
            </a:pPr>
            <a:r>
              <a:rPr lang="ru-RU" dirty="0" smtClean="0"/>
              <a:t>В структуру суицидального поведения входят:</a:t>
            </a:r>
          </a:p>
          <a:p>
            <a:r>
              <a:rPr lang="ru-RU" dirty="0" smtClean="0"/>
              <a:t>  собственно суицид</a:t>
            </a:r>
          </a:p>
          <a:p>
            <a:r>
              <a:rPr lang="ru-RU" dirty="0" smtClean="0"/>
              <a:t> суицидальные намерения (</a:t>
            </a:r>
            <a:r>
              <a:rPr lang="ru-RU" dirty="0" err="1" smtClean="0"/>
              <a:t>пресуицид</a:t>
            </a:r>
            <a:r>
              <a:rPr lang="ru-RU" dirty="0" smtClean="0"/>
              <a:t>: мысли, чувства, высказывания, намеки); </a:t>
            </a:r>
          </a:p>
          <a:p>
            <a:r>
              <a:rPr lang="ru-RU" dirty="0" smtClean="0"/>
              <a:t> суицидальные действия (</a:t>
            </a:r>
            <a:r>
              <a:rPr lang="ru-RU" dirty="0" err="1" smtClean="0"/>
              <a:t>парасуицид</a:t>
            </a:r>
            <a:r>
              <a:rPr lang="ru-RU" dirty="0" smtClean="0"/>
              <a:t> - незавершенные суицидальные действия).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СУИЦИДАЛЬНОЕ ПОВЕДЕНИЕ КАК ОСОБЫЙ ВИД ОТКЛОНЯЮЩЕГОСЯ ПОВЕДЕНИЯ ПОДРОСТКОВ 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Суицидальное поведение относится к распространенной патологии поведения подростков. </a:t>
            </a:r>
          </a:p>
          <a:p>
            <a:r>
              <a:rPr lang="ru-RU" dirty="0" smtClean="0"/>
              <a:t>Именно в этом возрастном периоде оно отличается многообразием: это суицидальные мысли, намерения, высказывания, угрозы, попытки. </a:t>
            </a:r>
          </a:p>
          <a:p>
            <a:r>
              <a:rPr lang="ru-RU" dirty="0" smtClean="0"/>
              <a:t>До 13-летнего возраста суицидальные попытки практически не встречаются. </a:t>
            </a:r>
          </a:p>
          <a:p>
            <a:r>
              <a:rPr lang="ru-RU" dirty="0" smtClean="0"/>
              <a:t>Начиная с 14—15 лет эта активность резко возрастает, достигая максимума к 16-19 годам.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714348" y="500042"/>
            <a:ext cx="8429652" cy="5856308"/>
          </a:xfrm>
        </p:spPr>
        <p:txBody>
          <a:bodyPr>
            <a:normAutofit/>
          </a:bodyPr>
          <a:lstStyle/>
          <a:p>
            <a:r>
              <a:rPr lang="ru-RU" dirty="0" smtClean="0"/>
              <a:t>ВОЗ рекомендует основную причину детских самоубийств искать в семье. </a:t>
            </a:r>
          </a:p>
          <a:p>
            <a:r>
              <a:rPr lang="ru-RU" dirty="0" smtClean="0"/>
              <a:t>Демонстрация намерения совершить самоубийство – это «крик о помощи». </a:t>
            </a:r>
          </a:p>
          <a:p>
            <a:r>
              <a:rPr lang="ru-RU" dirty="0" smtClean="0"/>
              <a:t>Чаще всего суицидальные поступки подростки совершают в дневное и вечернее время (80%), когда поблизости есть те, кто может их остановить. </a:t>
            </a:r>
          </a:p>
          <a:p>
            <a:r>
              <a:rPr lang="ru-RU" dirty="0" smtClean="0"/>
              <a:t>Время года: больше всего самоубийств регистрируется весной, когда человеческие несчастья контрастируют с цветением окружающей природы (апрель).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png;base64,iVBORw0KGgoAAAANSUhEUgAAANgAAACiCAYAAAAjmQNKAAAgAElEQVR4Xu3dB5xkWVU/8PuqOkxPz+yAgmLGnHNOgAEUUTAjCmIARRRRMesfkCQgCJgBJUdhWaJEc8IcMGd2l11ymunu6u6qev/P91adntc1r6req+6d6d6dt9ufmq5+4b57z++c3wn33mL7uheVqXIMUiel/FOmTqebiiKl4bBMZVmmolOkoihS0VlJu7s7qVMOUyeVqUiDlIrqXfz7/G3Lcpi6u720ubGZ/PvkyfVUrJ5IZVHk+/qpPUo3LVKns5y63aW0s7OdynJ3dO9imP+mrYVfy1Grh8PB6Fal/8tUlFupHG6lQb+X+ru9tLujDf38Hg7vePJmt06pWE2p7I5+Cu/Tr2/TEfw23qVN04xhqyMPkR7e695U+nXcj5P3mt4m4zbjyM9ZyidkWSMjaTghX6Nxz8M8IT9xzV47ya37jGVlNOakNqXhSLzScDhqU2f8mL3nTtybPCVtaXEUFwIMgM6jpSr8+WXLlJaWT6Z+v5+KQT95/UmA5T4qitRJg1QO+mm7t5XKrffkFzEeXnDtzC1S2V3de7m6Nudnl6NnLi+fyOAcDHby5whg/u75w1SUg/zjeeVwmPqDQdrd2UllfyelwXYaDrdSp9hNqdzJ/843HauB9ff7tNTpnkypNLDdUSfm+x+PYxGApWL5gpebvM9ovMfKrwZgIaABhuoN5wFsUq72N8YYjDGVATZqw/l7ngdY8xECsU4FtNMBVn1W9MGovWNNPgZ2k2fXACzebPrl3aX1LKDD3Z0pABt1ypDF2DqXhv3tlAZbIx3S6eSeW1p7n7S8dnoOwEZCXpZF6hRLaXl5OVuxITAVw1SWg3xv1mlr4z0ZXN1uN3U6rF4nLS8vpeWymzoAWGyl7d57Un9nIw0HO3sDlu995qPS6tqZCsCmKuYLOmWq9d0nEPV9eZBrmwxu3Tkji+AYWYk4JjV/CNmiAJv67HLMMCaevf/885Yyj//4j+fbuADAxgrivFU8D7B4x7Bg1bZka7dnyRYC2FVj9TC67TBbh9nDV3TWUqe7lPo7vZHwZrPporAKZaZq/e2t1N86mzplPw3Lfj4FJVtZWUlbOymdvOLm+XdXoXiTRBGAdAgLXhSd1O0s5993d7czjWPJOmUndYBtuJtBR3BGlr9MJbo42Erbm+9Mvd7ZVA56+dxugSKMKPBufzct3exD04m1m6Vy2E1FGrdnCvWJnslW9Lx41nZYZ+49QjdfePlCVqkB6s4DbGQl9FQe7jEdm3ULFqAq8LkHQlYyDbvwqI7pyBqMWMx55TKigeMmjG8wlqO9i0cjeh4ciwGMMq2ys2yBq+CtEf0RneTGxJuHRa+82b732d8HxdabX7JProshv6V60nnU7glX6qbOymra6W+nzpAV04hOSiUPzsW7abi7kXqbu2m5W6RBfyMNShZldQywE2ln81xK3U5aOnUmFcOl/EwvvF+r48/nOXJKK2l1ZT0DrD/cSkUxoosj5dRNwzKllWFKncFuGu68N+1svjtt9d6ZwbjcPZlOrJ5JS90TaTDYTL1yI62unE6bZ9+RulfcMq2u3iIV6USmu5nzV/yNam+EMAD/zKNMqTvFtYzr8vvOUWZ1z7gQfPs1fgOcVU4JPyc7VHtCPOu5syxvXBd+zoW9NBrT/QAbtX/0XjptpIyDlY1oe5XeLQCwmhc6P5YBmrFTNm5LdkJyzGH07OyODCbfaITKaX1S9N7y0hE2x1wbwLbWbrunVeq4cpPvLvTd9kvbPn7fTiIu2tlN2jh5zgWDVqGKe3081thN+rE6NiGETa6bHPBF3uWidXSLBzXt7yZ9tGjfTrvu5NbvX/AmewCLi7CsrbXbXAbYGBjztHXTAd+nxC4DrAWkJihXNfBSo7zaKKGLArALKeJlgMWQVsHzl3/5l7UBmZsawN71rnelO9zhDjmYdCmOpv19ZCxYBlh2cOW8upntnl363MsWbMKC/c7v/E76qq/6qgspQEONemOxYH/wB3+QPvdzPzetra1dCnyN8mKVvOk0St7knBvaguWgzOabrypTsZQ63bXUkWwdDNLG8qdeBthlgNUC6DLARlGpuhjDpA82BtiLyrJYrgCsnzaXP+0ywBoCbHd3N/3f//1f+siP/Mice7uxBzkuA6wlwDauv7JUNtNdOpmEwYuynza6lwE26SzXUUTVLK985SvTv/3bv6XP/uzPTtvb2+lmN7tZeve7352uuOKK9Ld/+7fpa77ma9Jf//Vfp4/6qI/Knx/xER+RTp8+nd7v/d4v+zEf+IEfmF74whemT/7kT84+3tbWVtrc3Exvectb0gd/8AfvaUsg/qIv+qL027/92+mrv/qr07//+7+nz/zMz0yve93r0urqavqwD/uw9Hmf93np9a9/fb7/9ddfn+9z6tSp9KEf+qHpX//1X9MtbnGL9Pmf//npmc98Zr43mue+n/RJn5Te+9735vZEUvXcuXPp9re//QVW7DLAFgBYZ+lEtmBKhYphP20sfXojTXw+d1FvMuuCBbO+uySkfsZDq3y/DmCs12te85p0zTXXpI/+6I9OAgDXXXddIpz3vOc90z/8wz+k29zmNhloviPEJ06cSP/yL/+SPuRDPiR94Rd+YQbcy172svRlX/Zl6dd//dfzdY95zGPSp3/6p2egOP7jP/4jj4dzAMW17vExH/Mx+Z4Oz33f933ftLOzk6699tr0AR/wARnsDr6j9se/n/e852UFAKSsrrYD75VXXpmB/s53vjMJ6vzsz/7sZYDV0MGmFDHjY/PNLyk73ZXU6aymIi2lcriTNpY+8zLAGlLEs2fPZmH/jM/4jGyhzpw5k5aWlrJ1YOFYlj/+4z9OH/uxH5te/OIXpy/5ki9Jb3jDG9LHf/zHpw/6oA/KIPjTP/3T9Fmf9Vnpd3/3dzMY/vmf/zmdPHky/ed//mf6+7//+3Tb2942W7yXv/zl+RpWhjVi/QCFpQIwpWS3vKWk+Wp6z3vek3/e//3fP334h394BgwAorJPecpTsrVzH89ZX1/PFpO1c7if93LO5HHZgk23YGu9P9hX5J4T95vXvaLsdpZSp7OUo4hl2knnlj77MsAaAqxpVIugopDKxKb5aawPkFStPCuJurnG34En7tOUQUzSXffRjsmjSTL6MsCmA+zENoDtP4rN615e5gHMxZ+KZIfp7GWA5V6aRxEnz5kl8FVa0SQQ0hQ8TcLUde28QBIaJtYvA2w+wKpyU2xe97IRwApzoQolfels97IFmxRKwQV0a5rWR7dQQj/8GpamaokmefukNWsDuiY5Hu1wREK4iXVqcg4f8Du+4zuyL3kpjqaMoUkfTY5J03tPu+7k7h/tdUkEi4rN61+SKaJqddXG3W6RznY/5yZFEfkcBB518hn/7vV6+Ts/zhGoGIyLPeOTv6UzfQIV6vU+7/M+OcjABxJR5M9sbGwkdM+5hJ7vJAoYgnrYAPPsv/qrv8pRSX4WH47/dvOb33wqLpoAzDnhq10G2KgHot9qAda7/sUZYCrRFTJ3l5fS2e7xqOQIwRdJ82+AIMyE34/fvbzwdwAi/l31dQQk/A4khAdI/BDM0byy5T3whEUQaXvb296W3v72t+fnAE88131EAAU8CLR/u6/vm9LIw6SIQKatop3arR3eTaj+1re+dSsrdylAVX1mUytzaSzYH4+bGtNtylRsv+nFmSKGAJrKv3EDA8zLC2nT6n6Awg+Q+Ju2AEK13s33oxnRo8mUDiAADsLi0w9hJkDOcX38hHA3FRDte9Ob3pTzSSxaWBhtcG/RPxE7liEA6BlNLFGTcw4TYJN01zvod+/3v//7v7m/vROF8Cmf8il76YGmfXUxzzvaAPuTcRTx/MyRYue6l5Q6twnAhHfRnybaoXpOaPuqAALDaPZxJ9Mk9KrqL1QFbNoAol/3uMc99iyD8572tKdlQVn0uPrqq7MfpT3AKoRdrdCYvO+8AX/zm9+c7nvf++bLjup0lfAXMAG5O5+hoOTIUEv9EYph0b49jOvm9fekMmnLGJrI9nQfrAHAyqWVtLXy+bWaWLLyTne6U2uA1XH7Jnx/3oCoYpAjqtK9l7zkJekud7nLvEsb/b1JG+cNePTZpQQY/5HimHdMvgulKxcnce3fmALfUi7toGBj+Snrtse8/r7UABvNdD+/hsgFFmy4tJx6K19wowEY6lk9WEnlQaohaGXCR2PzR/gqQZ9YMTQwghLveMc7skWT0JXgZdncK66RqJXQDSoamvAoAOwv/uIvclujsmOaUDdRKJGrOyjAJNMXUYRHHWAjcO2jiC8tu0tLqb87CuuWhGb1xgOw5zznOdnPAAq+1Kd+6qfmqgbUB30DMtr9+7//+3NNoGCFKgkAi1IltXxXXXVVvlbQwvlo6Jd+6Zempz71qTlaqEKDT6Oig4Y/SgDzvtqkkmPW0QRgbS3OtPOnTf+Zd/9jCLCX7fPByk6Rtk580Y3Ggj3kIQ/J4XDgYp1YGj9yWsqYgCMA9qQnPSlbsv/+7//O7/+1X/u1OUoIdK997WtzvZ5avT/5kz/J133ap31aeutb35op1K1udasc9FDyJGJ4GWCzoXJTABgZKHausybH+dWNMMjelCUDZvlgfB8UiUCiZTg2ISR0fuc0C3bIJRFMQsyquAZd+MRP/MT0P//zP9mi0LSieKicoldOdt3RxAeLRSXjerV9ImXqAbUjHPxYngtYtMGntgMLqxURzNCg1ShnRDgjaFP1t44CRbxsweqrL6YFK0JW2kR7c13n7v4gxwhg14+XbRvfdVAWqTdl0ZtZAHviE5+YcyoxRQK4RApNeXjYwx6WPu7jPm4vugc8zgMkgIs0Ab9GhTc6g6L53jQPVmFRgM2jHAelTPMoy1EFGCse6QUBjKiR9J2cGYXzqle9KlNfwQ2Khr/p76K3kWyONEhVKCMgIj+IObjGParHjdGCrff/dF+YPgNs+7or9y33ZHm17ZO3a00RWRPWyNQMwGHBAAnlQrH4M09+8pNz5AjN8h3LJCrFR3KtAAILwz9yPctm/tI053yeBfubv/mbbClZR2BndSIhLDVASP7pn/4pU0UlQJ/wCZ+Q28LXUgHvk3CggdrNkqmOMGX+H//xH3O1uU8gI0B8N88U2Ywp9UcVYOiwNlN03oty+/M///M8JUYfCfwAHWtuvpvqf5/GgvL8uq/7ujw7IBLzwMQvlV8TCBFtJgtYiaqVb//2b7/RA6zWgk0una0ecXMBgIXPoYOrPkiETQm3wYyQuoGr5hwWsTTzAEa4CRHaesc73jFPjmQhAYNmdfDFCA6BeMUrXpHBjx46CJrqB9rcvwU7CJK2Ax/l8MAHPjDfzz3M7fI31hqoHUcVYDE/zPsBDSUCCMFCvHPk/ygh72Nemmk3AGRajflr2AZFqj8pUf1DUQIbF4DCMm9tcvLmjdGCjQB2/hhbsP2bP1j9c3O9vQWrW6OgShsmwXQYEat5AGNtCDxKQ0uLGhp4QKexCQTAsbiif6wR6gQgNDhhcY5raWKhfeezdITuy7/8yzMovRvwEVDnfcEXfMFezd9RBVgoGIzBjOYoAvCpv1hsPrN+ck4EimLqjH6lTOP36ljrtygxC6o/WRx8EwZYmTbXv7Q1RTyKAFvEKlavaaIEjqsPVtc3Td73oH0a198UAJbZ24UUcZg2T35ZLcBe8IIXZMrVpJykeg7KFetLzLJqbQePBv3Gb/zGfTWLclmLTKVAlViowwYY+hT+x6UqlbocRbyYUcT9UnwBwJR6bE0BWNuw5SxtdTG1ZRPg1pVYNWnjPAsWPqjPSwUwlRz8rLqpKhH4iVrDSGu0qdQQNWyyECnqKHCCPmqTBYHaHk37u4kRqI5JjNNBrpv0wfI9J8P0pq1srdX7YJcBdqE4NB3wSwEwfqQSrze+8Y25ekWYPXwivhXQiXay+HJ+f/d3f5d/52PGjIUmAJDnlKznvwKQYI8AR/UAXD4w3w/Q+Hqe6Tkxl047KAG+LB+wWmM6jflMk8mDAKX6rDoQTgPmKEw/x4IN027qrd2h0bSLOu1cpwnq+HYT69BkcA/rnONkwUTxRP3kqwAoUg8x8ISL4EaAhrACVHVaTfQbwbdYj4CGQI/0yKKHewGbQI9IojEGWEEUYKo7XAN03gHwUGpBFj+UQUwPci//BmDvISUiOKWCJpabawvCi2LBLtjhcnguba9/zWWANVyjos6CEYSYst+UIkY1iMQ7TQ9ALFAImPvEv9E5QPBDcKuaPipO5kVt/V3ODkhFCN1rntKrVqpUwRLz9yYB5Bmspuis5zhEcVXQAH8bGhpF1z4BMia7SsH4Pea0eUZQVhYREKOfPC9SD20tX0zfmXVdLUUMgAX3tnfW7hU3LYD90i/9Uq5aUDXycz/3c3u+yjyBq7PWrmENqxRrclDqBkmhMFDS0ASDxYl1PSbpjnvL602C13MjbD4PYMALmNU15ue9r7/LF04eEs5NJ7SyvsCBnnrHpoeyuXvd6165vdV3Y/We8Yxn7KOk8R6AJiXjHED3O7B5bluACajd9a53nXldI4AVtM6pLz8UCxa8W6GsynO8vM0iLE07/6DnWfhTpO8bvuEb0m/+5m/u3W6ewE0DmNxYdaOIJgBr499W71+9Lqh4XbsXeZfJfp0WWq+j17/3e7+XhVpkVu2n6g+AJvC///u/n6O/FArFQuhRQvLBl0P7JpeVi9WsJqPYnqH4uprI9q7aSv4oTXlNrEBRgU/rUHo+60ceKQfMAZXmR0Y0eVrfTqOWzQBW9NPWya84NIB913d9V35ZFRJWwT2KADPQX/EVX5FYsqjAqANPHZDrKOJlgKX0ohe9aG++3Td90zfl1YvJgPIp/h7BBw7VIQClKgbITPBU+TEZYWwLMNOUBEtYLSsoA2EUBgCZmRG+A1jAU30ksokdmIHu9xsIYIO0dfLwghzq2+585zvnshpaY5ojelArdNDrRdrUJFaPRbS+a+oApiaS83+7291uz2daNNLVxoIJYNDk6ifnlabNe982Fsz8OX4Wq6U2k5VTZiVSie5hNADGgrEcUctolWR9JDBSPdoCzPLggiDooDpKqyKrn5QnVb71zd/8zenP/uzPcg0sq0rJxurG/ja5QGyVHSxkwc7naIZpc+1wKGI45g9+8IPTz/zMz1ywVuC8AT8oaJ7//OdnDcU66TDaLISIporZudGOmIISK+jGFJZZ7WhqwV760pfmdeoNKuFizX0qKkaRlCOpXCcI97nPffKAW0qbcKj3qyqmNgAj6AQNTSLMcfDzWAzWQ1G1wmuCj6YJsLAiAFE92gBMX4dPqY+i7/UxK2azDIfoIcXj+QCp72PRooMALCKrkXfzu/v61Nef8zmfsxeIEoSJcjF/D3ra1oLVhum3rn3h/k3QiyJtnawvlWrjJ1TBk4sex9umXkwL9vjHPz5HmORlaEW1iZF/iR1MgIigESYdLwfER/jRH/3RPODzlEBTgNGoIlqcZcXBtKjo3S/8wi9kH0VtI6CJ7KloV/mCsigq/uIv/uKFAYY5aOPXf/3X53B8HCgQquQTXdM3AievfvWrMxBNEdJniwIsrgMYofe6RVvbKNC2FmxRdjDtuoUtWG8CYHa7PGyALep0txmAunNt04Mi0KQA5QfY/CjfQl8IGQdXgpN1sU4EIec7HibAgEX0DFUTqma5FAX7nvBRBAaXcPsEQpqeZq0mbScp6LwgB8GgVFhH/g4lwjdxXzkrz0bbOPaUjGJmbWDxFDAvCjBUDwVUgkaZcBPiYJG9v2fGamb+Zhy0h28kWlmNcC4KMPeKzTj0FXmoKnxjYjwEVyiUaSsyLw6wayYsWHeQNg850XypAMavElTRgToy9uSiVWluncq5jspyn7HYKAo1mcCsA3FTC1bl7W2YQB3fb0MR2zCGw/TBYjoMkBHaatpChNUkXJYb+ADAGAG3vc8wiHvf+9771hBZFGDRjurYoep/9Efnl7kW2AJ4SkeOrtpn0f/NABb3HK3b6Sh6kwDrmA92uBTxUgHsoBZwnsDlDqzZM/hyFDFlgQUuSo2PxTLxdeTfvu/7vi8J46OmWIWDsmMxo2yKdWNp41gEYCKSKC9azuczVjFBlCXTPj+S9Sgyyj7p7x4YYNvX7p/RnMpO2jx1uLWIFwNgonRoCa0ov0EToQd8CdrqDne4Q6aAvv+v//qvPOCu4eMYdI6+MC4hMLiin85l0WatxlQHMLMOquuITFqs6u+xlVAbq2a1YRGxAHgIgefy3Zr0d90WRvMUiufy5SYPwaRJOjlNuQnRB0uo20Jp2nXGRa6yLg/27Gc/uza9EjPRsRc0O/wrgQzfYS/V2EDdWEbfUhLf9m3fNjPRvLbzh2NLPcuC2YDtVP10FQ2INRYi0jZNMGbND6vT/Ae1Nq4Pf8OsXBoJcICFL8OnEWSIhKO8jNo7QmM120c84hE5vO5a36MptJ7BM7DTFsmsGxQhZ/5EHdWYBIVJo4DdBmChhSfv5bm0dROAeT/h88mKk1lBHc+t+ijxfmSi+r5NxjLeu8m5zgmqPxnZ9a6xN0G1v2cFOcgGfxMtnSWn1TGJ5dlnybv9wUb9WQHY9r4ghwWmyrR56vZTB5wQCnszvTpb8pAlENY1aMy+Dhc0oCn4Qc4x8LL5NBjaEFrMdywEbeYcgIhwsehTrINBGOoGtzpAf/iHf5if7T6AwlIBiaQnJx9l0D7OvcAHLSZci66gCbSwazjYBkG7bVvEGgFB1eluOpiTIJj8fR63Dw3a9nnzSqWMn3eqTjOZZ8GagqHJeZdywiUmw++KhWXb9u20MVnbHluwSsS86F37/H1h+jTspq3T0y3Yox/96BxhMoBReEmzoVMcVoARcpbAq9aacSxZPUJOiGOtDPcQrRNtkugVVfJdTGnAw/Fki9+457yDKQeuNtMtpt0zBC6SoZcBNq/3m//9xgiw9d4fpdQpUllUVvZtCzBhZc4gH4WvEysJ8Wnwf0DxPTommcrqWNuQJbJalGkMHNrY/AGQANTvLBYfCqVD5Qg4CyS6BKCx0m7zYTzYmU00+izePo8iKskhaJK9io3rNOphWzDK6/73v38uXcIcsI7o1ybve7AeTTkFoAwqZnorrm5zNO3vaRTxN37jNxIjQd6e+9znZnk7LAu23vvDlDqdgwGsbsDrvgsK5kVEhiYrpw9zMNG5WINeVErnxuKiEsdWfBKC5ShHPojvBdy+RykdseEef4u1jX21WERKou5oOuDVPgoer+hUfuh+97tfUu3StG+bJFFnUURKUjgcwKsCfphjMg00AXCJd0EorkWbo2l/T+sjRQVkQ/DryiuvbBzkmKYsfR9tWu/9XkqdJQuznQdtWwu2qBDM8wnadPLkuQRVpFBEEJh9cqI5v/wotFWnAhXrKweDjnLMAYzPR7NWQaSawvX+xoJSEJbSrkadqp07bwDqAKZP7nnPe6bHPvaxexMS24KnSZBpsp2e8T3f8z3p4Q9/+L4JlhcDYNrClVBl84QnPKH1sE+2kc/N+mNHlGmTMXnkIx+ZGZEi4KZBjnnj6z4nt343FZ1uKsf71+W2bL/ptyd8sCJtNpyuggKie6ihkCdLQCg9jEASdlaAgKNBLANrQmvxwwixWrkoIfI9H0q1g/ObHqKAAKJCI7bpARZUE8AAJCyYTlW5EEux+T5yMdrKcqFOrBmfT1AG7fVu3kn1RfVoqlGnAQzIJyu3mwzmvHP0r+CM9gtRT7bTO0+utnuxAKbtdc9vMt6TbfR+KlR8oth8fDIoEGfcuTDcEr6893U9C07GjLPx5u6waPx/Y6Ho1/QXwRAWz3VRNjZLoa33XjfaitlG51BVFOnCIEdKaWu9WTU9/wE4vAheLcIITJJ1se+x3wkzYLEiBDfWfQAiWpT20SkEISyQaN8iB4GtTqhb5B5V4a1qODR00g88KMDmAaWOMTSxcr/6q7+aNTrFENSXZY/1M0RKzX0LwaP8jAEFQmCNqWqKo3bMAlisxuydVIuo8xSOJxPAB0zei9L1/r/4i7+YUzAiqv7u/ZXQiawyGuTIis8Ud13ecVJOTvVenUohelHE0uzpbo0FS2XabDhdRQgeWKBcmF2ldPweS1VrJA1AwwCaxVcMIn9IvonGYeaFyWkb2oSfpLNYuEt5NNHoTQCm/o9PGmvst8l5LQow+Tv9q64SyFhqjMOsYOOGKktPSMbGTjH63KwHfhnrjb4etWOyv/WtkDsrRZHEkn1cAO8OOGSOsiGf6k8pSX51VNz8yq/8Sqb/sUY/6y84J3BHtskyFkMeZ1mw09uvGgOsMwbYUp0FK9PW+uFMuJxmCep48uRAEsgm09BFG2kgE+hwcfxe9TmtxbrqHAvDALl7ErbYBYYlqCoISsAAoA80GAGk8X3H2lIK7iOjP+3d6gbAXChHFPey5O7lnrHbC0GPTdNjk4XwCRfxE2hi7w88qlS8kzwh6oQiuzef1L31mfxj7IRD09Pi03a1uZSga6LQJs8BHLI02Y+xwlbI2qx7V8+ZpvRO9X4npaI7Alm2YA0BFsWwsZS0BLKf2KQucldegkCyVF7G4MZKQATZNbNA52/OoYV8TuaydECsgR73ATBzrcytQllpZw6s50fWnxaKJLUcHmF2HhDi4fw+CWcUSs2bELL0gBB2zCdCX2PHmLvf/e6NAeY93EdfseYBJGBi0SgHfcT/JPix64zvtC3epQ2g6yzvItZ4HpBEb/WTTxZSnwMmgHpX/RW7svgMPwkVY1mibMq7VvfvjgVm3Ed/oK/Gynl11RdkzvhSTJ6jz/2bMqQcQ+60L0rEYvZC7A/u95gvZsxj/pjnVvf8nu2DvTwDLKWl6QCTI9s8td8Hs4ujBhASAko4NYwGVILkk2VglgmzSYIsgNo4L6SBrIqggzlJNHkEQJhv93DoKIDBkWMt+Vihiab3PTCYqxVHaGBBlmq5jvZ4Bk0euRdtYWLs5VMAACAASURBVP4Jg0F2OC+WAiMUvleZQvhjUKOiJJ5ZLZuap1EBVv94L6FxlJhQsmACLqyH7zwbpdNHMT0lomKLWLBForZNQFgFHRoKKN4tgEUuPFvlDYWHvrGg3/qt35qXZGC9MQoWUz+zsoIK+jQ22eA3uR9Z0SYVJ5QUGbQT6WR//NAP/VBeT4WyoihRQDLKF+PfC3wF6CM2QNbIFjkjmwIfQCqHSz7IjDaIHaDKscPPbIC9JKViKaW0YqvYkQ82GabvDFPaOL0fYLYd0kANolFxWxZJI4DDpwZzBgmlTx0ofB7AQeEAFUBjKjl/i+Z2/utf//rcyToP90VX3NczPQ+4WEqAuFi+QROBmwcw/WKgqxsiTA5SnEPrGtRYhq1JCH7WOQQ41ptgTfSfe8eyZoTJePG99CnlRbjinvMsWFRj+AQywupdXG9cpUoIPKVm3AUYAJCi9ndKBbj8nVJm3VkOikUb+YyskICFQm7XAeokwOxN53wK3r0EJCKBTjl6T0Ajd97ROwO+ayg/sh0LMuknY6WMDqPRJoXi6Lz3mgmw7avG1mslg6xT1ACszoJ5oCMmJtIstIwXjppDf2cxvJBawyh38n3Mv/JZd+h0z3ANLaXjw2T7rjrghLC6BLTOc9BSBpEzCrDAzZE1YARcyFXnsSJBRQ249wBsbWe9dHpYGQLKEkdxaCx4WX2HeQBz7uSgXIwgh3775V/+5Sy4LAAQUE7GxmcsMMOi6B99Y+z0WdPgUgQVfJIFzwQEfUqY3TPGlsUGKhZblBmroaSrm/SFSxAUMVYBdq+YmDm5bJu+JBNxSNlgH+in92Itq4wjlu823rHoaQTnfEdGY3cZ413dabW6k0wdq1hvArAMjFOLBTlcGw7lLCEMoZukMfM0Zt3fVcFHBNPA6RRaE6CAiRZlCQ0a4fJpGTl5DhrPgDikGUyvp4GFboWqgZPFFhzwdwlKc5nQmjiaAkxpEsUR1DdyXzFlnxUhpBEA8Q4xzX5Rivhrv/ZrWdgBBn2KdTkoI5SHwoy1OHz6XgRXH6HcN8ThHWPvsUXuP62/qwuPNh0Tz1/0uroxOdm7KhUoYjmyYEXqXBimH1jKuCHA5Ai8DCERJsVvCYpaN/QPfeSDxH5bzCyrQIhiRSGmmqYKmkB7xAQ91807gIWgeLbnoZoCHgqOgUi9WTV5zOKhAzQh2sAaAxLNTZOxXt7H7+5hCQHnuBeAoVB8p7CiTQcTkGlSQANi4CZonuV3Gt5cK31K6wMGWuxYFGDVvuMHsWaziqDjXbSlWqM3bwzq/m58UTzvQekZX2NNiaF53tnsBRaC5UAFJ3e3qbtvXX+zVqy1+/Kj9CnLpS89E32VV0UHKWG0z/PJgfbEdCQKphrQIDesJ5kQN5hHEQNgRVodg6wu0Vz209apr2o0PwkdAySNFyIHCFpXeVHsGIlPx5wr1M3LBS1BW3B/UUDOpFCyjtbpXsx6epfyqPPBtE3Hh3VpCjAKCKhRKOCkFEI5AZvghu+EzyMQFCA+DIAt4k8epO/5VgJMPp/ylKfkpLa8kxQJJRoHWg5g6CQwRMBr2rPr+tt946AkyRs5Emjhv/t3RBJDCdfd34wNq3pRvAwBgFJK3oHRmEcR17ZGFqwollMqBTtqANYtd9K5U1/dCGD8HEIBDELMojGoFaCxQl6MxtdYWkTDI+/D4rjGWom0CbAJhNA8LJ0O9/ulPBYRyib+VZNzgkYflgVb5F0O0vfG3Pj7ZL1Yb+CKhUUpmqoFM96sa92M6Wo76gBGpuQayUsoLcqf7+lvYbl8mlalTVE5RO6UQWkf5Rljo83klfvBKAi0zLNga5tX5Sii/FeZK37rLFh/K22duUsjgLURgkXCxm0GGGD5SiI/b3jDGzLFQ8tYBBozciVoARCzJjQTnwA1iZWU0ATKIEplqiv9NqUsdaCofndTAFibsWtz7jTGIHhizEMmm5STOXfR62p9sK0XZ4AVks11AGNeB9vnUv8W33jsAMZZRTNpQiFWn7QlgDDtfDOBA0BiITn5LC26x9rGwddyLmA+61nPyudMrg84T6P6O9+PBvdsbQFY2jC25wFkFJCPIhcoj2P6hsiXwArfEjOgHPioFIMqjKaUdBGF1sTKtQHDDXHuIu/fRqE1BWZtFLGnYqc7quaoA1iOIJ57V0q3+pZjBzChZwGVWMQz5qERahwf6HwnWqZCgp/D2rFgLFpYMNRCtBF9sbIuIQeUqCOcFJppA/70pz89Rw0j78P5xucFG9zrQQ96UE4so8j8WM61XUpQmAhtozR8WG2lHL7yK7/yMsBqVvGqsoNYXJWrop+lYgS2+F6+k18lIygqpmJMKMA4jD9liAV993d/d/66Ceicsz4NYEUa2nwqDQb9tLPTS+X7ffOxA1gbbSnqNG0RmzrrNOv8aQAT6AEUfgXwG1i8H9CAFnhih0n0FYhVH7Bq2uaZAMrCxgxxf1tEg9fRpiZ0t02fXqxz572/+lEWH7AALCp29LHIJkaDFgp6xHxAwQz9jQVRvpQwgP3UT/3UAgBbyjRxZMGE6a99fglgRTlI272t1FleSdtn7nyjBlhTYWhCmeYNeJ2f2oay1GnQphp1FpW9sQKMVRKx9QlgrJP+pqywB3Qfa3GOYAfGEFHNmJsXfROzrZv296ntl6ZSHWISRRwDrHfN8/YA1tvaTCsnT6athlHEOuGZ5mQu4hM0BcLkeWYsq/fTcVIIgh+0ks7my7AWAhz+xkLQZiha+EcSyWhjFNvOasdRAxghik38qnkl7VTFwPcTHbuxAiyKfJuAYlHlNe06FHEqwIb9ndTf3UkrayfT5qk7tbZgBFW1gEN4NOblTKMnTazDIgCjuQgZChbznIJjx5qIwOUQ7BDMkC7gD6n6MEC0mu/kp9ShhcVpIpRNrFOTc9oor+qAWwQULY3Z4ZKu/EmUVTDHu1t3X0AFJfXeNHeUOjnH3ChAFFSRLPbZ5BC15df6lCSPMZ7Vf9X7VsviAiB1MyqagKfJORcVYNubG2l1dTml7tJCAPNCBoy/gQNzNmlQfgMB53fguQbcYAupqoiQpxB8EPGTnK7bWb7J4MY5Krz5MBG5M7EweLi8HUCFBZPVBzqRuyjh0RbnSyTLhQAcIZx2HDULJq/j/VhvikJENHZvjKWiJVSNlSMW7RTtFEXWd8bh53/+57Oli2LbJmNgnQ3XYAQxi0I1jH4mH7E9UdwrIqSuEVh43OMel4MRMVVIe773e79336Ob9velAVhQxNF0leyD9a59XlmWw9Tb3Mw8dZhMuLxjawtWBZiInFpAnWNatjo+ANI5BFeULhaSkcTT8QZfqUvV8jUZ1BvynCZWtumAV7XlDWnBKDHUVmCEj8GS5Ohwr5crKzjvJow6Lw59HlXwgOZ6is9YCco0CQi5V1TXq8wRSHBfIAEegKPsKDkAFPTRHoEe9J1iZn2lSQCMYtDue9zjHscIYC8fU8TRhMsxwJ5benkvozNHxb6LAYxG0nnVUhi9E3vzGlSDBsh8HDRE58a6HlFoughoWCzh+FjGGf1jKVGlSDyzVugSYRMxAm55LgNNUwvRal8sMMonIwgO1kx4d5Lu1AFMW6JCnW83CagbEmAHoeRNFMqssWENvbfPWL9ECkKKAW1XaRFLRGA3WINxiHSG8YlC6pjkW90Aou7dpvXlJbFgW69IZc6DVQC2efWzSwJX3WJmUYBF59cJ3Q0d5LA1KEDQhH6+5Vu+JZfPsIpq1QBI5AgdscTbj/zIjyRrMfzAD/xArleLDbEV99q13qDH/mA0Ov/MAj1NfIJY64FGp1z4cgQL6PUzra4tclwm+sUqyLHMeCgo/RjTLSgJ7zTNYirQ9SwKg3/Fl2INWCI1eYqM/Y1vSul4Z33hWdrh/jHjQI4IjRTypvTIx7TAyCLKsMk13tsxufFGU8ZwZAC2dc1zypiAFy/eFmBeZl5B6jyATeu4JoPhHEWa/DvUBDBECwkaC2mwUB8CRGDMtJbgValhhuwrX/nKbHlZNzVn1rJ3EEb3cg+Janv3NgGYmbsKm2NtC0LMkgEAa8n/JDgCDkBImGnumDVOwGl4CsNBuAHgJ3/yJ6cCDKgByjNiTyzPBw6WAwCj4FVZWbVqXDRV/6Dt3lm79AWaz0/Wl/pt1mF8owofqPUZRVI9omYVwM2xi6JvbWG9HLHjDSWIPcRWs7OUN9qpr9S9andTEFZpe9U6zgrOzLKY63UWDMAmG9QWYAZUZ6BYOlpgQ1WFCFysPEWgaE2ZcwMfe/bqbGsjqlbWqegFCxRZ9KYAm3ZeDPoiUzCaUKa6wRRFi3ld/FG+iO8AiQXz7lFFQKAoBhYzFqoJP5SgV7de1W8Erk47q8YHrlj/UX8YB+9NOaBaPvlD/k2oASCmyFMc2uje/q6N2uN5saHGtGoWzzL2KH/sTFMdj1iXxFw6kWayELMtAIOfZZk57Zen0k7Pphgj2TsLYDbowFD49sBGIWEM0hUxU+Gud71rpqnekwJzjneM5dzQ1Vh1yvw5qR3P1x+ms1SfPw2Y671XpLKcoIiWDNg3YOUwbZ1u54OxFAaBsGhkrDGHEhlIWlGol2ZHVwiXH1qagHJodYRJfgacwN3tbnc7KLYOfP2iAKsbgOrM2kV9MPdg6ZrQn+o5cZ2+bbPXWbUDIy84rVMBRf2kgBaFyYIpTaIkCL/oLQtGyVLGrK1SNH5wRHopVhFPUUcWjjKetJx1Cq264eFDH/rQHInMdbWDQabIrBo/kJW2Nn0km/URUHo37aDAKDftwED48P5OGfjes2dasJ4gxyi4oZJeXWJek+OgAKNt0IhYHz6WMkZFNFBn09yhoWMWqU8BBQCMVZRoEi/aZmXfGHQdE9sO+eRz6Dxgpol1Ni3M76Fpq+vPE7ygfzG1HmUy2No+rT3T6IjBIViE6aYS5KgDH8sWy+cdWONN2VEU64kFYVlR/46VyYL6xWZ/ETxhVcmcz9hKyzgBOLlg/WOJC9YwADofYJ4YAMth+oMDbJrJnGbWq3z3MDo97gFUgACkTHxEL1EfvhWtRIMGPfE7zcu/QVVjARSK4CEPeUjWyDq8ug7iZHunASwmAWoD7Rh1harnBSBigRjWmgIgFOgkSugHtQZ4bIAfJa+oTU39C0qTgnNdbGKBFcR+YAqL3deyCmYhEDTK56B5yMMcz7p7tXn/ebSuidzWnTOdIrJg5wFm2sqBAUaQ+RYRCkcPcHiOtbA87Y8qoAT8skgu+7vBRw0BonoQRv6Ya9psM4oCoZsKOoGNoLq3sLkKAxzc3xR3cuyFkFldfBwwwymPpeNUc2gLK+T6pgMOlAIoDtbbtd6HZeQDEWTg1W+EOw5t0DYHIABfWFlWF8VuI2CUhzyk5+hH9DwAJMIKVPrJrHJRUn7wZDCqLWD0MStiir0pO+gY1yG2vNLH3gkz4Gvp++qiNVHCph3Gprop+aRiNk6Yh/7mawoekQGfmIt3NfZRTe+cKC4IRhLvG8uLu5/2VNdpdE7IER/3gAAr09bp0bSIeej1YqH9aGmm2qBN0ilaGGUiNBpLg4veAacIW6yoi2Za08OyWwRKSU/TJGdbQYjzDdI8+tfknKq21C9hQcKRDocZ6IGNnxCUJO6P1kQVCUHTZ0LoMeCxdFhTHwygOf2UhDGIpK62Wrfd2iWegy4HHY4i2UX7Ew2nZO3eYiwJO2ZQ3Z3Uv4E+NiiPMSYXKJyZ8eQqgiHVtlQVDJZAiVCWkTjHUIAo1jGsXut+8plSN7ZPYhQsU6E/pU2AH6vRHxQ1BYfNYBPiAxjBD//wD88B2HkfbM+CBZA8qFMWaeuKZqtKEaQopNXYmIOlA2kPL037s2iAR8gCRMCDpjg3kouiOwQqFq/077qOWnTw2153mEGOqrJqorxCW0/TllVAzztnUvP73VigqbFEWZwzLxAyrw8BFciMvXGl+Qk2yx0H6wB4GI3xZfFYbtbOubF5B/mKxVer7xsKRp6OzHEBgEO/otoCKoBEBqNowD1ZUkG3O97xjsmKW+4de3i7DqAcfLIorwuZjGW2Y0m7urTUeu+VOdGcx/d8JcdoC1kXaGSn7KTemWYAayME8/Jg8wZu3t9FMqM9tBEK+rSnPS0vWUYr00CsIn9K9Io1oDG9Mw3ofLQNZaX1BUjk1PzN9Tqfxp88mlI2VoizTNBQH4onlvSO330Svoj0zXKoDwqwuv5solDmjUP8HTUjzPE577qm59X1NxcE1fTJl246JvMUUxtFSL5P9l45ihxOA5iTimFKvTPNKOJRAphlu7SfJgIaPgCawaxHUAOgUBc0onqgt3wU2hRloLViyYCY0uJ8gZJFAUbLxlJ1nkeDa6/ABv4f2+yg0SKvQSEXEQLWg3+J7kgWA7N3FgnDNDzLe7I2LJn3RrWi39AnFfUXu3pjHgjrLPFBlNAifTvrebUA27rmeXsWLL/AMQWYcLBD5I0Fs84F8x9r2+H8LBgrJHiB90dkj7MdqxSjTUFrBACqFozAHgRgnimwA8AEXJujyJbQawd6zOrW1TA2FTD0KKx0LFnGOguuoGVSFmjSM5/5zL36TcEE4BaMAEYKCgC18ygdTa1TMCZKQ9pI4j8KACgZ/mlU/ERRgGBUE/92GjCrAMszmkurSl2DIo5KnfKmfGWReg19sKNkwSaFIFvj8foNoXXaCkoTytRmwLVJ0IPgimZOG8xo76La2XsSJmBGhTnplkPzbJaK4uGf8DMEFfjIPllW1fcCH4vkIdv27yLnt+lv9+f789W8M6vO7zKlyQYiGAVFTPFRLpjOwQD2qj2KuAew3atfWA6H/VQWJqoM0yAVafeKZguPHmWALTJ486xT3T2bDnhV67Xh9ovSmLY+b9RBTm5Wfxj9eJj3aNrfVQsmBcE6KSdjqQVUAI5iiSg4Hz22YIr2thmnkQ/2mnFww7IBo6PYeeOLyrK0b9cgpaKfOmkrnbvieC56Y/VYVDCKZDnOfKuIJHlhnap6XY6Gb4IC8s2EZu06L0Qsd4VmETo+nPKface0AedwOyJ/QnD5RizDZMEwDYqWcdBF3kTVWBi+mef7iZKhNgIWa0/w6Vgx70prV4twnRMRXoLH0i1q8Q8TSG37uy6qtyhQFr2uHmBXX1mWw52UhtupKPpp493XpnTr+zfKg9VZsNjvih8RVQN1VKsJ/Wo7YI997GMzwPgfooEEmqaqAoyPxfeJKStoA7+DcOPq6tYIOz+OViOcdcGN6iDU0Qpt8VzA9SzCDdyxWlT13WKjOf4XMAEXQMiZASNQCM5EfzehMc6haExTiYmP/DG+XeyuEnsA+N37S7lYf38RgEU4Oz7bjl3T89somEWBsuh1tQCzqlQa9FLqb6R3v+O6XKS48tE/sjDAVNarohcdMy2EsBAyoW8znOUiDGistCu7/oAHPKBp/848L6ojqhZMns3vAEPIAYaQSeJKIsZUDgEAvwvHC/nHJnAEXpheVUndMW3ABUjCgrFmkZNhifB+v6MnQIS+sB4sJ8VASPlHMdnTfVjimPDZBmBSFbHGPaBRLu7l/sbFOMQ0H+kB03hiiYE2g8L6A3BsTySfRsEYa9U7xpkVF8jxPJ+UWex6KfBE0eln46hfJaiP04zmeoC98anlsL+R3vWO69PJ1eV08vSt0sbN77owwMytih1TCLUOJmB3vvOds2ChZ35HweR8CFR1OkCbQb2hzw3wRMCkDcAmQUBY0MOo2miqiT3Tvdpe5xp9H4ol2u57wl4t/Yr30yYKhaKJJcua9rGqCpFJ4+9d3QuQWG3AE8FVYRFbuGoXaoyGWyTJ2h0ocXWyqXOP05ocJ3uvHftgtpEdVSUWm//8i+W7zr4lnTpzRTqxdsuUyhNp82ZfszDAaETWAb3iT9BkBlR4HNc3gLQWbRp1cdX9tpoOaFVgDErs0OG5omAqRmLBUIMp12PWs/xSLGcWKynR6BFhIxAx1SG2F+LLVaurq5SzLVDqaHXb75pasGpfNqHkTc6ZNj6xOKpP7TMmrCWrjA2oUWQhjYUcoDFiocmBsWM1yQdwU8LawspNbmHVtL+b9FEor3l0v8m9cpBj63UXdE/xnn/51bLo9tPq2ok0LFdTMeikrZsvDrBpfkJdVAt1A7KDRK7QOYMkMBCbtANsbDPk33xBgwVwaAmaKgcSa5AADEtq21FrxKO5/B6KwhZK9pBSHwlwgiCTm2I3GYDqYLaJTi0iBLERBvor0YwWx/IHUdQaa13oN+8a+1+jodjFUct/tQVB2zGZJrd1/T9tTGoBZuFRQY5hORjF8IeDtH3zr21kwQwMQaalUACDQ4PRRKyEmjTJWRqK0y4fQWBZE9SAU+3vrANhN7D8JFpusop6muYUpAiNSSPK5QAM6xRb1MQWp36nRQlVzAFyLYADnjYKaPAnWDT3QHdcJzkLYCxgm03Q66zTDQ0woJLvib7RBslV7x4brBsnliXWvjBeakNVsPATo/LjIKt8RQFulUkYb+NBScVG5NWxnVfc3daCYSPC9D5DMZLL+973vlmhYjyspqBc03u3BNhvlwmotjZSkg9Lg1R+wLc2Apiom1mnBNqaGASV8BJy2pN5V1GNiwMQIY7wN1qGRgApbg5QBIJDbNbpD/7gD2bNO+8AkIi8xdakQen4INpECQAxoPg99vvV6a6PaKdnaVdMtIsOB7TYxAHdrU6dX2RQbmiA6X/+rr4lxOiXygyH72LNQu8fMxy8t/7nD8VWsvP6ft7fla8ZE/WXQOaHoqKMpQNQSAzE8hBYA9D/xE/8xMzbNu3vsGCUveoVAFIhL3Lq0xIFz3nOc7JMkpfY/+sglq/Wgu1c/dyyv7udhv3ddGK5m4adlDbOfF0jgIkMemH0A8f2b8JMkAEsVjASLVPXJsIEbLEQaawEGxZChYPI1pOf/OR0r3vdqxHApo0GIYpFZ6o+0zyhOKjf0gQ8Tc6Z5Zc1EQLn6H8a2ifLNUnTJ/viID5YXb9SwI5YSZnCw3KiTpICFfCKnSUFXuatItwWYJQI8LqOctUWSuY7v/M70xOe8ISc/sCsyJ2+atK30yzYeu93L/TBdt/49HJ7ZyN1l5ZTt1hNw7JMWzc7vM0faFCgoynaCm8bMEyey+zTUAaMAhD6RiGFxXUy8KErolexrVG0U8icrxXafVY7Zg04msUyK1kygBRLWFQ0mcBRODGtJyxqWFK/x98iOd1WwKLtTcDT5JyDjMlhXLvI+89TaGSBv40yHwxgf3AhwM7+56/lUqmVlROpW6xnX2zrAFFETxBSRqtiDlDdwF2MwYyVZiVbAUyO56lPfWqeJi/XwrGfnDENBISahgOGtlq/OpieQVuyzOgySy5Cxs+QJ2PVDS4fFpgjXwZ45kbxm9AmIfNFKjn4GFIDMbs3Ajf8XEcUvKLx6vD4oKiwgJA1GA/j4BIINB3WvL4bAmDTlNA8YE5et96rAdi7/uWXy/7AajpraWXpVDalG2ea7dFcpTEE2MEns665KFSsy0czsA4EdjKJGf5RXHsYgxr3QEXQD5+OWKMj1ick7PEdhcAnjO1kWT5/OyjAAMMGCg6CS9C0SQJYuJqVsrGe/uMfCAjx84CA3+gaU/31YfR3Ey3rHApGUAZVo6FjYSFt8J58LdY8dpdBI2MJCNHURQ9KgQJxP+8uAhsTGCldY64QASWL2e7ai1HwySiXaambWQCzfJs+cy9KCYsRUEFF+aWe57n+FgEY9JlS0VaKL9ZFiTbGpMwqmPx7cgxysGwCYFhHsft/zym3d8+lrd7Z1Ck6aXV1Pe3e4psa+WBVgJlDpJGolWhU1TJ4GVqcA+tvOolwEyoDzAEnzJd60/NJgWpiZWcNOAXjvWJjCRYj8n+hfGIWeNBDA4VWU0au9W8h9UUoonSE+wAQC0m5Vf1RTCMqyb27cyIRXN36qC3QAFtVhuidT4qD8vJufhfk8BzPJvjkQ1SZ1ZSwBsiwsvPGpGplPFcfcwO8axz6NgocuAQ//dM/nZ70pCfl4BgwU0AYBmUWq1OFQkTxq1sIT7NqUwG2/cbnlUWxmzY2351OrCow3U3pVndvDTBRxIjE6Fgh0VgmGkUhJBpHk0UodnKti6ah+bYDvuj5BwXYNK3XhnpM05ZNNGr1vRd5l0X7jRVQ+hTzrHzGKluAyx+XikFfpQ6kFUSSKRTWRlvnrZNS9/7C75QZuSJ7fGmUX5V83BvtVsoHiKLJAm+AJT3BR2fpPRvoKX+MTNua9HdYsBhfn8Xm1c8qi3KYYvuiTqdIm2fOV1Q3oSOB9jDrdVq9LtE8j361HeDYFxkV0LFhAXQw/yeKXn0fax/6RBPQMELBmtL8Op/mqybDWec2GnVyUISlaWr35g+hLyJnNDq66MeAOwclnKUtmwz4pQLYrHGLio+2Y1t93yYySZEb57BkwNPkuibnzKOI1dkSewDrb/dSSsO0srqSNq9oFqavUsQ6TjqtU+K6wwZYrMmOewOTCF3sS4b+4NPKpdCPKAJGmWhT1pf/gaZa7SiWsqbZ+Cq0mGn0BwEYLR7LmfG1AI22BKqgyAIdoo+PetSjbpQAWxRYbQF2EKDMU16tANa75tk50ZxEDzc30potZOfkwZhha/QROvxeNIxjHv4EqmcDBZ9yXdbdI7STeYZ4Efwc6glZTM+gzSVL733vezeePoHrO2IOFqDFrvKRe+EbRtg+lvtiwSSPhdNFFmk91osl8U6xceBkXVydophF/1gqwKJd4321mX8AZNrqWbGlU6yoNE95zaORTRVaExp5UIAc9PqmUUTz/VTr6FsshHySC78bb5FkARiUFZNAVckqv0yBMeXchsobo9M7f3ShAj4PsGHa3Dib1k6dSr0rZpdKaagXYO41NCYXxt1l60WRImmswb/1W7+V6RD6pTF8MlxdDWDkgwh/1CXy0ySybTMUL9p2cACkuh5f2+ubCFzTAa+CoMnAsZr6Zh54mtDIU9uEuQAAIABJREFUmyLAHvjAB6b73e9+uWLDphOqg8gtmQAykVtpCWyBEiWPfqdc7WITMYO6/p82JtMBVg5TJwHYubS6dir1zsxONGuoMDPKFAuIoDvAY8oCwWCVhEyVpYjC8G+qjmsIJrDRNHwmWj38E86u+wFrG4CJTrlPaH2f8bt/o4raD8ysb+zywrLE86uRP5bM36YdNxTA2tDveSCMPpn1Hk1B2FZJHfb5Tfub8o4dY8ifwIfx98N90Cdk0vwz/nnED/wdgyADTRRhtd9qAbZ1zbNzkKNblJkiCtNvnrk41fSH7YN5WWVWqGgEE1hCZj+mrJirhq7KRTlQM7kZmkvHioYqBEUpWVbaznJnxxVgFBcmED4o2s2vFHBBQa1TIS8EfBTg5bXpR/O4Zim4VhasCrDe1mbqdJbTzvu2jyLO8xMuRhSxCjCWyQ9LyK+JdcylD6zLrtiU1qLJACxmGat+4P+5jqUTphVmPq4A4+Ox1N4RUzAhMnJcgIcKoeXovvrPgyg992bxKSahcM91P/3PT0fBJJNVd+hf4Od3xsaA0cfALrVTXQ24KvRNAhhNzpln+Q/VgqVBP/V6m2n1xFrq3ex4RhF1mMQlQYoN1YAMJZAjobH9DX01wJxfzmzs7cxfkxOJqQ1BLWfNV2tKWaqD2WbgFhWCEDAKJHaakYpgmQV5WC7CDQysG6BVN4dYhNpFaZpP/R8TWgFJlT52oEJGaRb3ActgMSk/fUz5hYVF2ySEm+woumgfHfZ1kQfbF6YPC2Ye2MbG2bR+6nTavOIurfhnk4ZeLAu2iGA0tU515x11gNVpfhaFDxprsU+zDm37sgow4Il5X/oIW2AxfUYUlfIDbIqNkpMYlrPUNhbMMueT/nfT/r4UFqwWYDvXPKssy2EaDga5Q2j4zSsOr5q+6gRWB6xJhK7tAMf5yotUkxg4/pgQbOSdWC+DSnMa4Aiw+Lu/qTJQTiOEPy2tMOs9plknwiNoQ5PnGrXx7jXa4NmxeQG6RMBYlSYRwibnTBuDyf496JjkvQ06nfwuEVColnixaMLlUiGCY6LKkxYq2qRf6vzBow2w30tFYWxtwDc6it1rn1UCl8oCVMoLb5w+vkEOLwVgD37wgzPFQEtQITTFoMrJEXYaVhTpNre5TY5UxipQACYhbMIn8M3zSZoOeGxzKtjymMc8JvsXBEg7gJlAUQSxv5li6difeZZ/i1JRJLEPW1Tto8PeU0WIT5ZDnsfaKCyJPYstbxffo27OE+hwT0Egc/z4qug15eNdyYnvLtVR199RqF3dNGOWBeMaUGoU7bzYQR07m8bYTLjsdChGi96MAbZz9TNKlssDDTjtc9wtGL+CMFEW1iSUROZYE7ZY0Ibz7/fYe1cUkRDRrgQP8CaXtz4IRRS55PepHldoCjzAxRehAIBZ4l5RNIFBkczClfKYJQTykXJmAjOsnvcR+fR+qlLQNu/PejoEbKRY7nOf++R2iCi6v0oW53pvfcZ6YwFymBSCfiEn1TUa6/pDMl17ANz5AMsHtCeXMUBLBVQoFUAPJcJ31nZBEMDmD9alFeoAZrzksvhw+kAfmkXgft7bvSkMyktfeB/Tc4xFzLcz9s53fSw3p+3YTLUtsxhDLcDe/W+/UZ5YW0ud8QbPNwaAVQdeB1eLNZtqXtcRgsOyYISNYFX3stYWwFZg6lmEjfX1TOfGZhOzABZTXAguK0yQ0DBAIsCWYCD0qthpbmAWZBDl873UhDHXRwIgsTa9+7H4hMu2S9WE/az+jHK16GcKRBv5UyK08lPKxZ7xjGfkIgKrMQtwaAeFqD/4aNZuqS4utGcRxvsNVH8PdlB9tkgphqKQOLYDBjrg8wzvZ0x8AhbwWT7QdBnfO09faIt5hDGfrTXAem98ejno99Py8kriizmOgwWjlZqs2dEUUE2sU5NzmkQIm5yT+fuUXUabOPCLBJUO6oNpc1BtQuoHSAmwQunIu1Em1slgPUVtMScg5HtSKnKT07YPrrNgMZfOMywDADRoP4biOZ6POqPA2kABeY7rWCtKhxKRSkDVKTeugvtoF6UY/mJrgG1f+5xyd3sn9QeDUX3cUpF6Z452FJHwPO5xj8u+ABNfrdzQAbHstSQzuqKUS9lWHP7O9zC4olZogHwXKuOeQthC2VWK4r60mHPjGp1uIJoIPNrDCqAitDWtTaOzNAaQj2jACYZ2SP4KeGhXGz8hKLB3rfZLBFbQ0qhi8Vldpz6EN+aveX//PkjyWV97v/isjkGscNVGCc7zeT0nUgDzrE7IySzr6G9qFynzanCqbkxO2fxhL8jBD+ukYufa0f5gjrxU2W4v9Y94olnCUlITSAgs+qMTHObwRB5LfsXkPf5YROp0KppCe9KkatFE9vgdwGOpAJoutiBVBaJzaVXXoA1ohA4GgtjjtzpI/j05APye6lLYaJbiYgcBBiZKwHOqR92WOrMADbSKnAmXag1+BJB4HxUq9mZWhxczivVXTI6NTeL1gzaZ1WyrVRupH5VjHsDC8jdRenXjdJDrTvVejXaMgxzdlMpuKrave17eGCzCqkqmNtaP9vZFkpARLYsOJUCAwUkHCoKFwwseAB8qgHtz0v07ZvuyQmgN8LAcipdFzfRHdQ6RgaUZWTeOsmuUUAF5k0FhcbU5LBhrpZ3ua79q9+MjoSnOiQVCLTnexoLFOiB8EEEKFpEvImKGMnlv7896e7/4pIS8TzAAlplfol8oqTYHZQGYIpX8I1RLezwbRYtIaVBG0T++Z/id1WXxJp/bBmAvfelLM7WjdCLAVL2f5+pb9BBlJFdkhsKdRdGnAfPUti1kOykV3VSkpTHArh/t0RxUoTMcpM1TdzqWiWbgoXnrok/h2EYHT/5eJ0BNfJKmA04BRHDANfF7BGHa+GWzAI0Cxtof3ol18q78EApEG1g4wo2mTtLruqDOZEJ6HthUjzz0oQ/NKZGYacEXI7wYgGkiaLbxErWLya8sKEYQAt5kTGb5RBFBtUYMxelcVJwi4wJgOBSIgAaFHPRSUGMxgL0ilWUnb4TeKZYzyIqtCYB1y2HaOuIWbN4AH9bfDxNgVa3XBkyL0phLFeTQXq4G4RbBdLBO1alDsfYHqxKbQAAZSou2z9pds6lC8/7YBkbgvqgwC87v42K4D3ajLZEnZNEoo5gm1GacPO/U9svHAFs6D7Dt61+wz4IVZUpb63c4lhYsgPXwhz8854VYsii7QXkEGdCBu93tbulhD3vY3mZ9fCn0JKonRJnkwEQq5YcOMuBRxY82CbjwjXyHHtLmLJj7G1i5JxofRSIU2sPaCL3HYM8SMIPsOZHPDHC6xg/Bj0oLjCWCHFFNUj3fvarPqq5+fFgKbJH7tAFY3L/67tXvFlVe0yniS3nUqWS5Uid1iiU+2H6Aubh3zAEW+RDCRqBixw5aEpDkQwg2zcrfkZeRrFRdwTcSNJH/IGTyN7Mmbc4bcD4RPw3YrV4k11Vdksz1/C0AI8T8RUtJP+IRj8gBFz6MZG+sdjTreYIvwOtZ7hl7f8X+YN415oYBF6WDHvm3d9c/KFQsJ43WoZLaNWsTwkWAsug18/o7qJ2x864x349C04feRRIfXSUbZCSKDZreexrA1nsvyQBLxXLexqjTqQBsj1JY2feYAyw24NOpsTUOoSZIkrqEClVgodAB1IFwVQ/9AWTohGTrtGPeoBhgIONEE1jPi21cWRpRQ1QpLJjBt5biM5/5zL3KDr5M+EGznkdJEBo+mMih9wcu1EeQw+/KoNAm1lQfsJR+108UEYBJDUReSnvdS+TxKBzz+rsKMOMn0ONdorbRhGCU0HeYCyUkeuudm957IYBF55VDPtjxpoiHJQjHzQcDBCBhJWlvkUGRS1aNMFVzXtUgD1Cjp8DmHj5Z+Sq1ahvoOKwxmLxPUxCEgpQKiRWSgUhQIwqvKRaKVV8Bmd/5ZfNo5DSArW1ela1Xp7N63oLtXP/C7IOVkQ0rh2nz5O2PrQ/GKlkeW3iaH8ZqBcXTmYQJBeIL0fSEj8+j0wkRH41QCmHHdkezhKXpgFcHpY3zvKifcCmDHDcUuKrWaR4IvH/MN6M0UObY7C+irOgiimicYzZFkzUQpwJs66pMETPAeGF8sJ3rrxoDLBA2SJtrX35sAeblY16ShXYi0Sr3Q1PFGhuogbAwyoAGAiQ6ZB17FSCAh1qp2bsMsGaQiSk3hHvaNJRmd5p+VlOF1iQ3uajymg6wF6YkwMH3KlZSGnZrAFYO0ubJ4w0wvFsu5fGPf/xe7skSchYm1fGCGAIbz3rWszKYaC2WjSPvWpYsZuRWl02uG/amA35TsGCir7H8mUp+9Ew/o6r6mR+IIWAWUUlS16fAyWeu2/xvXn8rWObTembUOvKxKVfP5HuJyqLBxllyWTKa72kWQlBL50bKoAlYnbO29YLpANt70XKQNtZGu/3VIbXpd7OqD+pM/UE1W9311YoP9X+oAOAYgCZ7hh03H6xKmy4FRQQwVTACKFIhoawItGoSwAE6/qBAVHWj9bB6aB1mYTpNzO+qju08gFUr6ilM8wH5k/ZE8Klt8nNK5LRLlYcASGwOqMpEtFEgTKpGbWpTgK1vX5mTzEVhFbLlkQXbvu5Fe7WIGVQ3IoAdFLSXAdauB1kn4W+ffFxCzHpI8gKLNEEouFjaXN2jv7EeDoLuWtYL02i7JocdViLyCUhWchYFlsJQ16kkzX25AiKjlAKAAbzCa5bL4ZNlqyu2nkYR17dflEoFvsVSKsul/RQxrIpVfs+tfemxtWDyXOY5oSa0k4BG7CMtiRtzjmgn2pLfUI2Q6Wzf890ERXTwIj6YZ8m18eEiSRua8LDZQd2Ai5wRbJM26xgD644uVfNbTRRKO8gtfjZLo34x+mqadZ7Wl5NWR3omKjT2ZH3KNkTVZ7VhbKe2XzwGWHcEMMW+EeSodsXGidsdW4DRPCYaCjsLZDhijk/MnvUdwVJBH+sC+i7WTwxqIpK4aJBDgtg0fFX0at7ucpe75EglTe05fAKKwP0pgJg/5ZP/EQlRbaD5WQIadh5FCuHxfMW7aFocquPlyvgn+oc1kQtzT4oGKH/8x388L3uuz0x6PMhByfBtYw3Kg9zroABrA5RFAbbee1n2wRKKWBapLIsbH8CEYDm6NCBBRTk4q5K61QoKZUr4Ni0fE+sINWFAX1gwQIj14acJxzSB5wtEniWWCHdf9MTm4D/2Yz+WqzSkEGhWzwaumEYf/mLMAlAEy+o2BRjfgwXwfrFcgAoRJWKssoCD57kfn0My3LtbrRnNAj7T/Jsc+tv9AFdFiDa7r9nElELsjWwc+DYmU2oXCyrARNFEW/3uPtqCPuobwYomADPmFJc+1deoquiwKLGxkPvDcKJ6n19OuXk2CikQxv8zI0M+UU6M3FRnVs+ymLUA67/lJeeXMh1X1R9nCxYDAVgiV/E5T1BobAMw2Zl11eXVe00TeNbTIMmpGURtUUHPghlMfgHt7nsAIJisCGsX66LHGhEsS0zhaAow92b5WCiBB9cRNt85AFrOsBpIcI7KD+Va2kIAmxyRFnnBC16QwUTIY6GhfcxoYyNXsZiCA3z6QCVLgBMwAJulR/GjImcWja0KvHXoYzqS/JYgCjA/+tGPzsoJ9QcaCs+4Aq/AR0zLsRm6MbOmPUsPmFgIcM6zau53kwJYE8GYd04Tn6SpwFcpysXwwW6IKGKAc3K/ZYqDdbJsOYEVAgeKiBwCHcVBUCkLqQ/KjB+IqvohzISbBRN4YMGcG/umNbFg0jCTO2Nqj0CHgIUIJovEVdA/gA3Q3kdbRJdZTWtzWLeEZdc2fnxbgKGHaGKxGxYsR+WLlIMcq8fXB/MWNKpOowWf//zn59WV0I5YCDM6i0ajxWnq2HoUtbK0mUMubVELhqLw71BMFoHgEBiDGoEUGhatATjPdw4aG5vU+XRMFgdX2xRbLnleTOak+YMOsaCqWTzH96wYIWKpJdMJMgvHxwMInyie/ovn0/hqKYMKEtq6I6ol4nOeAlvk700VWl1onbUE2CzpB1jvpKos416j6SqvGPlgqZtKWAKw7bdcVY5yEBA2yn1tLN/22AY5tN9sWlqScAMMeiVkHAf6g0rERD/CSeAAgQ/HTyJgTXZ2mTbgNKM18IEVdaG9aU/UTH/7IfjO41+p4g8gEmwhZUuyoUtWRZqmwdEfi72gwlHQyr8Ebr97BuVyj3vcI2twPpGZvoIugKU9LA6qSBHR3IBnX7YnPvGJGWxA5176hqX5f//v/y2CjUO55iAAa5rP0l8UbwS4ml5nyQBh+jyrebwmSrH9pueXRUdpvfi9uOVyeu/KbY41wHSOg8knoCwFLRw7rhASPgoho9UJdjWEyxEHLsKGw886Zg24wAHhFzRgKYSKo1Qr5mNx9CUzPZOVCdAr4bIWBrBU2zD5PODVVu/hnWho58TWqcDKr6I0AIoiYanM8AVqfxNw4P9ooyk1qBqlJMjDlwEsFkwOSXtYxYNskn4QpM0DmDY6J+bV6deYouTffEN00bujrQI+QX1dF+kBSkfUtc5aTbNgp7dfcyHA3vavT8xBDpos75HV7aTdK473yr4HGcDqtZd9sPqepLTm5QcPawwm7zMPYAIVFCkwURKisQ5BJ6xFsANVpDgoIUsXeJ9gACy56/39AQ94QCuATVowbS1233oVdywNhsPRdjODndQ/xvuDoXsOVkxkjoXgZKM4ols0bzV6hg6hUeHnxDoRsdKSe9UtgDmNsjUJYDQ5x/0P4icsGuRgBes2hrihANP2vvMAxioZU59VgJEBIXiuA1ruHNFbofmQGSAU2IjPiB42pYjrWyhirCo1erNi520vs6ZUnq6i8Z3hMJ09xhTRREWhaVookrUERicBmUPESG6Ff4EaAyI6qGNFmJwvRM5nEkqeVbc4b8A9D30T9jVg6BitieejpXJwvvODQaBf6Au6JoQ/jY5UAT7tnAhSBFgJFo3uewEL4eiYuU0R6RM+q0gcKngUj3n9TUFO7inQRqE1AdO0/l63bJs4hrXpM56si/i2l++brmK3y41jDDA1ZvybyH+xTAQ8dlMBOpybptLx/DQAE2I26c7fAmD8FodQ7bRj3oC7Dp+3VLRErwgn0EYhrAF1DzQl1pUX4FCcKgoqwDCrcHqWlYvC1wiq0Nr6BbC9v6AGHw7w+Bt8LyF3iuj+97//UcRX40T7QYAyT3lNBdj2q8YBjlEEMS8ZsPv2V1wAsHPLX3ysgxyHIRlyMZxhluagO1wSakuVsWACBvwAFkR+hcVkvfgDrCnhZ2FFFmOh0kUBhgIJ7qhKkdxm2SkPPxFcEVkELN9JE1jabTKwchj9eVj3aKLQmp6zKDuYdt2pHRZMBLECsLBge6gth+m4A4zAyjc1mZIya+CPe5ADcPRDVIa0zekdFigO8z5NwXPkLFgVYGeXvujYWjAUh8XwYzDwcZYgls72nqxSrFGBOrJWpjZYEAY9i8VfYhsb1uQgFHGSxrXxCRbVsosGOeaB8DDBssi9jj7AxhsnTqWIqUznjjHAUDFTNOzHpUIjNpizUpPpK3HEfljxvejSox71qLxU2lVXXZUDJGgTkFnVqS3A5JxQPb4OH1AeiQMeh0CGigcbjz/ykY/M+TIhYrmnOES3fEdZyFfx3aYJGCXhnirohahFx2LyIJoolyb/JbxOkaCD3g1dFV1zxI412qDf0Eft5huKLiqCvdTHUQbYybEPlss1yvG6iJM+mL9tLH3hsbVgHHYgE7hAjQg4fyN27/QZG0aIHApgEGSRPRFIzr7vgVNY388iy7ZJePKngJqfJYFMkFWIROmRf5syI5iiTaypHxZUwpigAwqw8tcUnk4TMJX5DpFQ1wmQUDIAF3sye0/har6YZ7ivhLMtfty3uuALQOoH93nKU56S228GwKU+4v29m37VlyKuMWtAXyokoEgEl2KhV/5vVMpIqgvju5d7BKORZI4iYb6oPhB84h+7P59cyib2PthjfeM9y9a3X51sAJbrOMrx5g9VgEXjjzPAZgmATqrOCZsnLAfxwVgtFgJwDLjwe1iwOorIekQRarQr9o/2vfuJeE4DmGkohCm2o3WNZxIk4KBIWC4BD+doE4DFDpdhwdBp7WTBCFvs5eV+s4I98/rysP4e72/lMEpRxYZxpRApU8pQZJTlpWykOtReApiUCAB6F6zh7ne/e1bEIs+UoRQFMAnyCDh5d8wgZMb3dvWhpCxIeyHARBHHJYcZYFaVGofpq4N+YwVY20E+CMBmOdk3hA+GwhEg+b/JvYe99yLv0ra/Lsb58R62v0XnpSJY9yh3YnGvvPLKnGRWC0opiNz6PfZfU2xgUikA+fuzn/3szBQoIIwlFstxL0BGo7kLUibOYcW4FpMAWzn74rS8cmJvZ5W8wtT2W19Wxtrkx9mCETCHz5jgqEN1DLoloRprvjP7Cjl96lAHC4Ei0YYGi2YzEDqU5TCPq7oo5WTnVn/PDGFvocmRcNO0tKT2oGxBVX1GJb/noi8GEK1ldeqSpk0iZJeDHKNtiViuNgqtbtyazgcr3/rcdMXNFAesZB/MwjfF9lteXr73ve9O5XAnrZ1YSUsnVlJv5fgtPCp6qHN0qsp5SePoWPQLJXrQgx6U809+7A+MAtkQG20STHAeGkC4+UKxOq4Ag+ryRVY5CuuBkggS8BdQEhpTEXCASfQSHdEm+3HxB2lMW+ksmgerWpQbmwWbp9CaKKE6RXiQ6/pXPzmdPnOLtLT2vmOAWTLgra8qizTIANvpbaTeTi91b/kNrVDfpKGLaNQ2lIMDy1nnyNP8ODntz59g0fyOf4uwEWTrTQASa+I8Foamip1PgI4PAwTAKqwfGzDMEtxp2rIKMFFKU2kEEdyX1eSQe57IXcwhE9lEYS4D7HyPH+UoYnn1k1LRPZFO3vxDU3fJuhwlH+x1ZTnsJztb2jqsTIP03uXjmwdrG8iYBeJFtH4TOtLknLB8TZTXvHNujD7YUbRgnTc9PQ2KpbR+8w/MSjFPAdt++2tyqVQH2nyZUnrP8uceOwvWxto1PfcywJr21MU77yhbsM6bn5vW1k+nYffE+QBI752/U6ZhkTqqf/N/KZ1dugywRbV+E+vU5JzLFqwetEcZYKfOviKVnW4ajGc05zHcfscr8yboI3gJfw3TxtL5HRUP4vRNi7Q1Fd6LpxebDWbdWU0HvErjLgNs8ZFt2t+HJbd19HsaJV87N0o0l108cLQsRLHzjlfvW7YtL53dvQywpkqg6YBfBtjioFokqHRJALbxWrNUMsBiilCx/fZX7QOY+WBFMULfeaGAyzh8389Z6m5nLZXDZYvopKLYTYOdc2nY30i7O720u93PK5vabX15ZSUtL42KILtLo4V1WM1IFWUhZUO79lbqpOGwTP3d3VQMzqX+7k7q9wejxSy7RRpmS2uTadvEdNOw7KdBXy4r6478/z5hLoc5eDPtCICoCzSPLFfgd7qpLEYLl1SPfZHQzjCvX7KycjL1+700HOzOSeZqwzDWFdq7bVizqQ3M8811jhnn23kS39LSSp6zJaQfOUz5Nffy4z20VZoh5+7073CYZ62Lqsq9xYxt5ykv666cGI3BuOzHU7vJ6rRVORg3pbIi03AwyNfpv0F/kJa63ZziyPcvitQfnxsKK/Okcpj6O9tpZ2sr5/22d3b3ljA3I7hfrqSl7mrqdrqp6A5TGu7k9o/G1XuUaTgyEuMGjfhXrCuT5adPhou0tGSRoTRa474YF+KOGpM6lbb5fbSwmvbl2ZL5mdGXsVhRyn07TDu7vbS8bImNlb3FovKruUdnBDC/LQ6wvA/SyTQEsE4ndTrDVO5spO6wl4T9AcFh8LzwoG8T7u00GOykVAxSkYshu+NOGZWXWDR/MNjNL+CnU+zkgTJgjmGWgBE6y2GRut0TqdPtpp3d7bHwDlMxiIEY9T6FMQ1ghCmWEjAAnpMFlGCNAVYPgDKVBSVjlaiTeUwGfYW85xXThYDZD7BpwLpgX60xwER3y3KQets76cTqWhqiH+OFYgFNP8em7z7dX9lPrsHsdlPKq4aNDontTtFJa/7W6eRrd8uUTpxY29sFsyCUlZeoq7LP46GvRouUJcLX29ra2/eYYk3LyyOqtCfMnVH4Og3T9uZG7vOlpeW03evlKpSV1RNp+cTNU6ewOrCFmLZTWe6MpWnUoOFoutXUw/MGGWCjtWaKvKBThuDeNSPxH+OzM1JM5eiFRpOSA2jDMdXLimf0RwaIwsunmL08cd9qwxYE2LiksbOSymI59VM3LRHI7a20NNzNAOuPKh7HzyrTUnc9DYe7aTDspWG5m7pjedPqHNLsLqfhIIt2Krpl6hQjLUWLZIXSKVLZ10kDnmNevaccEpzVrKUGQ1pwkDqDfn5mCMQIYJPHeYuWO3o4HGu4kfbKkBwLxCQQRr8D2G4GWEqWFljJAPN+s6d7jCyYW4wsxYUy0s30Yt8QZeEKgJ3b2Ewn109l4cvPysLKag32rFqEiGlfFqwAsG5nD5DuvrPVy+erqyOE53rbaWVldW83kyYAG4xM3l5jRaGJGwB7v91+PxUrK6M2jC3E0BljgHWLlN777nelK644k5VAf7eftjY3U1mcSFecvtUIRcVWGhbY0Fj2Ld05BlkdwmK8rA5BgQe4KZJ9CmPMeQK5dQov42gsnyOZ8uwRGIvOGGCVZdpq23MBRUzDrJH23ii/WZUiCumDQScNi04GxmDQydRgsLORirSbOiyQxRczMkaP7dC6g34a9rczSAqLMmY4sdzM7CCl4fZIwNHUbH0GIy2xZ7hGfxu1ZyR2o5+l1O2upd3+MBXlVr5r7Ec8TdHNombTCeWYauRnDvP4D4co0ek0ZJnL0W4t00B2nsKM+zPTlP1atcpaRpriPGvxS297Iy0ts/xLqTPi5qMFLrNuGGntof+GrAYNbiHMkYKogN+sAAABrUlEQVQKxaP16BH6vb21kdZOrGaKuLXVy4yhuwQm+83EtHca264RzoZAP8xtXF5ayfRpe3cz7W7vpJXlIq1aG2VpJctOp1jJANjpbWWZoDRS0Un9QZk2NzdSMRyk9ZMnU9ldyvKR6RrF7N/kb6+jqqM1esc9axRWKAtgZ6Sk96HgQtU7CZIsZWRyCFAjljWSSYo8auen3+cCC5YFJwtxGJ+ROa8eHR2ZAVbsA1h/51wqip2cUyP0e/xdI5eAoJsGu70RcIJeZJCuZO3fKdGBoFll6jhv35N1crUtAAXMyykVtO9qSsNzaThES/e3+YKOq0iyc+dteRqADAsWACtVTRcnGYhUDjYXXgl4jKULfLQMsErjt7c3U6dbZj+syPbi/IKxe1QsKE9F+1YVSlZL5TCxIIPd7eSeSytrqbs0Kg/LIMvADF+iTjfXfFeiYkDCOg7T6uqpNDSmrCu/fHc7DTpL6cTa6bS0tDYqih0O0ua5d6VTp6/IPtKgLNIuGemjjL20un4mLa+w2CPlsuy6jh1MpnPEycDTSMN39tHksdpv9GJVgGXfvyHAXPf/AY+NsmAjnjrT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data:image/png;base64,iVBORw0KGgoAAAANSUhEUgAAANgAAACiCAYAAAAjmQNKAAAgAElEQVR4Xu3dB5xkWVU/8PuqOkxPz+yAgmLGnHNOgAEUUTAjCmIARRRRMesfkCQgCJgBJUdhWaJEc8IcMGd2l11ymunu6u6qev/P91adntc1r6req+6d6d6dt9ufmq5+4b57z++c3wn33mL7uheVqXIMUiel/FOmTqebiiKl4bBMZVmmolOkoihS0VlJu7s7qVMOUyeVqUiDlIrqXfz7/G3Lcpi6u720ubGZ/PvkyfVUrJ5IZVHk+/qpPUo3LVKns5y63aW0s7OdynJ3dO9imP+mrYVfy1Grh8PB6Fal/8tUlFupHG6lQb+X+ru9tLujDf38Hg7vePJmt06pWE2p7I5+Cu/Tr2/TEfw23qVN04xhqyMPkR7e695U+nXcj5P3mt4m4zbjyM9ZyidkWSMjaTghX6Nxz8M8IT9xzV47ya37jGVlNOakNqXhSLzScDhqU2f8mL3nTtybPCVtaXEUFwIMgM6jpSr8+WXLlJaWT6Z+v5+KQT95/UmA5T4qitRJg1QO+mm7t5XKrffkFzEeXnDtzC1S2V3de7m6Nudnl6NnLi+fyOAcDHby5whg/u75w1SUg/zjeeVwmPqDQdrd2UllfyelwXYaDrdSp9hNqdzJ/843HauB9ff7tNTpnkypNLDdUSfm+x+PYxGApWL5gpebvM9ovMfKrwZgIaABhuoN5wFsUq72N8YYjDGVATZqw/l7ngdY8xECsU4FtNMBVn1W9MGovWNNPgZ2k2fXACzebPrl3aX1LKDD3Z0pABt1ypDF2DqXhv3tlAZbIx3S6eSeW1p7n7S8dnoOwEZCXpZF6hRLaXl5OVuxITAVw1SWg3xv1mlr4z0ZXN1uN3U6rF4nLS8vpeWymzoAWGyl7d57Un9nIw0HO3sDlu995qPS6tqZCsCmKuYLOmWq9d0nEPV9eZBrmwxu3Tkji+AYWYk4JjV/CNmiAJv67HLMMCaevf/885Yyj//4j+fbuADAxgrivFU8D7B4x7Bg1bZka7dnyRYC2FVj9TC67TBbh9nDV3TWUqe7lPo7vZHwZrPporAKZaZq/e2t1N86mzplPw3Lfj4FJVtZWUlbOymdvOLm+XdXoXiTRBGAdAgLXhSd1O0s5993d7czjWPJOmUndYBtuJtBR3BGlr9MJbo42Erbm+9Mvd7ZVA56+dxugSKMKPBufzct3exD04m1m6Vy2E1FGrdnCvWJnslW9Lx41nZYZ+49QjdfePlCVqkB6s4DbGQl9FQe7jEdm3ULFqAq8LkHQlYyDbvwqI7pyBqMWMx55TKigeMmjG8wlqO9i0cjeh4ciwGMMq2ys2yBq+CtEf0RneTGxJuHRa+82b732d8HxdabX7JProshv6V60nnU7glX6qbOymra6W+nzpAV04hOSiUPzsW7abi7kXqbu2m5W6RBfyMNShZldQywE2ln81xK3U5aOnUmFcOl/EwvvF+r48/nOXJKK2l1ZT0DrD/cSkUxoosj5dRNwzKllWFKncFuGu68N+1svjtt9d6ZwbjcPZlOrJ5JS90TaTDYTL1yI62unE6bZ9+RulfcMq2u3iIV6USmu5nzV/yNam+EMAD/zKNMqTvFtYzr8vvOUWZ1z7gQfPs1fgOcVU4JPyc7VHtCPOu5syxvXBd+zoW9NBrT/QAbtX/0XjptpIyDlY1oe5XeLQCwmhc6P5YBmrFTNm5LdkJyzGH07OyODCbfaITKaX1S9N7y0hE2x1wbwLbWbrunVeq4cpPvLvTd9kvbPn7fTiIu2tlN2jh5zgWDVqGKe3081thN+rE6NiGETa6bHPBF3uWidXSLBzXt7yZ9tGjfTrvu5NbvX/AmewCLi7CsrbXbXAbYGBjztHXTAd+nxC4DrAWkJihXNfBSo7zaKKGLArALKeJlgMWQVsHzl3/5l7UBmZsawN71rnelO9zhDjmYdCmOpv19ZCxYBlh2cOW8upntnl363MsWbMKC/c7v/E76qq/6qgspQEONemOxYH/wB3+QPvdzPzetra1dCnyN8mKVvOk0St7knBvaguWgzOabrypTsZQ63bXUkWwdDNLG8qdeBthlgNUC6DLARlGpuhjDpA82BtiLyrJYrgCsnzaXP+0ywBoCbHd3N/3f//1f+siP/Mice7uxBzkuA6wlwDauv7JUNtNdOpmEwYuynza6lwE26SzXUUTVLK985SvTv/3bv6XP/uzPTtvb2+lmN7tZeve7352uuOKK9Ld/+7fpa77ma9Jf//Vfp4/6qI/Knx/xER+RTp8+nd7v/d4v+zEf+IEfmF74whemT/7kT84+3tbWVtrc3Exvectb0gd/8AfvaUsg/qIv+qL027/92+mrv/qr07//+7+nz/zMz0yve93r0urqavqwD/uw9Hmf93np9a9/fb7/9ddfn+9z6tSp9KEf+qHpX//1X9MtbnGL9Pmf//npmc98Zr43mue+n/RJn5Te+9735vZEUvXcuXPp9re//QVW7DLAFgBYZ+lEtmBKhYphP20sfXojTXw+d1FvMuuCBbO+uySkfsZDq3y/DmCs12te85p0zTXXpI/+6I9OAgDXXXddIpz3vOc90z/8wz+k29zmNhloviPEJ06cSP/yL/+SPuRDPiR94Rd+YQbcy172svRlX/Zl6dd//dfzdY95zGPSp3/6p2egOP7jP/4jj4dzAMW17vExH/Mx+Z4Oz33f933ftLOzk6699tr0AR/wARnsDr6j9se/n/e852UFAKSsrrYD75VXXpmB/s53vjMJ6vzsz/7sZYDV0MGmFDHjY/PNLyk73ZXU6aymIi2lcriTNpY+8zLAGlLEs2fPZmH/jM/4jGyhzpw5k5aWlrJ1YOFYlj/+4z9OH/uxH5te/OIXpy/5ki9Jb3jDG9LHf/zHpw/6oA/KIPjTP/3T9Fmf9Vnpd3/3dzMY/vmf/zmdPHky/ed//mf6+7//+3Tb2942W7yXv/zl+RpWhjVi/QCFpQIwpWS3vKWk+Wp6z3vek3/e//3fP334h394BgwAorJPecpTsrVzH89ZX1/PFpO1c7if93LO5HHZgk23YGu9P9hX5J4T95vXvaLsdpZSp7OUo4hl2knnlj77MsAaAqxpVIugopDKxKb5aawPkFStPCuJurnG34En7tOUQUzSXffRjsmjSTL6MsCmA+zENoDtP4rN615e5gHMxZ+KZIfp7GWA5V6aRxEnz5kl8FVa0SQQ0hQ8TcLUde28QBIaJtYvA2w+wKpyU2xe97IRwApzoQolfels97IFmxRKwQV0a5rWR7dQQj/8GpamaokmefukNWsDuiY5Hu1wREK4iXVqcg4f8Du+4zuyL3kpjqaMoUkfTY5J03tPu+7k7h/tdUkEi4rN61+SKaJqddXG3W6RznY/5yZFEfkcBB518hn/7vV6+Ts/zhGoGIyLPeOTv6UzfQIV6vU+7/M+OcjABxJR5M9sbGwkdM+5hJ7vJAoYgnrYAPPsv/qrv8pRSX4WH47/dvOb33wqLpoAzDnhq10G2KgHot9qAda7/sUZYCrRFTJ3l5fS2e7xqOQIwRdJ82+AIMyE34/fvbzwdwAi/l31dQQk/A4khAdI/BDM0byy5T3whEUQaXvb296W3v72t+fnAE88131EAAU8CLR/u6/vm9LIw6SIQKatop3arR3eTaj+1re+dSsrdylAVX1mUytzaSzYH4+bGtNtylRsv+nFmSKGAJrKv3EDA8zLC2nT6n6Awg+Q+Ju2AEK13s33oxnRo8mUDiAADsLi0w9hJkDOcX38hHA3FRDte9Ob3pTzSSxaWBhtcG/RPxE7liEA6BlNLFGTcw4TYJN01zvod+/3v//7v7m/vROF8Cmf8il76YGmfXUxzzvaAPuTcRTx/MyRYue6l5Q6twnAhHfRnybaoXpOaPuqAALDaPZxJ9Mk9KrqL1QFbNoAol/3uMc99iyD8572tKdlQVn0uPrqq7MfpT3AKoRdrdCYvO+8AX/zm9+c7nvf++bLjup0lfAXMAG5O5+hoOTIUEv9EYph0b49jOvm9fekMmnLGJrI9nQfrAHAyqWVtLXy+bWaWLLyTne6U2uA1XH7Jnx/3oCoYpAjqtK9l7zkJekud7nLvEsb/b1JG+cNePTZpQQY/5HimHdMvgulKxcnce3fmALfUi7toGBj+Snrtse8/r7UABvNdD+/hsgFFmy4tJx6K19wowEY6lk9WEnlQaohaGXCR2PzR/gqQZ9YMTQwghLveMc7skWT0JXgZdncK66RqJXQDSoamvAoAOwv/uIvclujsmOaUDdRKJGrOyjAJNMXUYRHHWAjcO2jiC8tu0tLqb87CuuWhGb1xgOw5zznOdnPAAq+1Kd+6qfmqgbUB30DMtr9+7//+3NNoGCFKgkAi1IltXxXXXVVvlbQwvlo6Jd+6Zempz71qTlaqEKDT6Oig4Y/SgDzvtqkkmPW0QRgbS3OtPOnTf+Zd/9jCLCX7fPByk6Rtk580Y3Ggj3kIQ/J4XDgYp1YGj9yWsqYgCMA9qQnPSlbsv/+7//O7/+1X/u1OUoIdK997WtzvZ5avT/5kz/J133ap31aeutb35op1K1udasc9FDyJGJ4GWCzoXJTABgZKHausybH+dWNMMjelCUDZvlgfB8UiUCiZTg2ISR0fuc0C3bIJRFMQsyquAZd+MRP/MT0P//zP9mi0LSieKicoldOdt3RxAeLRSXjerV9ImXqAbUjHPxYngtYtMGntgMLqxURzNCg1ShnRDgjaFP1t44CRbxsweqrL6YFK0JW2kR7c13n7v4gxwhg14+XbRvfdVAWqTdl0ZtZAHviE5+YcyoxRQK4RApNeXjYwx6WPu7jPm4vugc8zgMkgIs0Ab9GhTc6g6L53jQPVmFRgM2jHAelTPMoy1EFGCse6QUBjKiR9J2cGYXzqle9KlNfwQ2Khr/p76K3kWyONEhVKCMgIj+IObjGParHjdGCrff/dF+YPgNs+7or9y33ZHm17ZO3a00RWRPWyNQMwGHBAAnlQrH4M09+8pNz5AjN8h3LJCrFR3KtAAILwz9yPctm/tI053yeBfubv/mbbClZR2BndSIhLDVASP7pn/4pU0UlQJ/wCZ+Q28LXUgHvk3CggdrNkqmOMGX+H//xH3O1uU8gI0B8N88U2Ywp9UcVYOiwNlN03oty+/M///M8JUYfCfwAHWtuvpvqf5/GgvL8uq/7ujw7IBLzwMQvlV8TCBFtJgtYiaqVb//2b7/RA6zWgk0una0ecXMBgIXPoYOrPkiETQm3wYyQuoGr5hwWsTTzAEa4CRHaesc73jFPjmQhAYNmdfDFCA6BeMUrXpHBjx46CJrqB9rcvwU7CJK2Ax/l8MAHPjDfzz3M7fI31hqoHUcVYDE/zPsBDSUCCMFCvHPk/ygh72Nemmk3AGRajflr2AZFqj8pUf1DUQIbF4DCMm9tcvLmjdGCjQB2/hhbsP2bP1j9c3O9vQWrW6OgShsmwXQYEat5AGNtCDxKQ0uLGhp4QKexCQTAsbiif6wR6gQgNDhhcY5raWKhfeezdITuy7/8yzMovRvwEVDnfcEXfMFezd9RBVgoGIzBjOYoAvCpv1hsPrN+ck4EimLqjH6lTOP36ljrtygxC6o/WRx8EwZYmTbXv7Q1RTyKAFvEKlavaaIEjqsPVtc3Td73oH0a198UAJbZ24UUcZg2T35ZLcBe8IIXZMrVpJykeg7KFetLzLJqbQePBv3Gb/zGfTWLclmLTKVAlViowwYY+hT+x6UqlbocRbyYUcT9UnwBwJR6bE0BWNuw5SxtdTG1ZRPg1pVYNWnjPAsWPqjPSwUwlRz8rLqpKhH4iVrDSGu0qdQQNWyyECnqKHCCPmqTBYHaHk37u4kRqI5JjNNBrpv0wfI9J8P0pq1srdX7YJcBdqE4NB3wSwEwfqQSrze+8Y25ekWYPXwivhXQiXay+HJ+f/d3f5d/52PGjIUmAJDnlKznvwKQYI8AR/UAXD4w3w/Q+Hqe6Tkxl047KAG+LB+wWmM6jflMk8mDAKX6rDoQTgPmKEw/x4IN027qrd2h0bSLOu1cpwnq+HYT69BkcA/rnONkwUTxRP3kqwAoUg8x8ISL4EaAhrACVHVaTfQbwbdYj4CGQI/0yKKHewGbQI9IojEGWEEUYKo7XAN03gHwUGpBFj+UQUwPci//BmDvISUiOKWCJpabawvCi2LBLtjhcnguba9/zWWANVyjos6CEYSYst+UIkY1iMQ7TQ9ALFAImPvEv9E5QPBDcKuaPipO5kVt/V3ODkhFCN1rntKrVqpUwRLz9yYB5Bmspuis5zhEcVXQAH8bGhpF1z4BMia7SsH4Pea0eUZQVhYREKOfPC9SD20tX0zfmXVdLUUMgAX3tnfW7hU3LYD90i/9Uq5aUDXycz/3c3u+yjyBq7PWrmENqxRrclDqBkmhMFDS0ASDxYl1PSbpjnvL602C13MjbD4PYMALmNU15ue9r7/LF04eEs5NJ7SyvsCBnnrHpoeyuXvd6165vdV3Y/We8Yxn7KOk8R6AJiXjHED3O7B5bluACajd9a53nXldI4AVtM6pLz8UCxa8W6GsynO8vM0iLE07/6DnWfhTpO8bvuEb0m/+5m/u3W6ewE0DmNxYdaOIJgBr499W71+9Lqh4XbsXeZfJfp0WWq+j17/3e7+XhVpkVu2n6g+AJvC///u/n6O/FArFQuhRQvLBl0P7JpeVi9WsJqPYnqH4uprI9q7aSv4oTXlNrEBRgU/rUHo+60ceKQfMAZXmR0Y0eVrfTqOWzQBW9NPWya84NIB913d9V35ZFRJWwT2KADPQX/EVX5FYsqjAqANPHZDrKOJlgKX0ohe9aG++3Td90zfl1YvJgPIp/h7BBw7VIQClKgbITPBU+TEZYWwLMNOUBEtYLSsoA2EUBgCZmRG+A1jAU30ksokdmIHu9xsIYIO0dfLwghzq2+585zvnshpaY5ojelArdNDrRdrUJFaPRbS+a+oApiaS83+7291uz2daNNLVxoIJYNDk6ifnlabNe982Fsz8OX4Wq6U2k5VTZiVSie5hNADGgrEcUctolWR9JDBSPdoCzPLggiDooDpKqyKrn5QnVb71zd/8zenP/uzPcg0sq0rJxurG/ja5QGyVHSxkwc7naIZpc+1wKGI45g9+8IPTz/zMz1ywVuC8AT8oaJ7//OdnDcU66TDaLISIporZudGOmIISK+jGFJZZ7WhqwV760pfmdeoNKuFizX0qKkaRlCOpXCcI97nPffKAW0qbcKj3qyqmNgAj6AQNTSLMcfDzWAzWQ1G1wmuCj6YJsLAiAFE92gBMX4dPqY+i7/UxK2azDIfoIcXj+QCp72PRooMALCKrkXfzu/v61Nef8zmfsxeIEoSJcjF/D3ra1oLVhum3rn3h/k3QiyJtnawvlWrjJ1TBk4sex9umXkwL9vjHPz5HmORlaEW1iZF/iR1MgIigESYdLwfER/jRH/3RPODzlEBTgNGoIlqcZcXBtKjo3S/8wi9kH0VtI6CJ7KloV/mCsigq/uIv/uKFAYY5aOPXf/3X53B8HCgQquQTXdM3AievfvWrMxBNEdJniwIsrgMYofe6RVvbKNC2FmxRdjDtuoUtWG8CYHa7PGyALep0txmAunNt04Mi0KQA5QfY/CjfQl8IGQdXgpN1sU4EIec7HibAgEX0DFUTqma5FAX7nvBRBAaXcPsEQpqeZq0mbScp6LwgB8GgVFhH/g4lwjdxXzkrz0bbOPaUjGJmbWDxFDAvCjBUDwVUgkaZcBPiYJG9v2fGamb+Zhy0h28kWlmNcC4KMPeKzTj0FXmoKnxjYjwEVyiUaSsyLw6wayYsWHeQNg850XypAMavElTRgToy9uSiVWluncq5jspyn7HYKAo1mcCsA3FTC1bl7W2YQB3fb0MR2zCGw/TBYjoMkBHaatpChNUkXJYb+ADAGAG3vc8wiHvf+9771hBZFGDRjurYoep/9Efnl7kW2AJ4SkeOrtpn0f/NABb3HK3b6Sh6kwDrmA92uBTxUgHsoBZwnsDlDqzZM/hyFDFlgQUuSo2PxTLxdeTfvu/7vi8J46OmWIWDsmMxo2yKdWNp41gEYCKSKC9azuczVjFBlCXTPj+S9Sgyyj7p7x4YYNvX7p/RnMpO2jx1uLWIFwNgonRoCa0ov0EToQd8CdrqDne4Q6aAvv+v//qvPOCu4eMYdI6+MC4hMLiin85l0WatxlQHMLMOquuITFqs6u+xlVAbq2a1YRGxAHgIgefy3Zr0d90WRvMUiufy5SYPwaRJOjlNuQnRB0uo20Jp2nXGRa6yLg/27Gc/uza9EjPRsRc0O/wrgQzfYS/V2EDdWEbfUhLf9m3fNjPRvLbzh2NLPcuC2YDtVP10FQ2INRYi0jZNMGbND6vT/Ae1Nq4Pf8OsXBoJcICFL8OnEWSIhKO8jNo7QmM120c84hE5vO5a36MptJ7BM7DTFsmsGxQhZ/5EHdWYBIVJo4DdBmChhSfv5bm0dROAeT/h88mKk1lBHc+t+ijxfmSi+r5NxjLeu8m5zgmqPxnZ9a6xN0G1v2cFOcgGfxMtnSWn1TGJ5dlnybv9wUb9WQHY9r4ghwWmyrR56vZTB5wQCnszvTpb8pAlENY1aMy+Dhc0oCn4Qc4x8LL5NBjaEFrMdywEbeYcgIhwsehTrINBGOoGtzpAf/iHf5if7T6AwlIBiaQnJx9l0D7OvcAHLSZci66gCbSwazjYBkG7bVvEGgFB1eluOpiTIJj8fR63Dw3a9nnzSqWMn3eqTjOZZ8GagqHJeZdywiUmw++KhWXb9u20MVnbHluwSsS86F37/H1h+jTspq3T0y3Yox/96BxhMoBReEmzoVMcVoARcpbAq9aacSxZPUJOiGOtDPcQrRNtkugVVfJdTGnAw/Fki9+457yDKQeuNtMtpt0zBC6SoZcBNq/3m//9xgiw9d4fpdQpUllUVvZtCzBhZc4gH4WvEysJ8Wnwf0DxPTommcrqWNuQJbJalGkMHNrY/AGQANTvLBYfCqVD5Qg4CyS6BKCx0m7zYTzYmU00+izePo8iKskhaJK9io3rNOphWzDK6/73v38uXcIcsI7o1ybve7AeTTkFoAwqZnorrm5zNO3vaRTxN37jNxIjQd6e+9znZnk7LAu23vvDlDqdgwGsbsDrvgsK5kVEhiYrpw9zMNG5WINeVErnxuKiEsdWfBKC5ShHPojvBdy+RykdseEef4u1jX21WERKou5oOuDVPgoer+hUfuh+97tfUu3StG+bJFFnUURKUjgcwKsCfphjMg00AXCJd0EorkWbo2l/T+sjRQVkQ/DryiuvbBzkmKYsfR9tWu/9XkqdJQuznQdtWwu2qBDM8wnadPLkuQRVpFBEEJh9cqI5v/wotFWnAhXrKweDjnLMAYzPR7NWQaSawvX+xoJSEJbSrkadqp07bwDqAKZP7nnPe6bHPvaxexMS24KnSZBpsp2e8T3f8z3p4Q9/+L4JlhcDYNrClVBl84QnPKH1sE+2kc/N+mNHlGmTMXnkIx+ZGZEi4KZBjnnj6z4nt343FZ1uKsf71+W2bL/ptyd8sCJtNpyuggKie6ihkCdLQCg9jEASdlaAgKNBLANrQmvxwwixWrkoIfI9H0q1g/ObHqKAAKJCI7bpARZUE8AAJCyYTlW5EEux+T5yMdrKcqFOrBmfT1AG7fVu3kn1RfVoqlGnAQzIJyu3mwzmvHP0r+CM9gtRT7bTO0+utnuxAKbtdc9vMt6TbfR+KlR8oth8fDIoEGfcuTDcEr6893U9C07GjLPx5u6waPx/Y6Ho1/QXwRAWz3VRNjZLoa33XjfaitlG51BVFOnCIEdKaWu9WTU9/wE4vAheLcIITJJ1se+x3wkzYLEiBDfWfQAiWpT20SkEISyQaN8iB4GtTqhb5B5V4a1qODR00g88KMDmAaWOMTSxcr/6q7+aNTrFENSXZY/1M0RKzX0LwaP8jAEFQmCNqWqKo3bMAlisxuydVIuo8xSOJxPAB0zei9L1/r/4i7+YUzAiqv7u/ZXQiawyGuTIis8Ud13ecVJOTvVenUohelHE0uzpbo0FS2XabDhdRQgeWKBcmF2ldPweS1VrJA1AwwCaxVcMIn9IvonGYeaFyWkb2oSfpLNYuEt5NNHoTQCm/o9PGmvst8l5LQow+Tv9q64SyFhqjMOsYOOGKktPSMbGTjH63KwHfhnrjb4etWOyv/WtkDsrRZHEkn1cAO8OOGSOsiGf6k8pSX51VNz8yq/8Sqb/sUY/6y84J3BHtskyFkMeZ1mw09uvGgOsMwbYUp0FK9PW+uFMuJxmCep48uRAEsgm09BFG2kgE+hwcfxe9TmtxbrqHAvDALl7ErbYBYYlqCoISsAAoA80GAGk8X3H2lIK7iOjP+3d6gbAXChHFPey5O7lnrHbC0GPTdNjk4XwCRfxE2hi7w88qlS8kzwh6oQiuzef1L31mfxj7IRD09Pi03a1uZSga6LQJs8BHLI02Y+xwlbI2qx7V8+ZpvRO9X4npaI7Alm2YA0BFsWwsZS0BLKf2KQucldegkCyVF7G4MZKQATZNbNA52/OoYV8TuaydECsgR73ATBzrcytQllpZw6s50fWnxaKJLUcHmF2HhDi4fw+CWcUSs2bELL0gBB2zCdCX2PHmLvf/e6NAeY93EdfseYBJGBi0SgHfcT/JPix64zvtC3epQ2g6yzvItZ4HpBEb/WTTxZSnwMmgHpX/RW7svgMPwkVY1mibMq7VvfvjgVm3Ed/oK/Gynl11RdkzvhSTJ6jz/2bMqQcQ+60L0rEYvZC7A/u95gvZsxj/pjnVvf8nu2DvTwDLKWl6QCTI9s8td8Hs4ujBhASAko4NYwGVILkk2VglgmzSYIsgNo4L6SBrIqggzlJNHkEQJhv93DoKIDBkWMt+Vihiab3PTCYqxVHaGBBlmq5jvZ4Bk0euRdtYWLs5VMAACAASURBVP4Jg0F2OC+WAiMUvleZQvhjUKOiJJ5ZLZuap1EBVv94L6FxlJhQsmACLqyH7zwbpdNHMT0lomKLWLBForZNQFgFHRoKKN4tgEUuPFvlDYWHvrGg3/qt35qXZGC9MQoWUz+zsoIK+jQ22eA3uR9Z0SYVJ5QUGbQT6WR//NAP/VBeT4WyoihRQDLKF+PfC3wF6CM2QNbIFjkjmwIfQCqHSz7IjDaIHaDKscPPbIC9JKViKaW0YqvYkQ82GabvDFPaOL0fYLYd0kANolFxWxZJI4DDpwZzBgmlTx0ofB7AQeEAFUBjKjl/i+Z2/utf//rcyToP90VX3NczPQ+4WEqAuFi+QROBmwcw/WKgqxsiTA5SnEPrGtRYhq1JCH7WOQQ41ptgTfSfe8eyZoTJePG99CnlRbjinvMsWFRj+AQywupdXG9cpUoIPKVm3AUYAJCi9ndKBbj8nVJm3VkOikUb+YyskICFQm7XAeokwOxN53wK3r0EJCKBTjl6T0Ajd97ROwO+ayg/sh0LMuknY6WMDqPRJoXi6Lz3mgmw7avG1mslg6xT1ACszoJ5oCMmJtIstIwXjppDf2cxvJBawyh38n3Mv/JZd+h0z3ANLaXjw2T7rjrghLC6BLTOc9BSBpEzCrDAzZE1YARcyFXnsSJBRQ249wBsbWe9dHpYGQLKEkdxaCx4WX2HeQBz7uSgXIwgh3775V/+5Sy4LAAQUE7GxmcsMMOi6B99Y+z0WdPgUgQVfJIFzwQEfUqY3TPGlsUGKhZblBmroaSrm/SFSxAUMVYBdq+YmDm5bJu+JBNxSNlgH+in92Itq4wjlu823rHoaQTnfEdGY3cZ413dabW6k0wdq1hvArAMjFOLBTlcGw7lLCEMoZukMfM0Zt3fVcFHBNPA6RRaE6CAiRZlCQ0a4fJpGTl5DhrPgDikGUyvp4GFboWqgZPFFhzwdwlKc5nQmjiaAkxpEsUR1DdyXzFlnxUhpBEA8Q4xzX5Rivhrv/ZrWdgBBn2KdTkoI5SHwoy1OHz6XgRXH6HcN8ThHWPvsUXuP62/qwuPNh0Tz1/0uroxOdm7KhUoYjmyYEXqXBimH1jKuCHA5Ai8DCERJsVvCYpaN/QPfeSDxH5bzCyrQIhiRSGmmqYKmkB7xAQ91807gIWgeLbnoZoCHgqOgUi9WTV5zOKhAzQh2sAaAxLNTZOxXt7H7+5hCQHnuBeAoVB8p7CiTQcTkGlSQANi4CZonuV3Gt5cK31K6wMGWuxYFGDVvuMHsWaziqDjXbSlWqM3bwzq/m58UTzvQekZX2NNiaF53tnsBRaC5UAFJ3e3qbtvXX+zVqy1+/Kj9CnLpS89E32VV0UHKWG0z/PJgfbEdCQKphrQIDesJ5kQN5hHEQNgRVodg6wu0Vz209apr2o0PwkdAySNFyIHCFpXeVHsGIlPx5wr1M3LBS1BW3B/UUDOpFCyjtbpXsx6epfyqPPBtE3Hh3VpCjAKCKhRKOCkFEI5AZvghu+EzyMQFCA+DIAt4k8epO/5VgJMPp/ylKfkpLa8kxQJJRoHWg5g6CQwRMBr2rPr+tt946AkyRs5Emjhv/t3RBJDCdfd34wNq3pRvAwBgFJK3oHRmEcR17ZGFqwollMqBTtqANYtd9K5U1/dCGD8HEIBDELMojGoFaCxQl6MxtdYWkTDI+/D4rjGWom0CbAJhNA8LJ0O9/ulPBYRyib+VZNzgkYflgVb5F0O0vfG3Pj7ZL1Yb+CKhUUpmqoFM96sa92M6Wo76gBGpuQayUsoLcqf7+lvYbl8mlalTVE5RO6UQWkf5Rljo83klfvBKAi0zLNga5tX5Sii/FeZK37rLFh/K22duUsjgLURgkXCxm0GGGD5SiI/b3jDGzLFQ8tYBBozciVoARCzJjQTnwA1iZWU0ATKIEplqiv9NqUsdaCofndTAFibsWtz7jTGIHhizEMmm5STOXfR62p9sK0XZ4AVks11AGNeB9vnUv8W33jsAMZZRTNpQiFWn7QlgDDtfDOBA0BiITn5LC26x9rGwddyLmA+61nPyudMrg84T6P6O9+PBvdsbQFY2jC25wFkFJCPIhcoj2P6hsiXwArfEjOgHPioFIMqjKaUdBGF1sTKtQHDDXHuIu/fRqE1BWZtFLGnYqc7quaoA1iOIJ57V0q3+pZjBzChZwGVWMQz5qERahwf6HwnWqZCgp/D2rFgLFpYMNRCtBF9sbIuIQeUqCOcFJppA/70pz89Rw0j78P5xucFG9zrQQ96UE4so8j8WM61XUpQmAhtozR8WG2lHL7yK7/yMsBqVvGqsoNYXJWrop+lYgS2+F6+k18lIygqpmJMKMA4jD9liAV993d/d/66Ceicsz4NYEUa2nwqDQb9tLPTS+X7ffOxA1gbbSnqNG0RmzrrNOv8aQAT6AEUfgXwG1i8H9CAFnhih0n0FYhVH7Bq2uaZAMrCxgxxf1tEg9fRpiZ0t02fXqxz572/+lEWH7AALCp29LHIJkaDFgp6xHxAwQz9jQVRvpQwgP3UT/3UAgBbyjRxZMGE6a99fglgRTlI272t1FleSdtn7nyjBlhTYWhCmeYNeJ2f2oay1GnQphp1FpW9sQKMVRKx9QlgrJP+pqywB3Qfa3GOYAfGEFHNmJsXfROzrZv296ntl6ZSHWISRRwDrHfN8/YA1tvaTCsnT6athlHEOuGZ5mQu4hM0BcLkeWYsq/fTcVIIgh+0ks7my7AWAhz+xkLQZiha+EcSyWhjFNvOasdRAxghik38qnkl7VTFwPcTHbuxAiyKfJuAYlHlNe06FHEqwIb9ndTf3UkrayfT5qk7tbZgBFW1gEN4NOblTKMnTazDIgCjuQgZChbznIJjx5qIwOUQ7BDMkC7gD6n6MEC0mu/kp9ShhcVpIpRNrFOTc9oor+qAWwQULY3Z4ZKu/EmUVTDHu1t3X0AFJfXeNHeUOjnH3ChAFFSRLPbZ5BC15df6lCSPMZ7Vf9X7VsviAiB1MyqagKfJORcVYNubG2l1dTml7tJCAPNCBoy/gQNzNmlQfgMB53fguQbcYAupqoiQpxB8EPGTnK7bWb7J4MY5Krz5MBG5M7EweLi8HUCFBZPVBzqRuyjh0RbnSyTLhQAcIZx2HDULJq/j/VhvikJENHZvjKWiJVSNlSMW7RTtFEXWd8bh53/+57Oli2LbJmNgnQ3XYAQxi0I1jH4mH7E9UdwrIqSuEVh43OMel4MRMVVIe773e79336Ob9velAVhQxNF0leyD9a59XlmWw9Tb3Mw8dZhMuLxjawtWBZiInFpAnWNatjo+ANI5BFeULhaSkcTT8QZfqUvV8jUZ1BvynCZWtumAV7XlDWnBKDHUVmCEj8GS5Ohwr5crKzjvJow6Lw59HlXwgOZ6is9YCco0CQi5V1TXq8wRSHBfIAEegKPsKDkAFPTRHoEe9J1iZn2lSQCMYtDue9zjHscIYC8fU8TRhMsxwJ5benkvozNHxb6LAYxG0nnVUhi9E3vzGlSDBsh8HDRE58a6HlFoughoWCzh+FjGGf1jKVGlSDyzVugSYRMxAm55LgNNUwvRal8sMMonIwgO1kx4d5Lu1AFMW6JCnW83CagbEmAHoeRNFMqssWENvbfPWL9ECkKKAW1XaRFLRGA3WINxiHSG8YlC6pjkW90Aou7dpvXlJbFgW69IZc6DVQC2efWzSwJX3WJmUYBF59cJ3Q0d5LA1KEDQhH6+5Vu+JZfPsIpq1QBI5AgdscTbj/zIjyRrMfzAD/xArleLDbEV99q13qDH/mA0Ov/MAj1NfIJY64FGp1z4cgQL6PUzra4tclwm+sUqyLHMeCgo/RjTLSgJ7zTNYirQ9SwKg3/Fl2INWCI1eYqM/Y1vSul4Z33hWdrh/jHjQI4IjRTypvTIx7TAyCLKsMk13tsxufFGU8ZwZAC2dc1zypiAFy/eFmBeZl5B6jyATeu4JoPhHEWa/DvUBDBECwkaC2mwUB8CRGDMtJbgValhhuwrX/nKbHlZNzVn1rJ3EEb3cg+Janv3NgGYmbsKm2NtC0LMkgEAa8n/JDgCDkBImGnumDVOwGl4CsNBuAHgJ3/yJ6cCDKgByjNiTyzPBw6WAwCj4FVZWbVqXDRV/6Dt3lm79AWaz0/Wl/pt1mF8owofqPUZRVI9omYVwM2xi6JvbWG9HLHjDSWIPcRWs7OUN9qpr9S9andTEFZpe9U6zgrOzLKY63UWDMAmG9QWYAZUZ6BYOlpgQ1WFCFysPEWgaE2ZcwMfe/bqbGsjqlbWqegFCxRZ9KYAm3ZeDPoiUzCaUKa6wRRFi3ld/FG+iO8AiQXz7lFFQKAoBhYzFqoJP5SgV7de1W8Erk47q8YHrlj/UX8YB+9NOaBaPvlD/k2oASCmyFMc2uje/q6N2uN5saHGtGoWzzL2KH/sTFMdj1iXxFw6kWayELMtAIOfZZk57Zen0k7Pphgj2TsLYDbowFD49sBGIWEM0hUxU+Gud71rpqnekwJzjneM5dzQ1Vh1yvw5qR3P1x+ms1SfPw2Y671XpLKcoIiWDNg3YOUwbZ1u54OxFAaBsGhkrDGHEhlIWlGol2ZHVwiXH1qagHJodYRJfgacwN3tbnc7KLYOfP2iAKsbgOrM2kV9MPdg6ZrQn+o5cZ2+bbPXWbUDIy84rVMBRf2kgBaFyYIpTaIkCL/oLQtGyVLGrK1SNH5wRHopVhFPUUcWjjKetJx1Cq264eFDH/rQHInMdbWDQabIrBo/kJW2Nn0km/URUHo37aDAKDftwED48P5OGfjes2dasJ4gxyi4oZJeXWJek+OgAKNt0IhYHz6WMkZFNFBn09yhoWMWqU8BBQCMVZRoEi/aZmXfGHQdE9sO+eRz6Dxgpol1Ni3M76Fpq+vPE7ygfzG1HmUy2No+rT3T6IjBIViE6aYS5KgDH8sWy+cdWONN2VEU64kFYVlR/46VyYL6xWZ/ETxhVcmcz9hKyzgBOLlg/WOJC9YwADofYJ4YAMth+oMDbJrJnGbWq3z3MDo97gFUgACkTHxEL1EfvhWtRIMGPfE7zcu/QVVjARSK4CEPeUjWyDq8ug7iZHunASwmAWoD7Rh1harnBSBigRjWmgIgFOgkSugHtQZ4bIAfJa+oTU39C0qTgnNdbGKBFcR+YAqL3deyCmYhEDTK56B5yMMcz7p7tXn/ebSuidzWnTOdIrJg5wFm2sqBAUaQ+RYRCkcPcHiOtbA87Y8qoAT8skgu+7vBRw0BonoQRv6Ya9psM4oCoZsKOoGNoLq3sLkKAxzc3xR3cuyFkFldfBwwwymPpeNUc2gLK+T6pgMOlAIoDtbbtd6HZeQDEWTg1W+EOw5t0DYHIABfWFlWF8VuI2CUhzyk5+hH9DwAJMIKVPrJrHJRUn7wZDCqLWD0MStiir0pO+gY1yG2vNLH3gkz4Gvp++qiNVHCph3Gprop+aRiNk6Yh/7mawoekQGfmIt3NfZRTe+cKC4IRhLvG8uLu5/2VNdpdE7IER/3gAAr09bp0bSIeej1YqH9aGmm2qBN0ilaGGUiNBpLg4veAacIW6yoi2Za08OyWwRKSU/TJGdbQYjzDdI8+tfknKq21C9hQcKRDocZ6IGNnxCUJO6P1kQVCUHTZ0LoMeCxdFhTHwygOf2UhDGIpK62Wrfd2iWegy4HHY4i2UX7Ew2nZO3eYiwJO2ZQ3Z3Uv4E+NiiPMSYXKJyZ8eQqgiHVtlQVDJZAiVCWkTjHUIAo1jGsXut+8plSN7ZPYhQsU6E/pU2AH6vRHxQ1BYfNYBPiAxjBD//wD88B2HkfbM+CBZA8qFMWaeuKZqtKEaQopNXYmIOlA2kPL037s2iAR8gCRMCDpjg3kouiOwQqFq/077qOWnTw2153mEGOqrJqorxCW0/TllVAzztnUvP73VigqbFEWZwzLxAyrw8BFciMvXGl+Qk2yx0H6wB4GI3xZfFYbtbOubF5B/mKxVer7xsKRp6OzHEBgEO/otoCKoBEBqNowD1ZUkG3O97xjsmKW+4de3i7DqAcfLIorwuZjGW2Y0m7urTUeu+VOdGcx/d8JcdoC1kXaGSn7KTemWYAayME8/Jg8wZu3t9FMqM9tBEK+rSnPS0vWUYr00CsIn9K9Io1oDG9Mw3ofLQNZaX1BUjk1PzN9Tqfxp88mlI2VoizTNBQH4onlvSO330Svoj0zXKoDwqwuv5solDmjUP8HTUjzPE577qm59X1NxcE1fTJl246JvMUUxtFSL5P9l45ihxOA5iTimFKvTPNKOJRAphlu7SfJgIaPgCawaxHUAOgUBc0onqgt3wU2hRloLViyYCY0uJ8gZJFAUbLxlJ1nkeDa6/ABv4f2+yg0SKvQSEXEQLWg3+J7kgWA7N3FgnDNDzLe7I2LJn3RrWi39AnFfUXu3pjHgjrLPFBlNAifTvrebUA27rmeXsWLL/AMQWYcLBD5I0Fs84F8x9r2+H8LBgrJHiB90dkj7MdqxSjTUFrBACqFozAHgRgnimwA8AEXJujyJbQawd6zOrW1TA2FTD0KKx0LFnGOguuoGVSFmjSM5/5zL36TcEE4BaMAEYKCgC18ygdTa1TMCZKQ9pI4j8KACgZ/mlU/ERRgGBUE/92GjCrAMszmkurSl2DIo5KnfKmfGWReg19sKNkwSaFIFvj8foNoXXaCkoTytRmwLVJ0IPgimZOG8xo76La2XsSJmBGhTnplkPzbJaK4uGf8DMEFfjIPllW1fcCH4vkIdv27yLnt+lv9+f789W8M6vO7zKlyQYiGAVFTPFRLpjOwQD2qj2KuAew3atfWA6H/VQWJqoM0yAVafeKZguPHmWALTJ486xT3T2bDnhV67Xh9ovSmLY+b9RBTm5Wfxj9eJj3aNrfVQsmBcE6KSdjqQVUAI5iiSg4Hz22YIr2thmnkQ/2mnFww7IBo6PYeeOLyrK0b9cgpaKfOmkrnbvieC56Y/VYVDCKZDnOfKuIJHlhnap6XY6Gb4IC8s2EZu06L0Qsd4VmETo+nPKface0AedwOyJ/QnD5RizDZMEwDYqWcdBF3kTVWBi+mef7iZKhNgIWa0/w6Vgx70prV4twnRMRXoLH0i1q8Q8TSG37uy6qtyhQFr2uHmBXX1mWw52UhtupKPpp493XpnTr+zfKg9VZsNjvih8RVQN1VKsJ/Wo7YI997GMzwPgfooEEmqaqAoyPxfeJKStoA7+DcOPq6tYIOz+OViOcdcGN6iDU0Qpt8VzA9SzCDdyxWlT13WKjOf4XMAEXQMiZASNQCM5EfzehMc6haExTiYmP/DG+XeyuEnsA+N37S7lYf38RgEU4Oz7bjl3T89somEWBsuh1tQCzqlQa9FLqb6R3v+O6XKS48tE/sjDAVNarohcdMy2EsBAyoW8znOUiDGistCu7/oAHPKBp/848L6ojqhZMns3vAEPIAYaQSeJKIsZUDgEAvwvHC/nHJnAEXpheVUndMW3ABUjCgrFmkZNhifB+v6MnQIS+sB4sJ8VASPlHMdnTfVjimPDZBmBSFbHGPaBRLu7l/sbFOMQ0H+kB03hiiYE2g8L6A3BsTySfRsEYa9U7xpkVF8jxPJ+UWex6KfBE0eln46hfJaiP04zmeoC98anlsL+R3vWO69PJ1eV08vSt0sbN77owwMytih1TCLUOJmB3vvOds2ChZ35HweR8CFR1OkCbQb2hzw3wRMCkDcAmQUBY0MOo2miqiT3Tvdpe5xp9H4ol2u57wl4t/Yr30yYKhaKJJcua9rGqCpFJ4+9d3QuQWG3AE8FVYRFbuGoXaoyGWyTJ2h0ocXWyqXOP05ocJ3uvHftgtpEdVSUWm//8i+W7zr4lnTpzRTqxdsuUyhNp82ZfszDAaETWAb3iT9BkBlR4HNc3gLQWbRp1cdX9tpoOaFVgDErs0OG5omAqRmLBUIMp12PWs/xSLGcWKynR6BFhIxAx1SG2F+LLVaurq5SzLVDqaHXb75pasGpfNqHkTc6ZNj6xOKpP7TMmrCWrjA2oUWQhjYUcoDFiocmBsWM1yQdwU8LawspNbmHVtL+b9FEor3l0v8m9cpBj63UXdE/xnn/51bLo9tPq2ok0LFdTMeikrZsvDrBpfkJdVAt1A7KDRK7QOYMkMBCbtANsbDPk33xBgwVwaAmaKgcSa5AADEtq21FrxKO5/B6KwhZK9pBSHwlwgiCTm2I3GYDqYLaJTi0iBLERBvor0YwWx/IHUdQaa13oN+8a+1+jodjFUct/tQVB2zGZJrd1/T9tTGoBZuFRQY5hORjF8IeDtH3zr21kwQwMQaalUACDQ4PRRKyEmjTJWRqK0y4fQWBZE9SAU+3vrANhN7D8JFpusop6muYUpAiNSSPK5QAM6xRb1MQWp36nRQlVzAFyLYADnjYKaPAnWDT3QHdcJzkLYCxgm03Q66zTDQ0woJLvib7RBslV7x4brBsnliXWvjBeakNVsPATo/LjIKt8RQFulUkYb+NBScVG5NWxnVfc3daCYSPC9D5DMZLL+973vlmhYjyspqBc03u3BNhvlwmotjZSkg9Lg1R+wLc2Apiom1mnBNqaGASV8BJy2pN5V1GNiwMQIY7wN1qGRgApbg5QBIJDbNbpD/7gD2bNO+8AkIi8xdakQen4INpECQAxoPg99vvV6a6PaKdnaVdMtIsOB7TYxAHdrU6dX2RQbmiA6X/+rr4lxOiXygyH72LNQu8fMxy8t/7nD8VWsvP6ft7fla8ZE/WXQOaHoqKMpQNQSAzE8hBYA9D/xE/8xMzbNu3vsGCUveoVAFIhL3Lq0xIFz3nOc7JMkpfY/+sglq/Wgu1c/dyyv7udhv3ddGK5m4adlDbOfF0jgIkMemH0A8f2b8JMkAEsVjASLVPXJsIEbLEQaawEGxZChYPI1pOf/OR0r3vdqxHApo0GIYpFZ6o+0zyhOKjf0gQ8Tc6Z5Zc1EQLn6H8a2ifLNUnTJ/viID5YXb9SwI5YSZnCw3KiTpICFfCKnSUFXuatItwWYJQI8LqOctUWSuY7v/M70xOe8ISc/sCsyJ2+atK30yzYeu93L/TBdt/49HJ7ZyN1l5ZTt1hNw7JMWzc7vM0faFCgoynaCm8bMEyey+zTUAaMAhD6RiGFxXUy8KErolexrVG0U8icrxXafVY7Zg04msUyK1kygBRLWFQ0mcBRODGtJyxqWFK/x98iOd1WwKLtTcDT5JyDjMlhXLvI+89TaGSBv40yHwxgf3AhwM7+56/lUqmVlROpW6xnX2zrAFFETxBSRqtiDlDdwF2MwYyVZiVbAUyO56lPfWqeJi/XwrGfnDENBISahgOGtlq/OpieQVuyzOgySy5Cxs+QJ2PVDS4fFpgjXwZ45kbxm9AmIfNFKjn4GFIDMbs3Ajf8XEcUvKLx6vD4oKiwgJA1GA/j4BIINB3WvL4bAmDTlNA8YE5et96rAdi7/uWXy/7AajpraWXpVDalG2ea7dFcpTEE2MEns665KFSsy0czsA4EdjKJGf5RXHsYgxr3QEXQD5+OWKMj1ick7PEdhcAnjO1kWT5/OyjAAMMGCg6CS9C0SQJYuJqVsrGe/uMfCAjx84CA3+gaU/31YfR3Ey3rHApGUAZVo6FjYSFt8J58LdY8dpdBI2MJCNHURQ9KgQJxP+8uAhsTGCldY64QASWL2e7ai1HwySiXaambWQCzfJs+cy9KCYsRUEFF+aWe57n+FgEY9JlS0VaKL9ZFiTbGpMwqmPx7cgxysGwCYFhHsft/zym3d8+lrd7Z1Ck6aXV1Pe3e4psa+WBVgJlDpJGolWhU1TJ4GVqcA+tvOolwEyoDzAEnzJd60/NJgWpiZWcNOAXjvWJjCRYj8n+hfGIWeNBDA4VWU0au9W8h9UUoonSE+wAQC0m5Vf1RTCMqyb27cyIRXN36qC3QAFtVhuidT4qD8vJufhfk8BzPJvjkQ1SZ1ZSwBsiwsvPGpGplPFcfcwO8axz6NgocuAQ//dM/nZ70pCfl4BgwU0AYBmUWq1OFQkTxq1sIT7NqUwG2/cbnlUWxmzY2351OrCow3U3pVndvDTBRxIjE6Fgh0VgmGkUhJBpHk0UodnKti6ah+bYDvuj5BwXYNK3XhnpM05ZNNGr1vRd5l0X7jRVQ+hTzrHzGKluAyx+XikFfpQ6kFUSSKRTWRlvnrZNS9/7C75QZuSJ7fGmUX5V83BvtVsoHiKLJAm+AJT3BR2fpPRvoKX+MTNua9HdYsBhfn8Xm1c8qi3KYYvuiTqdIm2fOV1Q3oSOB9jDrdVq9LtE8j361HeDYFxkV0LFhAXQw/yeKXn0fax/6RBPQMELBmtL8Op/mqybDWec2GnVyUISlaWr35g+hLyJnNDq66MeAOwclnKUtmwz4pQLYrHGLio+2Y1t93yYySZEb57BkwNPkuibnzKOI1dkSewDrb/dSSsO0srqSNq9oFqavUsQ6TjqtU+K6wwZYrMmOewOTCF3sS4b+4NPKpdCPKAJGmWhT1pf/gaZa7SiWsqbZ+Cq0mGn0BwEYLR7LmfG1AI22BKqgyAIdoo+PetSjbpQAWxRYbQF2EKDMU16tANa75tk50ZxEDzc30potZOfkwZhha/QROvxeNIxjHv4EqmcDBZ9yXdbdI7STeYZ4Efwc6glZTM+gzSVL733vezeePoHrO2IOFqDFrvKRe+EbRtg+lvtiwSSPhdNFFmk91osl8U6xceBkXVydophF/1gqwKJd4321mX8AZNrqWbGlU6yoNE95zaORTRVaExp5UIAc9PqmUUTz/VTr6FsshHySC78bb5FkARiUFZNAVckqv0yBMeXchsobo9M7f3ShAj4PsGHa3Dib1k6dSr0rZpdKaagXYO41NCYXxt1l60WRImmswb/1W7+V6RD6pTF8MlxdDWDkgwh/1CXy0ySybTMUL9p2cACkuh5f2+ubCFzTAa+CoMnAsZr6Zh54mtDIU9uEuQAAIABJREFUmyLAHvjAB6b73e9+uWLDphOqg8gtmQAykVtpCWyBEiWPfqdc7WITMYO6/p82JtMBVg5TJwHYubS6dir1zsxONGuoMDPKFAuIoDvAY8oCwWCVhEyVpYjC8G+qjmsIJrDRNHwmWj38E86u+wFrG4CJTrlPaH2f8bt/o4raD8ysb+zywrLE86uRP5bM36YdNxTA2tDveSCMPpn1Hk1B2FZJHfb5Tfub8o4dY8ifwIfx98N90Cdk0vwz/nnED/wdgyADTRRhtd9qAbZ1zbNzkKNblJkiCtNvnrk41fSH7YN5WWVWqGgEE1hCZj+mrJirhq7KRTlQM7kZmkvHioYqBEUpWVbaznJnxxVgFBcmED4o2s2vFHBBQa1TIS8EfBTg5bXpR/O4Zim4VhasCrDe1mbqdJbTzvu2jyLO8xMuRhSxCjCWyQ9LyK+JdcylD6zLrtiU1qLJACxmGat+4P+5jqUTphVmPq4A4+Ox1N4RUzAhMnJcgIcKoeXovvrPgyg992bxKSahcM91P/3PT0fBJJNVd+hf4Od3xsaA0cfALrVTXQ24KvRNAhhNzpln+Q/VgqVBP/V6m2n1xFrq3ex4RhF1mMQlQYoN1YAMJZAjobH9DX01wJxfzmzs7cxfkxOJqQ1BLWfNV2tKWaqD2WbgFhWCEDAKJHaakYpgmQV5WC7CDQysG6BVN4dYhNpFaZpP/R8TWgFJlT52oEJGaRb3ActgMSk/fUz5hYVF2ySEm+woumgfHfZ1kQfbF6YPC2Ye2MbG2bR+6nTavOIurfhnk4ZeLAu2iGA0tU515x11gNVpfhaFDxprsU+zDm37sgow4Il5X/oIW2AxfUYUlfIDbIqNkpMYlrPUNhbMMueT/nfT/r4UFqwWYDvXPKssy2EaDga5Q2j4zSsOr5q+6gRWB6xJhK7tAMf5yotUkxg4/pgQbOSdWC+DSnMa4Aiw+Lu/qTJQTiOEPy2tMOs9plknwiNoQ5PnGrXx7jXa4NmxeQG6RMBYlSYRwibnTBuDyf496JjkvQ06nfwuEVColnixaMLlUiGCY6LKkxYq2qRf6vzBow2w30tFYWxtwDc6it1rn1UCl8oCVMoLb5w+vkEOLwVgD37wgzPFQEtQITTFoMrJEXYaVhTpNre5TY5UxipQACYhbMIn8M3zSZoOeGxzKtjymMc8JvsXBEg7gJlAUQSxv5li6difeZZ/i1JRJLEPW1Tto8PeU0WIT5ZDnsfaKCyJPYstbxffo27OE+hwT0Egc/z4qug15eNdyYnvLtVR199RqF3dNGOWBeMaUGoU7bzYQR07m8bYTLjsdChGi96MAbZz9TNKlssDDTjtc9wtGL+CMFEW1iSUROZYE7ZY0Ibz7/fYe1cUkRDRrgQP8CaXtz4IRRS55PepHldoCjzAxRehAIBZ4l5RNIFBkczClfKYJQTykXJmAjOsnvcR+fR+qlLQNu/PejoEbKRY7nOf++R2iCi6v0oW53pvfcZ6YwFymBSCfiEn1TUa6/pDMl17ANz5AMsHtCeXMUBLBVQoFUAPJcJ31nZBEMDmD9alFeoAZrzksvhw+kAfmkXgft7bvSkMyktfeB/Tc4xFzLcz9s53fSw3p+3YTLUtsxhDLcDe/W+/UZ5YW0ud8QbPNwaAVQdeB1eLNZtqXtcRgsOyYISNYFX3stYWwFZg6lmEjfX1TOfGZhOzABZTXAguK0yQ0DBAIsCWYCD0qthpbmAWZBDl873UhDHXRwIgsTa9+7H4hMu2S9WE/az+jHK16GcKRBv5UyK08lPKxZ7xjGfkIgKrMQtwaAeFqD/4aNZuqS4utGcRxvsNVH8PdlB9tkgphqKQOLYDBjrg8wzvZ0x8AhbwWT7QdBnfO09faIt5hDGfrTXAem98ejno99Py8kriizmOgwWjlZqs2dEUUE2sU5NzmkQIm5yT+fuUXUabOPCLBJUO6oNpc1BtQuoHSAmwQunIu1Em1slgPUVtMScg5HtSKnKT07YPrrNgMZfOMywDADRoP4biOZ6POqPA2kABeY7rWCtKhxKRSkDVKTeugvtoF6UY/mJrgG1f+5xyd3sn9QeDUX3cUpF6Z452FJHwPO5xj8u+ABNfrdzQAbHstSQzuqKUS9lWHP7O9zC4olZogHwXKuOeQthC2VWK4r60mHPjGp1uIJoIPNrDCqAitDWtTaOzNAaQj2jACYZ2SP4KeGhXGz8hKLB3rfZLBFbQ0qhi8Vldpz6EN+aveX//PkjyWV97v/isjkGscNVGCc7zeT0nUgDzrE7IySzr6G9qFynzanCqbkxO2fxhL8jBD+ukYufa0f5gjrxU2W4v9Y94olnCUlITSAgs+qMTHObwRB5LfsXkPf5YROp0KppCe9KkatFE9vgdwGOpAJoutiBVBaJzaVXXoA1ohA4GgtjjtzpI/j05APye6lLYaJbiYgcBBiZKwHOqR92WOrMADbSKnAmXag1+BJB4HxUq9mZWhxczivVXTI6NTeL1gzaZ1WyrVRupH5VjHsDC8jdRenXjdJDrTvVejXaMgxzdlMpuKrave17eGCzCqkqmNtaP9vZFkpARLYsOJUCAwUkHCoKFwwseAB8qgHtz0v07ZvuyQmgN8LAcipdFzfRHdQ6RgaUZWTeOsmuUUAF5k0FhcbU5LBhrpZ3ua79q9+MjoSnOiQVCLTnexoLFOiB8EEEKFpEvImKGMnlv7896e7/4pIS8TzAAlplfol8oqTYHZQGYIpX8I1RLezwbRYtIaVBG0T++Z/id1WXxJp/bBmAvfelLM7WjdCLAVL2f5+pb9BBlJFdkhsKdRdGnAfPUti1kOykV3VSkpTHArh/t0RxUoTMcpM1TdzqWiWbgoXnrok/h2EYHT/5eJ0BNfJKmA04BRHDANfF7BGHa+GWzAI0Cxtof3ol18q78EApEG1g4wo2mTtLruqDOZEJ6HthUjzz0oQ/NKZGYacEXI7wYgGkiaLbxErWLya8sKEYQAt5kTGb5RBFBtUYMxelcVJwi4wJgOBSIgAaFHPRSUGMxgL0ilWUnb4TeKZYzyIqtCYB1y2HaOuIWbN4AH9bfDxNgVa3XBkyL0phLFeTQXq4G4RbBdLBO1alDsfYHqxKbQAAZSou2z9pds6lC8/7YBkbgvqgwC87v42K4D3ajLZEnZNEoo5gm1GacPO/U9svHAFs6D7Dt61+wz4IVZUpb63c4lhYsgPXwhz8854VYsii7QXkEGdCBu93tbulhD3vY3mZ9fCn0JKonRJnkwEQq5YcOMuBRxY82CbjwjXyHHtLmLJj7G1i5JxofRSIU2sPaCL3HYM8SMIPsOZHPDHC6xg/Bj0oLjCWCHFFNUj3fvarPqq5+fFgKbJH7tAFY3L/67tXvFlVe0yniS3nUqWS5Uid1iiU+2H6Aubh3zAEW+RDCRqBixw5aEpDkQwg2zcrfkZeRrFRdwTcSNJH/IGTyN7Mmbc4bcD4RPw3YrV4k11Vdksz1/C0AI8T8RUtJP+IRj8gBFz6MZG+sdjTreYIvwOtZ7hl7f8X+YN415oYBF6WDHvm3d9c/KFQsJ43WoZLaNWsTwkWAsug18/o7qJ2x864x349C04feRRIfXSUbZCSKDZreexrA1nsvyQBLxXLexqjTqQBsj1JY2feYAyw24NOpsTUOoSZIkrqEClVgodAB1IFwVQ/9AWTohGTrtGPeoBhgIONEE1jPi21cWRpRQ1QpLJjBt5biM5/5zL3KDr5M+EGznkdJEBo+mMih9wcu1EeQw+/KoNAm1lQfsJR+108UEYBJDUReSnvdS+TxKBzz+rsKMOMn0ONdorbRhGCU0HeYCyUkeuudm957IYBF55VDPtjxpoiHJQjHzQcDBCBhJWlvkUGRS1aNMFVzXtUgD1Cjp8DmHj5Z+Sq1ahvoOKwxmLxPUxCEgpQKiRWSgUhQIwqvKRaKVV8Bmd/5ZfNo5DSArW1ela1Xp7N63oLtXP/C7IOVkQ0rh2nz5O2PrQ/GKlkeW3iaH8ZqBcXTmYQJBeIL0fSEj8+j0wkRH41QCmHHdkezhKXpgFcHpY3zvKifcCmDHDcUuKrWaR4IvH/MN6M0UObY7C+irOgiimicYzZFkzUQpwJs66pMETPAeGF8sJ3rrxoDLBA2SJtrX35sAeblY16ShXYi0Sr3Q1PFGhuogbAwyoAGAiQ6ZB17FSCAh1qp2bsMsGaQiSk3hHvaNJRmd5p+VlOF1iQ3uajymg6wF6YkwMH3KlZSGnZrAFYO0ubJ4w0wvFsu5fGPf/xe7skSchYm1fGCGAIbz3rWszKYaC2WjSPvWpYsZuRWl02uG/amA35TsGCir7H8mUp+9Ew/o6r6mR+IIWAWUUlS16fAyWeu2/xvXn8rWObTembUOvKxKVfP5HuJyqLBxllyWTKa72kWQlBL50bKoAlYnbO29YLpANt70XKQNtZGu/3VIbXpd7OqD+pM/UE1W9311YoP9X+oAOAYgCZ7hh03H6xKmy4FRQQwVTACKFIhoawItGoSwAE6/qBAVHWj9bB6aB1mYTpNzO+qju08gFUr6ilM8wH5k/ZE8Klt8nNK5LRLlYcASGwOqMpEtFEgTKpGbWpTgK1vX5mTzEVhFbLlkQXbvu5Fe7WIGVQ3IoAdFLSXAdauB1kn4W+ffFxCzHpI8gKLNEEouFjaXN2jv7EeDoLuWtYL02i7JocdViLyCUhWchYFlsJQ16kkzX25AiKjlAKAAbzCa5bL4ZNlqyu2nkYR17dflEoFvsVSKsul/RQxrIpVfs+tfemxtWDyXOY5oSa0k4BG7CMtiRtzjmgn2pLfUI2Q6Wzf890ERXTwIj6YZ8m18eEiSRua8LDZQd2Ai5wRbJM26xgD644uVfNbTRRKO8gtfjZLo34x+mqadZ7Wl5NWR3omKjT2ZH3KNkTVZ7VhbKe2XzwGWHcEMMW+EeSodsXGidsdW4DRPCYaCjsLZDhijk/MnvUdwVJBH+sC+i7WTwxqIpK4aJBDgtg0fFX0at7ucpe75EglTe05fAKKwP0pgJg/5ZP/EQlRbaD5WQIadh5FCuHxfMW7aFocquPlyvgn+oc1kQtzT4oGKH/8x388L3uuz0x6PMhByfBtYw3Kg9zroABrA5RFAbbee1n2wRKKWBapLIsbH8CEYDm6NCBBRTk4q5K61QoKZUr4Ni0fE+sINWFAX1gwQIj14acJxzSB5wtEniWWCHdf9MTm4D/2Yz+WqzSkEGhWzwaumEYf/mLMAlAEy+o2BRjfgwXwfrFcgAoRJWKssoCD57kfn0My3LtbrRnNAj7T/Jsc+tv9AFdFiDa7r9nElELsjWwc+DYmU2oXCyrARNFEW/3uPtqCPuobwYomADPmFJc+1deoquiwKLGxkPvDcKJ6n19OuXk2CikQxv8zI0M+UU6M3FRnVs+ymLUA67/lJeeXMh1X1R9nCxYDAVgiV/E5T1BobAMw2Zl11eXVe00TeNbTIMmpGURtUUHPghlMfgHt7nsAIJisCGsX66LHGhEsS0zhaAow92b5WCiBB9cRNt85AFrOsBpIcI7KD+Va2kIAmxyRFnnBC16QwUTIY6GhfcxoYyNXsZiCA3z6QCVLgBMwAJulR/GjImcWja0KvHXoYzqS/JYgCjA/+tGPzsoJ9QcaCs+4Aq/AR0zLsRm6MbOmPUsPmFgIcM6zau53kwJYE8GYd04Tn6SpwFcpysXwwW6IKGKAc3K/ZYqDdbJsOYEVAgeKiBwCHcVBUCkLqQ/KjB+IqvohzISbBRN4YMGcG/umNbFg0jCTO2Nqj0CHgIUIJovEVdA/gA3Q3kdbRJdZTWtzWLeEZdc2fnxbgKGHaGKxGxYsR+WLlIMcq8fXB/MWNKpOowWf//zn59WV0I5YCDM6i0ajxWnq2HoUtbK0mUMubVELhqLw71BMFoHgEBiDGoEUGhatATjPdw4aG5vU+XRMFgdX2xRbLnleTOak+YMOsaCqWTzH96wYIWKpJdMJMgvHxwMInyie/ovn0/hqKYMKEtq6I6ol4nOeAlvk700VWl1onbUE2CzpB1jvpKos416j6SqvGPlgqZtKWAKw7bdcVY5yEBA2yn1tLN/22AY5tN9sWlqScAMMeiVkHAf6g0rERD/CSeAAgQ/HTyJgTXZ2mTbgNKM18IEVdaG9aU/UTH/7IfjO41+p4g8gEmwhZUuyoUtWRZqmwdEfi72gwlHQyr8Ebr97BuVyj3vcI2twPpGZvoIugKU9LA6qSBHR3IBnX7YnPvGJGWxA5176hqX5f//v/y2CjUO55iAAa5rP0l8UbwS4ml5nyQBh+jyrebwmSrH9pueXRUdpvfi9uOVyeu/KbY41wHSOg8knoCwFLRw7rhASPgoho9UJdjWEyxEHLsKGw886Zg24wAHhFzRgKYSKo1Qr5mNx9CUzPZOVCdAr4bIWBrBU2zD5PODVVu/hnWho58TWqcDKr6I0AIoiYanM8AVqfxNw4P9ooyk1qBqlJMjDlwEsFkwOSXtYxYNskn4QpM0DmDY6J+bV6deYouTffEN00bujrQI+QX1dF+kBSkfUtc5aTbNgp7dfcyHA3vavT8xBDpos75HV7aTdK473yr4HGcDqtZd9sPqepLTm5QcPawwm7zMPYAIVFCkwURKisQ5BJ6xFsANVpDgoIUsXeJ9gACy56/39AQ94QCuATVowbS1233oVdywNhsPRdjODndQ/xvuDoXsOVkxkjoXgZKM4ols0bzV6hg6hUeHnxDoRsdKSe9UtgDmNsjUJYDQ5x/0P4icsGuRgBes2hrihANP2vvMAxioZU59VgJEBIXiuA1ruHNFbofmQGSAU2IjPiB42pYjrWyhirCo1erNi520vs6ZUnq6i8Z3hMJ09xhTRREWhaVookrUERicBmUPESG6Ff4EaAyI6qGNFmJwvRM5nEkqeVbc4b8A9D30T9jVg6BitieejpXJwvvODQaBf6Au6JoQ/jY5UAT7tnAhSBFgJFo3uewEL4eiYuU0R6RM+q0gcKngUj3n9TUFO7inQRqE1AdO0/l63bJs4hrXpM56si/i2l++brmK3y41jDDA1ZvybyH+xTAQ8dlMBOpybptLx/DQAE2I26c7fAmD8FodQ7bRj3oC7Dp+3VLRErwgn0EYhrAF1DzQl1pUX4FCcKgoqwDCrcHqWlYvC1wiq0Nr6BbC9v6AGHw7w+Bt8LyF3iuj+97//UcRX40T7QYAyT3lNBdj2q8YBjlEEMS8ZsPv2V1wAsHPLX3ysgxyHIRlyMZxhluagO1wSakuVsWACBvwAFkR+hcVkvfgDrCnhZ2FFFmOh0kUBhgIJ7qhKkdxm2SkPPxFcEVkELN9JE1jabTKwchj9eVj3aKLQmp6zKDuYdt2pHRZMBLECsLBge6gth+m4A4zAyjc1mZIya+CPe5ADcPRDVIa0zekdFigO8z5NwXPkLFgVYGeXvujYWjAUh8XwYzDwcZYgls72nqxSrFGBOrJWpjZYEAY9i8VfYhsb1uQgFHGSxrXxCRbVsosGOeaB8DDBssi9jj7AxhsnTqWIqUznjjHAUDFTNOzHpUIjNpizUpPpK3HEfljxvejSox71qLxU2lVXXZUDJGgTkFnVqS3A5JxQPb4OH1AeiQMeh0CGigcbjz/ykY/M+TIhYrmnOES3fEdZyFfx3aYJGCXhnirohahFx2LyIJoolyb/JbxOkaCD3g1dFV1zxI412qDf0Eft5huKLiqCvdTHUQbYybEPlss1yvG6iJM+mL9tLH3hsbVgHHYgE7hAjQg4fyN27/QZG0aIHApgEGSRPRFIzr7vgVNY388iy7ZJePKngJqfJYFMkFWIROmRf5syI5iiTaypHxZUwpigAwqw8tcUnk4TMJX5DpFQ1wmQUDIAF3sye0/har6YZ7ivhLMtfty3uuALQOoH93nKU56S228GwKU+4v29m37VlyKuMWtAXyokoEgEl2KhV/5vVMpIqgvju5d7BKORZI4iYb6oPhB84h+7P59cyib2PthjfeM9y9a3X51sAJbrOMrx5g9VgEXjjzPAZgmATqrOCZsnLAfxwVgtFgJwDLjwe1iwOorIekQRarQr9o/2vfuJeE4DmGkohCm2o3WNZxIk4KBIWC4BD+doE4DFDpdhwdBp7WTBCFvs5eV+s4I98/rysP4e72/lMEpRxYZxpRApU8pQZJTlpWykOtReApiUCAB6F6zh7ne/e1bEIs+UoRQFMAnyCDh5d8wgZMb3dvWhpCxIeyHARBHHJYcZYFaVGofpq4N+YwVY20E+CMBmOdk3hA+GwhEg+b/JvYe99yLv0ra/Lsb58R62v0XnpSJY9yh3YnGvvPLKnGRWC0opiNz6PfZfU2xgUikA+fuzn/3szBQoIIwlFstxL0BGo7kLUibOYcW4FpMAWzn74rS8cmJvZ5W8wtT2W19Wxtrkx9mCETCHz5jgqEN1DLoloRprvjP7Cjl96lAHC4Ei0YYGi2YzEDqU5TCPq7oo5WTnVn/PDGFvocmRcNO0tKT2oGxBVX1GJb/noi8GEK1ldeqSpk0iZJeDHKNtiViuNgqtbtyazgcr3/rcdMXNFAesZB/MwjfF9lteXr73ve9O5XAnrZ1YSUsnVlJv5fgtPCp6qHN0qsp5SePoWPQLJXrQgx6U809+7A+MAtkQG20STHAeGkC4+UKxOq4Ag+ryRVY5CuuBkggS8BdQEhpTEXCASfQSHdEm+3HxB2lMW+ksmgerWpQbmwWbp9CaKKE6RXiQ6/pXPzmdPnOLtLT2vmOAWTLgra8qizTIANvpbaTeTi91b/kNrVDfpKGLaNQ2lIMDy1nnyNP8ODntz59g0fyOf4uwEWTrTQASa+I8Foamip1PgI4PAwTAKqwfGzDMEtxp2rIKMFFKU2kEEdyX1eSQe57IXcwhE9lEYS4D7HyPH+UoYnn1k1LRPZFO3vxDU3fJuhwlH+x1ZTnsJztb2jqsTIP03uXjmwdrG8iYBeJFtH4TOtLknLB8TZTXvHNujD7YUbRgnTc9PQ2KpbR+8w/MSjFPAdt++2tyqVQH2nyZUnrP8uceOwvWxto1PfcywJr21MU77yhbsM6bn5vW1k+nYffE+QBI752/U6ZhkTqqf/N/KZ1dugywRbV+E+vU5JzLFqwetEcZYKfOviKVnW4ajGc05zHcfscr8yboI3gJfw3TxtL5HRUP4vRNi7Q1Fd6LpxebDWbdWU0HvErjLgNs8ZFt2t+HJbd19HsaJV87N0o0l108cLQsRLHzjlfvW7YtL53dvQywpkqg6YBfBtjioFokqHRJALbxWrNUMsBiilCx/fZX7QOY+WBFMULfeaGAyzh8389Z6m5nLZXDZYvopKLYTYOdc2nY30i7O720u93PK5vabX15ZSUtL42KILtLo4V1WM1IFWUhZUO79lbqpOGwTP3d3VQMzqX+7k7q9wejxSy7RRpmS2uTadvEdNOw7KdBXy4r6478/z5hLoc5eDPtCICoCzSPLFfgd7qpLEYLl1SPfZHQzjCvX7KycjL1+700HOzOSeZqwzDWFdq7bVizqQ3M8811jhnn23kS39LSSp6zJaQfOUz5Nffy4z20VZoh5+7073CYZ62Lqsq9xYxt5ykv666cGI3BuOzHU7vJ6rRVORg3pbIi03AwyNfpv0F/kJa63ZziyPcvitQfnxsKK/Okcpj6O9tpZ2sr5/22d3b3ljA3I7hfrqSl7mrqdrqp6A5TGu7k9o/G1XuUaTgyEuMGjfhXrCuT5adPhou0tGSRoTRa474YF+KOGpM6lbb5fbSwmvbl2ZL5mdGXsVhRyn07TDu7vbS8bImNlb3FovKruUdnBDC/LQ6wvA/SyTQEsE4ndTrDVO5spO6wl4T9AcFh8LzwoG8T7u00GOykVAxSkYshu+NOGZWXWDR/MNjNL+CnU+zkgTJgjmGWgBE6y2GRut0TqdPtpp3d7bHwDlMxiIEY9T6FMQ1ghCmWEjAAnpMFlGCNAVYPgDKVBSVjlaiTeUwGfYW85xXThYDZD7BpwLpgX60xwER3y3KQets76cTqWhqiH+OFYgFNP8em7z7dX9lPrsHsdlPKq4aNDontTtFJa/7W6eRrd8uUTpxY29sFsyCUlZeoq7LP46GvRouUJcLX29ra2/eYYk3LyyOqtCfMnVH4Og3T9uZG7vOlpeW03evlKpSV1RNp+cTNU6ewOrCFmLZTWe6MpWnUoOFoutXUw/MGGWCjtWaKvKBThuDeNSPxH+OzM1JM5eiFRpOSA2jDMdXLimf0RwaIwsunmL08cd9qwxYE2LiksbOSymI59VM3LRHI7a20NNzNAOuPKh7HzyrTUnc9DYe7aTDspWG5m7pjedPqHNLsLqfhIIt2Krpl6hQjLUWLZIXSKVLZ10kDnmNevaccEpzVrKUGQ1pwkDqDfn5mCMQIYJPHeYuWO3o4HGu4kfbKkBwLxCQQRr8D2G4GWEqWFljJAPN+s6d7jCyYW4wsxYUy0s30Yt8QZeEKgJ3b2Ewn109l4cvPysLKag32rFqEiGlfFqwAsG5nD5DuvrPVy+erqyOE53rbaWVldW83kyYAG4xM3l5jRaGJGwB7v91+PxUrK6M2jC3E0BljgHWLlN777nelK644k5VAf7eftjY3U1mcSFecvtUIRcVWGhbY0Fj2Ld05BlkdwmK8rA5BgQe4KZJ9CmPMeQK5dQov42gsnyOZ8uwRGIvOGGCVZdpq23MBRUzDrJH23ii/WZUiCumDQScNi04GxmDQydRgsLORirSbOiyQxRczMkaP7dC6g34a9rczSAqLMmY4sdzM7CCl4fZIwNHUbH0GIy2xZ7hGfxu1ZyR2o5+l1O2upd3+MBXlVr5r7Ec8TdHNombTCeWYauRnDvP4D4co0ek0ZJnL0W4t00B2nsKM+zPTlP1atcpaRpriPGvxS297Iy0ts/xLqTPi5qMFLrNuGGntof+GrAYNbiHMkYKogN+sAAABrUlEQVQKxaP16BH6vb21kdZOrGaKuLXVy4yhuwQm+83EtHca264RzoZAP8xtXF5ayfRpe3cz7W7vpJXlIq1aG2VpJctOp1jJANjpbWWZoDRS0Un9QZk2NzdSMRyk9ZMnU9ldyvKR6RrF7N/kb6+jqqM1esc9axRWKAtgZ6Sk96HgQtU7CZIsZWRyCFAjljWSSYo8auen3+cCC5YFJwtxGJ+ROa8eHR2ZAVbsA1h/51wqip2cUyP0e/xdI5eAoJsGu70RcIJeZJCuZO3fKdGBoFll6jhv35N1crUtAAXMyykVtO9qSsNzaThES/e3+YKOq0iyc+dteRqADAsWACtVTRcnGYhUDjYXXgl4jKULfLQMsErjt7c3U6dbZj+syPbi/IKxe1QsKE9F+1YVSlZL5TCxIIPd7eSeSytrqbs0Kg/LIMvADF+iTjfXfFeiYkDCOg7T6uqpNDSmrCu/fHc7DTpL6cTa6bS0tDYqih0O0ua5d6VTp6/IPtKgLNIuGemjjL20un4mLa+w2CPlsuy6jh1MpnPEycDTSMN39tHksdpv9GJVgGXfvyHAXPf/AY+NsmAjnjrT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data:image/png;base64,iVBORw0KGgoAAAANSUhEUgAAANgAAACiCAYAAAAjmQNKAAAgAElEQVR4Xu3dB5xkWVU/8PuqOkxPz+yAgmLGnHNOgAEUUTAjCmIARRRRMesfkCQgCJgBJUdhWaJEc8IcMGd2l11ymunu6u6qev/P91adntc1r6req+6d6d6dt9ufmq5+4b57z++c3wn33mL7uheVqXIMUiel/FOmTqebiiKl4bBMZVmmolOkoihS0VlJu7s7qVMOUyeVqUiDlIrqXfz7/G3Lcpi6u720ubGZ/PvkyfVUrJ5IZVHk+/qpPUo3LVKns5y63aW0s7OdynJ3dO9imP+mrYVfy1Grh8PB6Fal/8tUlFupHG6lQb+X+ru9tLujDf38Hg7vePJmt06pWE2p7I5+Cu/Tr2/TEfw23qVN04xhqyMPkR7e695U+nXcj5P3mt4m4zbjyM9ZyidkWSMjaTghX6Nxz8M8IT9xzV47ya37jGVlNOakNqXhSLzScDhqU2f8mL3nTtybPCVtaXEUFwIMgM6jpSr8+WXLlJaWT6Z+v5+KQT95/UmA5T4qitRJg1QO+mm7t5XKrffkFzEeXnDtzC1S2V3de7m6Nudnl6NnLi+fyOAcDHby5whg/u75w1SUg/zjeeVwmPqDQdrd2UllfyelwXYaDrdSp9hNqdzJ/843HauB9ff7tNTpnkypNLDdUSfm+x+PYxGApWL5gpebvM9ovMfKrwZgIaABhuoN5wFsUq72N8YYjDGVATZqw/l7ngdY8xECsU4FtNMBVn1W9MGovWNNPgZ2k2fXACzebPrl3aX1LKDD3Z0pABt1ypDF2DqXhv3tlAZbIx3S6eSeW1p7n7S8dnoOwEZCXpZF6hRLaXl5OVuxITAVw1SWg3xv1mlr4z0ZXN1uN3U6rF4nLS8vpeWymzoAWGyl7d57Un9nIw0HO3sDlu995qPS6tqZCsCmKuYLOmWq9d0nEPV9eZBrmwxu3Tkji+AYWYk4JjV/CNmiAJv67HLMMCaevf/885Yyj//4j+fbuADAxgrivFU8D7B4x7Bg1bZka7dnyRYC2FVj9TC67TBbh9nDV3TWUqe7lPo7vZHwZrPporAKZaZq/e2t1N86mzplPw3Lfj4FJVtZWUlbOymdvOLm+XdXoXiTRBGAdAgLXhSd1O0s5993d7czjWPJOmUndYBtuJtBR3BGlr9MJbo42Erbm+9Mvd7ZVA56+dxugSKMKPBufzct3exD04m1m6Vy2E1FGrdnCvWJnslW9Lx41nZYZ+49QjdfePlCVqkB6s4DbGQl9FQe7jEdm3ULFqAq8LkHQlYyDbvwqI7pyBqMWMx55TKigeMmjG8wlqO9i0cjeh4ciwGMMq2ys2yBq+CtEf0RneTGxJuHRa+82b732d8HxdabX7JProshv6V60nnU7glX6qbOymra6W+nzpAV04hOSiUPzsW7abi7kXqbu2m5W6RBfyMNShZldQywE2ln81xK3U5aOnUmFcOl/EwvvF+r48/nOXJKK2l1ZT0DrD/cSkUxoosj5dRNwzKllWFKncFuGu68N+1svjtt9d6ZwbjcPZlOrJ5JS90TaTDYTL1yI62unE6bZ9+RulfcMq2u3iIV6USmu5nzV/yNam+EMAD/zKNMqTvFtYzr8vvOUWZ1z7gQfPs1fgOcVU4JPyc7VHtCPOu5syxvXBd+zoW9NBrT/QAbtX/0XjptpIyDlY1oe5XeLQCwmhc6P5YBmrFTNm5LdkJyzGH07OyODCbfaITKaX1S9N7y0hE2x1wbwLbWbrunVeq4cpPvLvTd9kvbPn7fTiIu2tlN2jh5zgWDVqGKe3081thN+rE6NiGETa6bHPBF3uWidXSLBzXt7yZ9tGjfTrvu5NbvX/AmewCLi7CsrbXbXAbYGBjztHXTAd+nxC4DrAWkJihXNfBSo7zaKKGLArALKeJlgMWQVsHzl3/5l7UBmZsawN71rnelO9zhDjmYdCmOpv19ZCxYBlh2cOW8upntnl363MsWbMKC/c7v/E76qq/6qgspQEONemOxYH/wB3+QPvdzPzetra1dCnyN8mKVvOk0St7knBvaguWgzOabrypTsZQ63bXUkWwdDNLG8qdeBthlgNUC6DLARlGpuhjDpA82BtiLyrJYrgCsnzaXP+0ywBoCbHd3N/3f//1f+siP/Mice7uxBzkuA6wlwDauv7JUNtNdOpmEwYuynza6lwE26SzXUUTVLK985SvTv/3bv6XP/uzPTtvb2+lmN7tZeve7352uuOKK9Ld/+7fpa77ma9Jf//Vfp4/6qI/Knx/xER+RTp8+nd7v/d4v+zEf+IEfmF74whemT/7kT84+3tbWVtrc3Exvectb0gd/8AfvaUsg/qIv+qL027/92+mrv/qr07//+7+nz/zMz0yve93r0urqavqwD/uw9Hmf93np9a9/fb7/9ddfn+9z6tSp9KEf+qHpX//1X9MtbnGL9Pmf//npmc98Zr43mue+n/RJn5Te+9735vZEUvXcuXPp9re//QVW7DLAFgBYZ+lEtmBKhYphP20sfXojTXw+d1FvMuuCBbO+uySkfsZDq3y/DmCs12te85p0zTXXpI/+6I9OAgDXXXddIpz3vOc90z/8wz+k29zmNhloviPEJ06cSP/yL/+SPuRDPiR94Rd+YQbcy172svRlX/Zl6dd//dfzdY95zGPSp3/6p2egOP7jP/4jj4dzAMW17vExH/Mx+Z4Oz33f933ftLOzk6699tr0AR/wARnsDr6j9se/n/e852UFAKSsrrYD75VXXpmB/s53vjMJ6vzsz/7sZYDV0MGmFDHjY/PNLyk73ZXU6aymIi2lcriTNpY+8zLAGlLEs2fPZmH/jM/4jGyhzpw5k5aWlrJ1YOFYlj/+4z9OH/uxH5te/OIXpy/5ki9Jb3jDG9LHf/zHpw/6oA/KIPjTP/3T9Fmf9Vnpd3/3dzMY/vmf/zmdPHky/ed//mf6+7//+3Tb2942W7yXv/zl+RpWhjVi/QCFpQIwpWS3vKWk+Wp6z3vek3/e//3fP334h394BgwAorJPecpTsrVzH89ZX1/PFpO1c7if93LO5HHZgk23YGu9P9hX5J4T95vXvaLsdpZSp7OUo4hl2knnlj77MsAaAqxpVIugopDKxKb5aawPkFStPCuJurnG34En7tOUQUzSXffRjsmjSTL6MsCmA+zENoDtP4rN615e5gHMxZ+KZIfp7GWA5V6aRxEnz5kl8FVa0SQQ0hQ8TcLUde28QBIaJtYvA2w+wKpyU2xe97IRwApzoQolfels97IFmxRKwQV0a5rWR7dQQj/8GpamaokmefukNWsDuiY5Hu1wREK4iXVqcg4f8Du+4zuyL3kpjqaMoUkfTY5J03tPu+7k7h/tdUkEi4rN61+SKaJqddXG3W6RznY/5yZFEfkcBB518hn/7vV6+Ts/zhGoGIyLPeOTv6UzfQIV6vU+7/M+OcjABxJR5M9sbGwkdM+5hJ7vJAoYgnrYAPPsv/qrv8pRSX4WH47/dvOb33wqLpoAzDnhq10G2KgHot9qAda7/sUZYCrRFTJ3l5fS2e7xqOQIwRdJ82+AIMyE34/fvbzwdwAi/l31dQQk/A4khAdI/BDM0byy5T3whEUQaXvb296W3v72t+fnAE88131EAAU8CLR/u6/vm9LIw6SIQKatop3arR3eTaj+1re+dSsrdylAVX1mUytzaSzYH4+bGtNtylRsv+nFmSKGAJrKv3EDA8zLC2nT6n6Awg+Q+Ju2AEK13s33oxnRo8mUDiAADsLi0w9hJkDOcX38hHA3FRDte9Ob3pTzSSxaWBhtcG/RPxE7liEA6BlNLFGTcw4TYJN01zvod+/3v//7v7m/vROF8Cmf8il76YGmfXUxzzvaAPuTcRTx/MyRYue6l5Q6twnAhHfRnybaoXpOaPuqAALDaPZxJ9Mk9KrqL1QFbNoAol/3uMc99iyD8572tKdlQVn0uPrqq7MfpT3AKoRdrdCYvO+8AX/zm9+c7nvf++bLjup0lfAXMAG5O5+hoOTIUEv9EYph0b49jOvm9fekMmnLGJrI9nQfrAHAyqWVtLXy+bWaWLLyTne6U2uA1XH7Jnx/3oCoYpAjqtK9l7zkJekud7nLvEsb/b1JG+cNePTZpQQY/5HimHdMvgulKxcnce3fmALfUi7toGBj+Snrtse8/r7UABvNdD+/hsgFFmy4tJx6K19wowEY6lk9WEnlQaohaGXCR2PzR/gqQZ9YMTQwghLveMc7skWT0JXgZdncK66RqJXQDSoamvAoAOwv/uIvclujsmOaUDdRKJGrOyjAJNMXUYRHHWAjcO2jiC8tu0tLqb87CuuWhGb1xgOw5zznOdnPAAq+1Kd+6qfmqgbUB30DMtr9+7//+3NNoGCFKgkAi1IltXxXXXVVvlbQwvlo6Jd+6Zempz71qTlaqEKDT6Oig4Y/SgDzvtqkkmPW0QRgbS3OtPOnTf+Zd/9jCLCX7fPByk6Rtk580Y3Ggj3kIQ/J4XDgYp1YGj9yWsqYgCMA9qQnPSlbsv/+7//O7/+1X/u1OUoIdK997WtzvZ5avT/5kz/J133ap31aeutb35op1K1udasc9FDyJGJ4GWCzoXJTABgZKHausybH+dWNMMjelCUDZvlgfB8UiUCiZTg2ISR0fuc0C3bIJRFMQsyquAZd+MRP/MT0P//zP9mi0LSieKicoldOdt3RxAeLRSXjerV9ImXqAbUjHPxYngtYtMGntgMLqxURzNCg1ShnRDgjaFP1t44CRbxsweqrL6YFK0JW2kR7c13n7v4gxwhg14+XbRvfdVAWqTdl0ZtZAHviE5+YcyoxRQK4RApNeXjYwx6WPu7jPm4vugc8zgMkgIs0Ab9GhTc6g6L53jQPVmFRgM2jHAelTPMoy1EFGCse6QUBjKiR9J2cGYXzqle9KlNfwQ2Khr/p76K3kWyONEhVKCMgIj+IObjGParHjdGCrff/dF+YPgNs+7or9y33ZHm17ZO3a00RWRPWyNQMwGHBAAnlQrH4M09+8pNz5AjN8h3LJCrFR3KtAAILwz9yPctm/tI053yeBfubv/mbbClZR2BndSIhLDVASP7pn/4pU0UlQJ/wCZ+Q28LXUgHvk3CggdrNkqmOMGX+H//xH3O1uU8gI0B8N88U2Ywp9UcVYOiwNlN03oty+/M///M8JUYfCfwAHWtuvpvqf5/GgvL8uq/7ujw7IBLzwMQvlV8TCBFtJgtYiaqVb//2b7/RA6zWgk0una0ecXMBgIXPoYOrPkiETQm3wYyQuoGr5hwWsTTzAEa4CRHaesc73jFPjmQhAYNmdfDFCA6BeMUrXpHBjx46CJrqB9rcvwU7CJK2Ax/l8MAHPjDfzz3M7fI31hqoHUcVYDE/zPsBDSUCCMFCvHPk/ygh72Nemmk3AGRajflr2AZFqj8pUf1DUQIbF4DCMm9tcvLmjdGCjQB2/hhbsP2bP1j9c3O9vQWrW6OgShsmwXQYEat5AGNtCDxKQ0uLGhp4QKexCQTAsbiif6wR6gQgNDhhcY5raWKhfeezdITuy7/8yzMovRvwEVDnfcEXfMFezd9RBVgoGIzBjOYoAvCpv1hsPrN+ck4EimLqjH6lTOP36ljrtygxC6o/WRx8EwZYmTbXv7Q1RTyKAFvEKlavaaIEjqsPVtc3Td73oH0a198UAJbZ24UUcZg2T35ZLcBe8IIXZMrVpJykeg7KFetLzLJqbQePBv3Gb/zGfTWLclmLTKVAlViowwYY+hT+x6UqlbocRbyYUcT9UnwBwJR6bE0BWNuw5SxtdTG1ZRPg1pVYNWnjPAsWPqjPSwUwlRz8rLqpKhH4iVrDSGu0qdQQNWyyECnqKHCCPmqTBYHaHk37u4kRqI5JjNNBrpv0wfI9J8P0pq1srdX7YJcBdqE4NB3wSwEwfqQSrze+8Y25ekWYPXwivhXQiXay+HJ+f/d3f5d/52PGjIUmAJDnlKznvwKQYI8AR/UAXD4w3w/Q+Hqe6Tkxl047KAG+LB+wWmM6jflMk8mDAKX6rDoQTgPmKEw/x4IN027qrd2h0bSLOu1cpwnq+HYT69BkcA/rnONkwUTxRP3kqwAoUg8x8ISL4EaAhrACVHVaTfQbwbdYj4CGQI/0yKKHewGbQI9IojEGWEEUYKo7XAN03gHwUGpBFj+UQUwPci//BmDvISUiOKWCJpabawvCi2LBLtjhcnguba9/zWWANVyjos6CEYSYst+UIkY1iMQ7TQ9ALFAImPvEv9E5QPBDcKuaPipO5kVt/V3ODkhFCN1rntKrVqpUwRLz9yYB5Bmspuis5zhEcVXQAH8bGhpF1z4BMia7SsH4Pea0eUZQVhYREKOfPC9SD20tX0zfmXVdLUUMgAX3tnfW7hU3LYD90i/9Uq5aUDXycz/3c3u+yjyBq7PWrmENqxRrclDqBkmhMFDS0ASDxYl1PSbpjnvL602C13MjbD4PYMALmNU15ue9r7/LF04eEs5NJ7SyvsCBnnrHpoeyuXvd6165vdV3Y/We8Yxn7KOk8R6AJiXjHED3O7B5bluACajd9a53nXldI4AVtM6pLz8UCxa8W6GsynO8vM0iLE07/6DnWfhTpO8bvuEb0m/+5m/u3W6ewE0DmNxYdaOIJgBr499W71+9Lqh4XbsXeZfJfp0WWq+j17/3e7+XhVpkVu2n6g+AJvC///u/n6O/FArFQuhRQvLBl0P7JpeVi9WsJqPYnqH4uprI9q7aSv4oTXlNrEBRgU/rUHo+60ceKQfMAZXmR0Y0eVrfTqOWzQBW9NPWya84NIB913d9V35ZFRJWwT2KADPQX/EVX5FYsqjAqANPHZDrKOJlgKX0ohe9aG++3Td90zfl1YvJgPIp/h7BBw7VIQClKgbITPBU+TEZYWwLMNOUBEtYLSsoA2EUBgCZmRG+A1jAU30ksokdmIHu9xsIYIO0dfLwghzq2+585zvnshpaY5ojelArdNDrRdrUJFaPRbS+a+oApiaS83+7291uz2daNNLVxoIJYNDk6ifnlabNe982Fsz8OX4Wq6U2k5VTZiVSie5hNADGgrEcUctolWR9JDBSPdoCzPLggiDooDpKqyKrn5QnVb71zd/8zenP/uzPcg0sq0rJxurG/ja5QGyVHSxkwc7naIZpc+1wKGI45g9+8IPTz/zMz1ywVuC8AT8oaJ7//OdnDcU66TDaLISIporZudGOmIISK+jGFJZZ7WhqwV760pfmdeoNKuFizX0qKkaRlCOpXCcI97nPffKAW0qbcKj3qyqmNgAj6AQNTSLMcfDzWAzWQ1G1wmuCj6YJsLAiAFE92gBMX4dPqY+i7/UxK2azDIfoIcXj+QCp72PRooMALCKrkXfzu/v61Nef8zmfsxeIEoSJcjF/D3ra1oLVhum3rn3h/k3QiyJtnawvlWrjJ1TBk4sex9umXkwL9vjHPz5HmORlaEW1iZF/iR1MgIigESYdLwfER/jRH/3RPODzlEBTgNGoIlqcZcXBtKjo3S/8wi9kH0VtI6CJ7KloV/mCsigq/uIv/uKFAYY5aOPXf/3X53B8HCgQquQTXdM3AievfvWrMxBNEdJniwIsrgMYofe6RVvbKNC2FmxRdjDtuoUtWG8CYHa7PGyALep0txmAunNt04Mi0KQA5QfY/CjfQl8IGQdXgpN1sU4EIec7HibAgEX0DFUTqma5FAX7nvBRBAaXcPsEQpqeZq0mbScp6LwgB8GgVFhH/g4lwjdxXzkrz0bbOPaUjGJmbWDxFDAvCjBUDwVUgkaZcBPiYJG9v2fGamb+Zhy0h28kWlmNcC4KMPeKzTj0FXmoKnxjYjwEVyiUaSsyLw6wayYsWHeQNg850XypAMavElTRgToy9uSiVWluncq5jspyn7HYKAo1mcCsA3FTC1bl7W2YQB3fb0MR2zCGw/TBYjoMkBHaatpChNUkXJYb+ADAGAG3vc8wiHvf+9771hBZFGDRjurYoep/9Efnl7kW2AJ4SkeOrtpn0f/NABb3HK3b6Sh6kwDrmA92uBTxUgHsoBZwnsDlDqzZM/hyFDFlgQUuSo2PxTLxdeTfvu/7vi8J46OmWIWDsmMxo2yKdWNp41gEYCKSKC9azuczVjFBlCXTPj+S9Sgyyj7p7x4YYNvX7p/RnMpO2jx1uLWIFwNgonRoCa0ov0EToQd8CdrqDne4Q6aAvv+v//qvPOCu4eMYdI6+MC4hMLiin85l0WatxlQHMLMOquuITFqs6u+xlVAbq2a1YRGxAHgIgefy3Zr0d90WRvMUiufy5SYPwaRJOjlNuQnRB0uo20Jp2nXGRa6yLg/27Gc/uza9EjPRsRc0O/wrgQzfYS/V2EDdWEbfUhLf9m3fNjPRvLbzh2NLPcuC2YDtVP10FQ2INRYi0jZNMGbND6vT/Ae1Nq4Pf8OsXBoJcICFL8OnEWSIhKO8jNo7QmM120c84hE5vO5a36MptJ7BM7DTFsmsGxQhZ/5EHdWYBIVJo4DdBmChhSfv5bm0dROAeT/h88mKk1lBHc+t+ijxfmSi+r5NxjLeu8m5zgmqPxnZ9a6xN0G1v2cFOcgGfxMtnSWn1TGJ5dlnybv9wUb9WQHY9r4ghwWmyrR56vZTB5wQCnszvTpb8pAlENY1aMy+Dhc0oCn4Qc4x8LL5NBjaEFrMdywEbeYcgIhwsehTrINBGOoGtzpAf/iHf5if7T6AwlIBiaQnJx9l0D7OvcAHLSZci66gCbSwazjYBkG7bVvEGgFB1eluOpiTIJj8fR63Dw3a9nnzSqWMn3eqTjOZZ8GagqHJeZdywiUmw++KhWXb9u20MVnbHluwSsS86F37/H1h+jTspq3T0y3Yox/96BxhMoBReEmzoVMcVoARcpbAq9aacSxZPUJOiGOtDPcQrRNtkugVVfJdTGnAw/Fki9+457yDKQeuNtMtpt0zBC6SoZcBNq/3m//9xgiw9d4fpdQpUllUVvZtCzBhZc4gH4WvEysJ8Wnwf0DxPTommcrqWNuQJbJalGkMHNrY/AGQANTvLBYfCqVD5Qg4CyS6BKCx0m7zYTzYmU00+izePo8iKskhaJK9io3rNOphWzDK6/73v38uXcIcsI7o1ybve7AeTTkFoAwqZnorrm5zNO3vaRTxN37jNxIjQd6e+9znZnk7LAu23vvDlDqdgwGsbsDrvgsK5kVEhiYrpw9zMNG5WINeVErnxuKiEsdWfBKC5ShHPojvBdy+RykdseEef4u1jX21WERKou5oOuDVPgoer+hUfuh+97tfUu3StG+bJFFnUURKUjgcwKsCfphjMg00AXCJd0EorkWbo2l/T+sjRQVkQ/DryiuvbBzkmKYsfR9tWu/9XkqdJQuznQdtWwu2qBDM8wnadPLkuQRVpFBEEJh9cqI5v/wotFWnAhXrKweDjnLMAYzPR7NWQaSawvX+xoJSEJbSrkadqp07bwDqAKZP7nnPe6bHPvaxexMS24KnSZBpsp2e8T3f8z3p4Q9/+L4JlhcDYNrClVBl84QnPKH1sE+2kc/N+mNHlGmTMXnkIx+ZGZEi4KZBjnnj6z4nt343FZ1uKsf71+W2bL/ptyd8sCJtNpyuggKie6ihkCdLQCg9jEASdlaAgKNBLANrQmvxwwixWrkoIfI9H0q1g/ObHqKAAKJCI7bpARZUE8AAJCyYTlW5EEux+T5yMdrKcqFOrBmfT1AG7fVu3kn1RfVoqlGnAQzIJyu3mwzmvHP0r+CM9gtRT7bTO0+utnuxAKbtdc9vMt6TbfR+KlR8oth8fDIoEGfcuTDcEr6893U9C07GjLPx5u6waPx/Y6Ho1/QXwRAWz3VRNjZLoa33XjfaitlG51BVFOnCIEdKaWu9WTU9/wE4vAheLcIITJJ1se+x3wkzYLEiBDfWfQAiWpT20SkEISyQaN8iB4GtTqhb5B5V4a1qODR00g88KMDmAaWOMTSxcr/6q7+aNTrFENSXZY/1M0RKzX0LwaP8jAEFQmCNqWqKo3bMAlisxuydVIuo8xSOJxPAB0zei9L1/r/4i7+YUzAiqv7u/ZXQiawyGuTIis8Ud13ecVJOTvVenUohelHE0uzpbo0FS2XabDhdRQgeWKBcmF2ldPweS1VrJA1AwwCaxVcMIn9IvonGYeaFyWkb2oSfpLNYuEt5NNHoTQCm/o9PGmvst8l5LQow+Tv9q64SyFhqjMOsYOOGKktPSMbGTjH63KwHfhnrjb4etWOyv/WtkDsrRZHEkn1cAO8OOGSOsiGf6k8pSX51VNz8yq/8Sqb/sUY/6y84J3BHtskyFkMeZ1mw09uvGgOsMwbYUp0FK9PW+uFMuJxmCep48uRAEsgm09BFG2kgE+hwcfxe9TmtxbrqHAvDALl7ErbYBYYlqCoISsAAoA80GAGk8X3H2lIK7iOjP+3d6gbAXChHFPey5O7lnrHbC0GPTdNjk4XwCRfxE2hi7w88qlS8kzwh6oQiuzef1L31mfxj7IRD09Pi03a1uZSga6LQJs8BHLI02Y+xwlbI2qx7V8+ZpvRO9X4npaI7Alm2YA0BFsWwsZS0BLKf2KQucldegkCyVF7G4MZKQATZNbNA52/OoYV8TuaydECsgR73ATBzrcytQllpZw6s50fWnxaKJLUcHmF2HhDi4fw+CWcUSs2bELL0gBB2zCdCX2PHmLvf/e6NAeY93EdfseYBJGBi0SgHfcT/JPix64zvtC3epQ2g6yzvItZ4HpBEb/WTTxZSnwMmgHpX/RW7svgMPwkVY1mibMq7VvfvjgVm3Ed/oK/Gynl11RdkzvhSTJ6jz/2bMqQcQ+60L0rEYvZC7A/u95gvZsxj/pjnVvf8nu2DvTwDLKWl6QCTI9s8td8Hs4ujBhASAko4NYwGVILkk2VglgmzSYIsgNo4L6SBrIqggzlJNHkEQJhv93DoKIDBkWMt+Vihiab3PTCYqxVHaGBBlmq5jvZ4Bk0euRdtYWLs5VMAACAASURBVP4Jg0F2OC+WAiMUvleZQvhjUKOiJJ5ZLZuap1EBVv94L6FxlJhQsmACLqyH7zwbpdNHMT0lomKLWLBForZNQFgFHRoKKN4tgEUuPFvlDYWHvrGg3/qt35qXZGC9MQoWUz+zsoIK+jQ22eA3uR9Z0SYVJ5QUGbQT6WR//NAP/VBeT4WyoihRQDLKF+PfC3wF6CM2QNbIFjkjmwIfQCqHSz7IjDaIHaDKscPPbIC9JKViKaW0YqvYkQ82GabvDFPaOL0fYLYd0kANolFxWxZJI4DDpwZzBgmlTx0ofB7AQeEAFUBjKjl/i+Z2/utf//rcyToP90VX3NczPQ+4WEqAuFi+QROBmwcw/WKgqxsiTA5SnEPrGtRYhq1JCH7WOQQ41ptgTfSfe8eyZoTJePG99CnlRbjinvMsWFRj+AQywupdXG9cpUoIPKVm3AUYAJCi9ndKBbj8nVJm3VkOikUb+YyskICFQm7XAeokwOxN53wK3r0EJCKBTjl6T0Ajd97ROwO+ayg/sh0LMuknY6WMDqPRJoXi6Lz3mgmw7avG1mslg6xT1ACszoJ5oCMmJtIstIwXjppDf2cxvJBawyh38n3Mv/JZd+h0z3ANLaXjw2T7rjrghLC6BLTOc9BSBpEzCrDAzZE1YARcyFXnsSJBRQ249wBsbWe9dHpYGQLKEkdxaCx4WX2HeQBz7uSgXIwgh3775V/+5Sy4LAAQUE7GxmcsMMOi6B99Y+z0WdPgUgQVfJIFzwQEfUqY3TPGlsUGKhZblBmroaSrm/SFSxAUMVYBdq+YmDm5bJu+JBNxSNlgH+in92Itq4wjlu823rHoaQTnfEdGY3cZ413dabW6k0wdq1hvArAMjFOLBTlcGw7lLCEMoZukMfM0Zt3fVcFHBNPA6RRaE6CAiRZlCQ0a4fJpGTl5DhrPgDikGUyvp4GFboWqgZPFFhzwdwlKc5nQmjiaAkxpEsUR1DdyXzFlnxUhpBEA8Q4xzX5Rivhrv/ZrWdgBBn2KdTkoI5SHwoy1OHz6XgRXH6HcN8ThHWPvsUXuP62/qwuPNh0Tz1/0uroxOdm7KhUoYjmyYEXqXBimH1jKuCHA5Ai8DCERJsVvCYpaN/QPfeSDxH5bzCyrQIhiRSGmmqYKmkB7xAQ91807gIWgeLbnoZoCHgqOgUi9WTV5zOKhAzQh2sAaAxLNTZOxXt7H7+5hCQHnuBeAoVB8p7CiTQcTkGlSQANi4CZonuV3Gt5cK31K6wMGWuxYFGDVvuMHsWaziqDjXbSlWqM3bwzq/m58UTzvQekZX2NNiaF53tnsBRaC5UAFJ3e3qbtvXX+zVqy1+/Kj9CnLpS89E32VV0UHKWG0z/PJgfbEdCQKphrQIDesJ5kQN5hHEQNgRVodg6wu0Vz209apr2o0PwkdAySNFyIHCFpXeVHsGIlPx5wr1M3LBS1BW3B/UUDOpFCyjtbpXsx6epfyqPPBtE3Hh3VpCjAKCKhRKOCkFEI5AZvghu+EzyMQFCA+DIAt4k8epO/5VgJMPp/ylKfkpLa8kxQJJRoHWg5g6CQwRMBr2rPr+tt946AkyRs5Emjhv/t3RBJDCdfd34wNq3pRvAwBgFJK3oHRmEcR17ZGFqwollMqBTtqANYtd9K5U1/dCGD8HEIBDELMojGoFaCxQl6MxtdYWkTDI+/D4rjGWom0CbAJhNA8LJ0O9/ulPBYRyib+VZNzgkYflgVb5F0O0vfG3Pj7ZL1Yb+CKhUUpmqoFM96sa92M6Wo76gBGpuQayUsoLcqf7+lvYbl8mlalTVE5RO6UQWkf5Rljo83klfvBKAi0zLNga5tX5Sii/FeZK37rLFh/K22duUsjgLURgkXCxm0GGGD5SiI/b3jDGzLFQ8tYBBozciVoARCzJjQTnwA1iZWU0ATKIEplqiv9NqUsdaCofndTAFibsWtz7jTGIHhizEMmm5STOXfR62p9sK0XZ4AVks11AGNeB9vnUv8W33jsAMZZRTNpQiFWn7QlgDDtfDOBA0BiITn5LC26x9rGwddyLmA+61nPyudMrg84T6P6O9+PBvdsbQFY2jC25wFkFJCPIhcoj2P6hsiXwArfEjOgHPioFIMqjKaUdBGF1sTKtQHDDXHuIu/fRqE1BWZtFLGnYqc7quaoA1iOIJ57V0q3+pZjBzChZwGVWMQz5qERahwf6HwnWqZCgp/D2rFgLFpYMNRCtBF9sbIuIQeUqCOcFJppA/70pz89Rw0j78P5xucFG9zrQQ96UE4so8j8WM61XUpQmAhtozR8WG2lHL7yK7/yMsBqVvGqsoNYXJWrop+lYgS2+F6+k18lIygqpmJMKMA4jD9liAV993d/d/66Ceicsz4NYEUa2nwqDQb9tLPTS+X7ffOxA1gbbSnqNG0RmzrrNOv8aQAT6AEUfgXwG1i8H9CAFnhih0n0FYhVH7Bq2uaZAMrCxgxxf1tEg9fRpiZ0t02fXqxz572/+lEWH7AALCp29LHIJkaDFgp6xHxAwQz9jQVRvpQwgP3UT/3UAgBbyjRxZMGE6a99fglgRTlI272t1FleSdtn7nyjBlhTYWhCmeYNeJ2f2oay1GnQphp1FpW9sQKMVRKx9QlgrJP+pqywB3Qfa3GOYAfGEFHNmJsXfROzrZv296ntl6ZSHWISRRwDrHfN8/YA1tvaTCsnT6athlHEOuGZ5mQu4hM0BcLkeWYsq/fTcVIIgh+0ks7my7AWAhz+xkLQZiha+EcSyWhjFNvOasdRAxghik38qnkl7VTFwPcTHbuxAiyKfJuAYlHlNe06FHEqwIb9ndTf3UkrayfT5qk7tbZgBFW1gEN4NOblTKMnTazDIgCjuQgZChbznIJjx5qIwOUQ7BDMkC7gD6n6MEC0mu/kp9ShhcVpIpRNrFOTc9oor+qAWwQULY3Z4ZKu/EmUVTDHu1t3X0AFJfXeNHeUOjnH3ChAFFSRLPbZ5BC15df6lCSPMZ7Vf9X7VsviAiB1MyqagKfJORcVYNubG2l1dTml7tJCAPNCBoy/gQNzNmlQfgMB53fguQbcYAupqoiQpxB8EPGTnK7bWb7J4MY5Krz5MBG5M7EweLi8HUCFBZPVBzqRuyjh0RbnSyTLhQAcIZx2HDULJq/j/VhvikJENHZvjKWiJVSNlSMW7RTtFEXWd8bh53/+57Oli2LbJmNgnQ3XYAQxi0I1jH4mH7E9UdwrIqSuEVh43OMel4MRMVVIe773e79336Ob9velAVhQxNF0leyD9a59XlmWw9Tb3Mw8dZhMuLxjawtWBZiInFpAnWNatjo+ANI5BFeULhaSkcTT8QZfqUvV8jUZ1BvynCZWtumAV7XlDWnBKDHUVmCEj8GS5Ohwr5crKzjvJow6Lw59HlXwgOZ6is9YCco0CQi5V1TXq8wRSHBfIAEegKPsKDkAFPTRHoEe9J1iZn2lSQCMYtDue9zjHscIYC8fU8TRhMsxwJ5benkvozNHxb6LAYxG0nnVUhi9E3vzGlSDBsh8HDRE58a6HlFoughoWCzh+FjGGf1jKVGlSDyzVugSYRMxAm55LgNNUwvRal8sMMonIwgO1kx4d5Lu1AFMW6JCnW83CagbEmAHoeRNFMqssWENvbfPWL9ECkKKAW1XaRFLRGA3WINxiHSG8YlC6pjkW90Aou7dpvXlJbFgW69IZc6DVQC2efWzSwJX3WJmUYBF59cJ3Q0d5LA1KEDQhH6+5Vu+JZfPsIpq1QBI5AgdscTbj/zIjyRrMfzAD/xArleLDbEV99q13qDH/mA0Ov/MAj1NfIJY64FGp1z4cgQL6PUzra4tclwm+sUqyLHMeCgo/RjTLSgJ7zTNYirQ9SwKg3/Fl2INWCI1eYqM/Y1vSul4Z33hWdrh/jHjQI4IjRTypvTIx7TAyCLKsMk13tsxufFGU8ZwZAC2dc1zypiAFy/eFmBeZl5B6jyATeu4JoPhHEWa/DvUBDBECwkaC2mwUB8CRGDMtJbgValhhuwrX/nKbHlZNzVn1rJ3EEb3cg+Janv3NgGYmbsKm2NtC0LMkgEAa8n/JDgCDkBImGnumDVOwGl4CsNBuAHgJ3/yJ6cCDKgByjNiTyzPBw6WAwCj4FVZWbVqXDRV/6Dt3lm79AWaz0/Wl/pt1mF8owofqPUZRVI9omYVwM2xi6JvbWG9HLHjDSWIPcRWs7OUN9qpr9S9andTEFZpe9U6zgrOzLKY63UWDMAmG9QWYAZUZ6BYOlpgQ1WFCFysPEWgaE2ZcwMfe/bqbGsjqlbWqegFCxRZ9KYAm3ZeDPoiUzCaUKa6wRRFi3ld/FG+iO8AiQXz7lFFQKAoBhYzFqoJP5SgV7de1W8Erk47q8YHrlj/UX8YB+9NOaBaPvlD/k2oASCmyFMc2uje/q6N2uN5saHGtGoWzzL2KH/sTFMdj1iXxFw6kWayELMtAIOfZZk57Zen0k7Pphgj2TsLYDbowFD49sBGIWEM0hUxU+Gud71rpqnekwJzjneM5dzQ1Vh1yvw5qR3P1x+ms1SfPw2Y671XpLKcoIiWDNg3YOUwbZ1u54OxFAaBsGhkrDGHEhlIWlGol2ZHVwiXH1qagHJodYRJfgacwN3tbnc7KLYOfP2iAKsbgOrM2kV9MPdg6ZrQn+o5cZ2+bbPXWbUDIy84rVMBRf2kgBaFyYIpTaIkCL/oLQtGyVLGrK1SNH5wRHopVhFPUUcWjjKetJx1Cq264eFDH/rQHInMdbWDQabIrBo/kJW2Nn0km/URUHo37aDAKDftwED48P5OGfjes2dasJ4gxyi4oZJeXWJek+OgAKNt0IhYHz6WMkZFNFBn09yhoWMWqU8BBQCMVZRoEi/aZmXfGHQdE9sO+eRz6Dxgpol1Ni3M76Fpq+vPE7ygfzG1HmUy2No+rT3T6IjBIViE6aYS5KgDH8sWy+cdWONN2VEU64kFYVlR/46VyYL6xWZ/ETxhVcmcz9hKyzgBOLlg/WOJC9YwADofYJ4YAMth+oMDbJrJnGbWq3z3MDo97gFUgACkTHxEL1EfvhWtRIMGPfE7zcu/QVVjARSK4CEPeUjWyDq8ug7iZHunASwmAWoD7Rh1harnBSBigRjWmgIgFOgkSugHtQZ4bIAfJa+oTU39C0qTgnNdbGKBFcR+YAqL3deyCmYhEDTK56B5yMMcz7p7tXn/ebSuidzWnTOdIrJg5wFm2sqBAUaQ+RYRCkcPcHiOtbA87Y8qoAT8skgu+7vBRw0BonoQRv6Ya9psM4oCoZsKOoGNoLq3sLkKAxzc3xR3cuyFkFldfBwwwymPpeNUc2gLK+T6pgMOlAIoDtbbtd6HZeQDEWTg1W+EOw5t0DYHIABfWFlWF8VuI2CUhzyk5+hH9DwAJMIKVPrJrHJRUn7wZDCqLWD0MStiir0pO+gY1yG2vNLH3gkz4Gvp++qiNVHCph3Gprop+aRiNk6Yh/7mawoekQGfmIt3NfZRTe+cKC4IRhLvG8uLu5/2VNdpdE7IER/3gAAr09bp0bSIeej1YqH9aGmm2qBN0ilaGGUiNBpLg4veAacIW6yoi2Za08OyWwRKSU/TJGdbQYjzDdI8+tfknKq21C9hQcKRDocZ6IGNnxCUJO6P1kQVCUHTZ0LoMeCxdFhTHwygOf2UhDGIpK62Wrfd2iWegy4HHY4i2UX7Ew2nZO3eYiwJO2ZQ3Z3Uv4E+NiiPMSYXKJyZ8eQqgiHVtlQVDJZAiVCWkTjHUIAo1jGsXut+8plSN7ZPYhQsU6E/pU2AH6vRHxQ1BYfNYBPiAxjBD//wD88B2HkfbM+CBZA8qFMWaeuKZqtKEaQopNXYmIOlA2kPL037s2iAR8gCRMCDpjg3kouiOwQqFq/077qOWnTw2153mEGOqrJqorxCW0/TllVAzztnUvP73VigqbFEWZwzLxAyrw8BFciMvXGl+Qk2yx0H6wB4GI3xZfFYbtbOubF5B/mKxVer7xsKRp6OzHEBgEO/otoCKoBEBqNowD1ZUkG3O97xjsmKW+4de3i7DqAcfLIorwuZjGW2Y0m7urTUeu+VOdGcx/d8JcdoC1kXaGSn7KTemWYAayME8/Jg8wZu3t9FMqM9tBEK+rSnPS0vWUYr00CsIn9K9Io1oDG9Mw3ofLQNZaX1BUjk1PzN9Tqfxp88mlI2VoizTNBQH4onlvSO330Svoj0zXKoDwqwuv5solDmjUP8HTUjzPE577qm59X1NxcE1fTJl246JvMUUxtFSL5P9l45ihxOA5iTimFKvTPNKOJRAphlu7SfJgIaPgCawaxHUAOgUBc0onqgt3wU2hRloLViyYCY0uJ8gZJFAUbLxlJ1nkeDa6/ABv4f2+yg0SKvQSEXEQLWg3+J7kgWA7N3FgnDNDzLe7I2LJn3RrWi39AnFfUXu3pjHgjrLPFBlNAifTvrebUA27rmeXsWLL/AMQWYcLBD5I0Fs84F8x9r2+H8LBgrJHiB90dkj7MdqxSjTUFrBACqFozAHgRgnimwA8AEXJujyJbQawd6zOrW1TA2FTD0KKx0LFnGOguuoGVSFmjSM5/5zL36TcEE4BaMAEYKCgC18ygdTa1TMCZKQ9pI4j8KACgZ/mlU/ERRgGBUE/92GjCrAMszmkurSl2DIo5KnfKmfGWReg19sKNkwSaFIFvj8foNoXXaCkoTytRmwLVJ0IPgimZOG8xo76La2XsSJmBGhTnplkPzbJaK4uGf8DMEFfjIPllW1fcCH4vkIdv27yLnt+lv9+f789W8M6vO7zKlyQYiGAVFTPFRLpjOwQD2qj2KuAew3atfWA6H/VQWJqoM0yAVafeKZguPHmWALTJ486xT3T2bDnhV67Xh9ovSmLY+b9RBTm5Wfxj9eJj3aNrfVQsmBcE6KSdjqQVUAI5iiSg4Hz22YIr2thmnkQ/2mnFww7IBo6PYeeOLyrK0b9cgpaKfOmkrnbvieC56Y/VYVDCKZDnOfKuIJHlhnap6XY6Gb4IC8s2EZu06L0Qsd4VmETo+nPKface0AedwOyJ/QnD5RizDZMEwDYqWcdBF3kTVWBi+mef7iZKhNgIWa0/w6Vgx70prV4twnRMRXoLH0i1q8Q8TSG37uy6qtyhQFr2uHmBXX1mWw52UhtupKPpp493XpnTr+zfKg9VZsNjvih8RVQN1VKsJ/Wo7YI997GMzwPgfooEEmqaqAoyPxfeJKStoA7+DcOPq6tYIOz+OViOcdcGN6iDU0Qpt8VzA9SzCDdyxWlT13WKjOf4XMAEXQMiZASNQCM5EfzehMc6haExTiYmP/DG+XeyuEnsA+N37S7lYf38RgEU4Oz7bjl3T89somEWBsuh1tQCzqlQa9FLqb6R3v+O6XKS48tE/sjDAVNarohcdMy2EsBAyoW8znOUiDGistCu7/oAHPKBp/848L6ojqhZMns3vAEPIAYaQSeJKIsZUDgEAvwvHC/nHJnAEXpheVUndMW3ABUjCgrFmkZNhifB+v6MnQIS+sB4sJ8VASPlHMdnTfVjimPDZBmBSFbHGPaBRLu7l/sbFOMQ0H+kB03hiiYE2g8L6A3BsTySfRsEYa9U7xpkVF8jxPJ+UWex6KfBE0eln46hfJaiP04zmeoC98anlsL+R3vWO69PJ1eV08vSt0sbN77owwMytih1TCLUOJmB3vvOds2ChZ35HweR8CFR1OkCbQb2hzw3wRMCkDcAmQUBY0MOo2miqiT3Tvdpe5xp9H4ol2u57wl4t/Yr30yYKhaKJJcua9rGqCpFJ4+9d3QuQWG3AE8FVYRFbuGoXaoyGWyTJ2h0ocXWyqXOP05ocJ3uvHftgtpEdVSUWm//8i+W7zr4lnTpzRTqxdsuUyhNp82ZfszDAaETWAb3iT9BkBlR4HNc3gLQWbRp1cdX9tpoOaFVgDErs0OG5omAqRmLBUIMp12PWs/xSLGcWKynR6BFhIxAx1SG2F+LLVaurq5SzLVDqaHXb75pasGpfNqHkTc6ZNj6xOKpP7TMmrCWrjA2oUWQhjYUcoDFiocmBsWM1yQdwU8LawspNbmHVtL+b9FEor3l0v8m9cpBj63UXdE/xnn/51bLo9tPq2ok0LFdTMeikrZsvDrBpfkJdVAt1A7KDRK7QOYMkMBCbtANsbDPk33xBgwVwaAmaKgcSa5AADEtq21FrxKO5/B6KwhZK9pBSHwlwgiCTm2I3GYDqYLaJTi0iBLERBvor0YwWx/IHUdQaa13oN+8a+1+jodjFUct/tQVB2zGZJrd1/T9tTGoBZuFRQY5hORjF8IeDtH3zr21kwQwMQaalUACDQ4PRRKyEmjTJWRqK0y4fQWBZE9SAU+3vrANhN7D8JFpusop6muYUpAiNSSPK5QAM6xRb1MQWp36nRQlVzAFyLYADnjYKaPAnWDT3QHdcJzkLYCxgm03Q66zTDQ0woJLvib7RBslV7x4brBsnliXWvjBeakNVsPATo/LjIKt8RQFulUkYb+NBScVG5NWxnVfc3daCYSPC9D5DMZLL+973vlmhYjyspqBc03u3BNhvlwmotjZSkg9Lg1R+wLc2Apiom1mnBNqaGASV8BJy2pN5V1GNiwMQIY7wN1qGRgApbg5QBIJDbNbpD/7gD2bNO+8AkIi8xdakQen4INpECQAxoPg99vvV6a6PaKdnaVdMtIsOB7TYxAHdrU6dX2RQbmiA6X/+rr4lxOiXygyH72LNQu8fMxy8t/7nD8VWsvP6ft7fla8ZE/WXQOaHoqKMpQNQSAzE8hBYA9D/xE/8xMzbNu3vsGCUveoVAFIhL3Lq0xIFz3nOc7JMkpfY/+sglq/Wgu1c/dyyv7udhv3ddGK5m4adlDbOfF0jgIkMemH0A8f2b8JMkAEsVjASLVPXJsIEbLEQaawEGxZChYPI1pOf/OR0r3vdqxHApo0GIYpFZ6o+0zyhOKjf0gQ8Tc6Z5Zc1EQLn6H8a2ifLNUnTJ/viID5YXb9SwI5YSZnCw3KiTpICFfCKnSUFXuatItwWYJQI8LqOctUWSuY7v/M70xOe8ISc/sCsyJ2+atK30yzYeu93L/TBdt/49HJ7ZyN1l5ZTt1hNw7JMWzc7vM0faFCgoynaCm8bMEyey+zTUAaMAhD6RiGFxXUy8KErolexrVG0U8icrxXafVY7Zg04msUyK1kygBRLWFQ0mcBRODGtJyxqWFK/x98iOd1WwKLtTcDT5JyDjMlhXLvI+89TaGSBv40yHwxgf3AhwM7+56/lUqmVlROpW6xnX2zrAFFETxBSRqtiDlDdwF2MwYyVZiVbAUyO56lPfWqeJi/XwrGfnDENBISahgOGtlq/OpieQVuyzOgySy5Cxs+QJ2PVDS4fFpgjXwZ45kbxm9AmIfNFKjn4GFIDMbs3Ajf8XEcUvKLx6vD4oKiwgJA1GA/j4BIINB3WvL4bAmDTlNA8YE5et96rAdi7/uWXy/7AajpraWXpVDalG2ea7dFcpTEE2MEns665KFSsy0czsA4EdjKJGf5RXHsYgxr3QEXQD5+OWKMj1ick7PEdhcAnjO1kWT5/OyjAAMMGCg6CS9C0SQJYuJqVsrGe/uMfCAjx84CA3+gaU/31YfR3Ey3rHApGUAZVo6FjYSFt8J58LdY8dpdBI2MJCNHURQ9KgQJxP+8uAhsTGCldY64QASWL2e7ai1HwySiXaambWQCzfJs+cy9KCYsRUEFF+aWe57n+FgEY9JlS0VaKL9ZFiTbGpMwqmPx7cgxysGwCYFhHsft/zym3d8+lrd7Z1Ck6aXV1Pe3e4psa+WBVgJlDpJGolWhU1TJ4GVqcA+tvOolwEyoDzAEnzJd60/NJgWpiZWcNOAXjvWJjCRYj8n+hfGIWeNBDA4VWU0au9W8h9UUoonSE+wAQC0m5Vf1RTCMqyb27cyIRXN36qC3QAFtVhuidT4qD8vJufhfk8BzPJvjkQ1SZ1ZSwBsiwsvPGpGplPFcfcwO8axz6NgocuAQ//dM/nZ70pCfl4BgwU0AYBmUWq1OFQkTxq1sIT7NqUwG2/cbnlUWxmzY2351OrCow3U3pVndvDTBRxIjE6Fgh0VgmGkUhJBpHk0UodnKti6ah+bYDvuj5BwXYNK3XhnpM05ZNNGr1vRd5l0X7jRVQ+hTzrHzGKluAyx+XikFfpQ6kFUSSKRTWRlvnrZNS9/7C75QZuSJ7fGmUX5V83BvtVsoHiKLJAm+AJT3BR2fpPRvoKX+MTNua9HdYsBhfn8Xm1c8qi3KYYvuiTqdIm2fOV1Q3oSOB9jDrdVq9LtE8j361HeDYFxkV0LFhAXQw/yeKXn0fax/6RBPQMELBmtL8Op/mqybDWec2GnVyUISlaWr35g+hLyJnNDq66MeAOwclnKUtmwz4pQLYrHGLio+2Y1t93yYySZEb57BkwNPkuibnzKOI1dkSewDrb/dSSsO0srqSNq9oFqavUsQ6TjqtU+K6wwZYrMmOewOTCF3sS4b+4NPKpdCPKAJGmWhT1pf/gaZa7SiWsqbZ+Cq0mGn0BwEYLR7LmfG1AI22BKqgyAIdoo+PetSjbpQAWxRYbQF2EKDMU16tANa75tk50ZxEDzc30potZOfkwZhha/QROvxeNIxjHv4EqmcDBZ9yXdbdI7STeYZ4Efwc6glZTM+gzSVL733vezeePoHrO2IOFqDFrvKRe+EbRtg+lvtiwSSPhdNFFmk91osl8U6xceBkXVydophF/1gqwKJd4321mX8AZNrqWbGlU6yoNE95zaORTRVaExp5UIAc9PqmUUTz/VTr6FsshHySC78bb5FkARiUFZNAVckqv0yBMeXchsobo9M7f3ShAj4PsGHa3Dib1k6dSr0rZpdKaagXYO41NCYXxt1l60WRImmswb/1W7+V6RD6pTF8MlxdDWDkgwh/1CXy0ySybTMUL9p2cACkuh5f2+ubCFzTAa+CoMnAsZr6Zh54mtDIU9uEuQAAIABJREFUmyLAHvjAB6b73e9+uWLDphOqg8gtmQAykVtpCWyBEiWPfqdc7WITMYO6/p82JtMBVg5TJwHYubS6dir1zsxONGuoMDPKFAuIoDvAY8oCwWCVhEyVpYjC8G+qjmsIJrDRNHwmWj38E86u+wFrG4CJTrlPaH2f8bt/o4raD8ysb+zywrLE86uRP5bM36YdNxTA2tDveSCMPpn1Hk1B2FZJHfb5Tfub8o4dY8ifwIfx98N90Cdk0vwz/nnED/wdgyADTRRhtd9qAbZ1zbNzkKNblJkiCtNvnrk41fSH7YN5WWVWqGgEE1hCZj+mrJirhq7KRTlQM7kZmkvHioYqBEUpWVbaznJnxxVgFBcmED4o2s2vFHBBQa1TIS8EfBTg5bXpR/O4Zim4VhasCrDe1mbqdJbTzvu2jyLO8xMuRhSxCjCWyQ9LyK+JdcylD6zLrtiU1qLJACxmGat+4P+5jqUTphVmPq4A4+Ox1N4RUzAhMnJcgIcKoeXovvrPgyg992bxKSahcM91P/3PT0fBJJNVd+hf4Od3xsaA0cfALrVTXQ24KvRNAhhNzpln+Q/VgqVBP/V6m2n1xFrq3ex4RhF1mMQlQYoN1YAMJZAjobH9DX01wJxfzmzs7cxfkxOJqQ1BLWfNV2tKWaqD2WbgFhWCEDAKJHaakYpgmQV5WC7CDQysG6BVN4dYhNpFaZpP/R8TWgFJlT52oEJGaRb3ActgMSk/fUz5hYVF2ySEm+woumgfHfZ1kQfbF6YPC2Ye2MbG2bR+6nTavOIurfhnk4ZeLAu2iGA0tU515x11gNVpfhaFDxprsU+zDm37sgow4Il5X/oIW2AxfUYUlfIDbIqNkpMYlrPUNhbMMueT/nfT/r4UFqwWYDvXPKssy2EaDga5Q2j4zSsOr5q+6gRWB6xJhK7tAMf5yotUkxg4/pgQbOSdWC+DSnMa4Aiw+Lu/qTJQTiOEPy2tMOs9plknwiNoQ5PnGrXx7jXa4NmxeQG6RMBYlSYRwibnTBuDyf496JjkvQ06nfwuEVColnixaMLlUiGCY6LKkxYq2qRf6vzBow2w30tFYWxtwDc6it1rn1UCl8oCVMoLb5w+vkEOLwVgD37wgzPFQEtQITTFoMrJEXYaVhTpNre5TY5UxipQACYhbMIn8M3zSZoOeGxzKtjymMc8JvsXBEg7gJlAUQSxv5li6difeZZ/i1JRJLEPW1Tto8PeU0WIT5ZDnsfaKCyJPYstbxffo27OE+hwT0Egc/z4qug15eNdyYnvLtVR199RqF3dNGOWBeMaUGoU7bzYQR07m8bYTLjsdChGi96MAbZz9TNKlssDDTjtc9wtGL+CMFEW1iSUROZYE7ZY0Ibz7/fYe1cUkRDRrgQP8CaXtz4IRRS55PepHldoCjzAxRehAIBZ4l5RNIFBkczClfKYJQTykXJmAjOsnvcR+fR+qlLQNu/PejoEbKRY7nOf++R2iCi6v0oW53pvfcZ6YwFymBSCfiEn1TUa6/pDMl17ANz5AMsHtCeXMUBLBVQoFUAPJcJ31nZBEMDmD9alFeoAZrzksvhw+kAfmkXgft7bvSkMyktfeB/Tc4xFzLcz9s53fSw3p+3YTLUtsxhDLcDe/W+/UZ5YW0ud8QbPNwaAVQdeB1eLNZtqXtcRgsOyYISNYFX3stYWwFZg6lmEjfX1TOfGZhOzABZTXAguK0yQ0DBAIsCWYCD0qthpbmAWZBDl873UhDHXRwIgsTa9+7H4hMu2S9WE/az+jHK16GcKRBv5UyK08lPKxZ7xjGfkIgKrMQtwaAeFqD/4aNZuqS4utGcRxvsNVH8PdlB9tkgphqKQOLYDBjrg8wzvZ0x8AhbwWT7QdBnfO09faIt5hDGfrTXAem98ejno99Py8kriizmOgwWjlZqs2dEUUE2sU5NzmkQIm5yT+fuUXUabOPCLBJUO6oNpc1BtQuoHSAmwQunIu1Em1slgPUVtMScg5HtSKnKT07YPrrNgMZfOMywDADRoP4biOZ6POqPA2kABeY7rWCtKhxKRSkDVKTeugvtoF6UY/mJrgG1f+5xyd3sn9QeDUX3cUpF6Z452FJHwPO5xj8u+ABNfrdzQAbHstSQzuqKUS9lWHP7O9zC4olZogHwXKuOeQthC2VWK4r60mHPjGp1uIJoIPNrDCqAitDWtTaOzNAaQj2jACYZ2SP4KeGhXGz8hKLB3rfZLBFbQ0qhi8Vldpz6EN+aveX//PkjyWV97v/isjkGscNVGCc7zeT0nUgDzrE7IySzr6G9qFynzanCqbkxO2fxhL8jBD+ukYufa0f5gjrxU2W4v9Y94olnCUlITSAgs+qMTHObwRB5LfsXkPf5YROp0KppCe9KkatFE9vgdwGOpAJoutiBVBaJzaVXXoA1ohA4GgtjjtzpI/j05APye6lLYaJbiYgcBBiZKwHOqR92WOrMADbSKnAmXag1+BJB4HxUq9mZWhxczivVXTI6NTeL1gzaZ1WyrVRupH5VjHsDC8jdRenXjdJDrTvVejXaMgxzdlMpuKrave17eGCzCqkqmNtaP9vZFkpARLYsOJUCAwUkHCoKFwwseAB8qgHtz0v07ZvuyQmgN8LAcipdFzfRHdQ6RgaUZWTeOsmuUUAF5k0FhcbU5LBhrpZ3ua79q9+MjoSnOiQVCLTnexoLFOiB8EEEKFpEvImKGMnlv7896e7/4pIS8TzAAlplfol8oqTYHZQGYIpX8I1RLezwbRYtIaVBG0T++Z/id1WXxJp/bBmAvfelLM7WjdCLAVL2f5+pb9BBlJFdkhsKdRdGnAfPUti1kOykV3VSkpTHArh/t0RxUoTMcpM1TdzqWiWbgoXnrok/h2EYHT/5eJ0BNfJKmA04BRHDANfF7BGHa+GWzAI0Cxtof3ol18q78EApEG1g4wo2mTtLruqDOZEJ6HthUjzz0oQ/NKZGYacEXI7wYgGkiaLbxErWLya8sKEYQAt5kTGb5RBFBtUYMxelcVJwi4wJgOBSIgAaFHPRSUGMxgL0ilWUnb4TeKZYzyIqtCYB1y2HaOuIWbN4AH9bfDxNgVa3XBkyL0phLFeTQXq4G4RbBdLBO1alDsfYHqxKbQAAZSou2z9pds6lC8/7YBkbgvqgwC87v42K4D3ajLZEnZNEoo5gm1GacPO/U9svHAFs6D7Dt61+wz4IVZUpb63c4lhYsgPXwhz8854VYsii7QXkEGdCBu93tbulhD3vY3mZ9fCn0JKonRJnkwEQq5YcOMuBRxY82CbjwjXyHHtLmLJj7G1i5JxofRSIU2sPaCL3HYM8SMIPsOZHPDHC6xg/Bj0oLjCWCHFFNUj3fvarPqq5+fFgKbJH7tAFY3L/67tXvFlVe0yniS3nUqWS5Uid1iiU+2H6Aubh3zAEW+RDCRqBixw5aEpDkQwg2zcrfkZeRrFRdwTcSNJH/IGTyN7Mmbc4bcD4RPw3YrV4k11Vdksz1/C0AI8T8RUtJP+IRj8gBFz6MZG+sdjTreYIvwOtZ7hl7f8X+YN415oYBF6WDHvm3d9c/KFQsJ43WoZLaNWsTwkWAsug18/o7qJ2x864x349C04feRRIfXSUbZCSKDZreexrA1nsvyQBLxXLexqjTqQBsj1JY2feYAyw24NOpsTUOoSZIkrqEClVgodAB1IFwVQ/9AWTohGTrtGPeoBhgIONEE1jPi21cWRpRQ1QpLJjBt5biM5/5zL3KDr5M+EGznkdJEBo+mMih9wcu1EeQw+/KoNAm1lQfsJR+108UEYBJDUReSnvdS+TxKBzz+rsKMOMn0ONdorbRhGCU0HeYCyUkeuudm957IYBF55VDPtjxpoiHJQjHzQcDBCBhJWlvkUGRS1aNMFVzXtUgD1Cjp8DmHj5Z+Sq1ahvoOKwxmLxPUxCEgpQKiRWSgUhQIwqvKRaKVV8Bmd/5ZfNo5DSArW1ela1Xp7N63oLtXP/C7IOVkQ0rh2nz5O2PrQ/GKlkeW3iaH8ZqBcXTmYQJBeIL0fSEj8+j0wkRH41QCmHHdkezhKXpgFcHpY3zvKifcCmDHDcUuKrWaR4IvH/MN6M0UObY7C+irOgiimicYzZFkzUQpwJs66pMETPAeGF8sJ3rrxoDLBA2SJtrX35sAeblY16ShXYi0Sr3Q1PFGhuogbAwyoAGAiQ6ZB17FSCAh1qp2bsMsGaQiSk3hHvaNJRmd5p+VlOF1iQ3uajymg6wF6YkwMH3KlZSGnZrAFYO0ubJ4w0wvFsu5fGPf/xe7skSchYm1fGCGAIbz3rWszKYaC2WjSPvWpYsZuRWl02uG/amA35TsGCir7H8mUp+9Ew/o6r6mR+IIWAWUUlS16fAyWeu2/xvXn8rWObTembUOvKxKVfP5HuJyqLBxllyWTKa72kWQlBL50bKoAlYnbO29YLpANt70XKQNtZGu/3VIbXpd7OqD+pM/UE1W9311YoP9X+oAOAYgCZ7hh03H6xKmy4FRQQwVTACKFIhoawItGoSwAE6/qBAVHWj9bB6aB1mYTpNzO+qju08gFUr6ilM8wH5k/ZE8Klt8nNK5LRLlYcASGwOqMpEtFEgTKpGbWpTgK1vX5mTzEVhFbLlkQXbvu5Fe7WIGVQ3IoAdFLSXAdauB1kn4W+ffFxCzHpI8gKLNEEouFjaXN2jv7EeDoLuWtYL02i7JocdViLyCUhWchYFlsJQ16kkzX25AiKjlAKAAbzCa5bL4ZNlqyu2nkYR17dflEoFvsVSKsul/RQxrIpVfs+tfemxtWDyXOY5oSa0k4BG7CMtiRtzjmgn2pLfUI2Q6Wzf890ERXTwIj6YZ8m18eEiSRua8LDZQd2Ai5wRbJM26xgD644uVfNbTRRKO8gtfjZLo34x+mqadZ7Wl5NWR3omKjT2ZH3KNkTVZ7VhbKe2XzwGWHcEMMW+EeSodsXGidsdW4DRPCYaCjsLZDhijk/MnvUdwVJBH+sC+i7WTwxqIpK4aJBDgtg0fFX0at7ucpe75EglTe05fAKKwP0pgJg/5ZP/EQlRbaD5WQIadh5FCuHxfMW7aFocquPlyvgn+oc1kQtzT4oGKH/8x388L3uuz0x6PMhByfBtYw3Kg9zroABrA5RFAbbee1n2wRKKWBapLIsbH8CEYDm6NCBBRTk4q5K61QoKZUr4Ni0fE+sINWFAX1gwQIj14acJxzSB5wtEniWWCHdf9MTm4D/2Yz+WqzSkEGhWzwaumEYf/mLMAlAEy+o2BRjfgwXwfrFcgAoRJWKssoCD57kfn0My3LtbrRnNAj7T/Jsc+tv9AFdFiDa7r9nElELsjWwc+DYmU2oXCyrARNFEW/3uPtqCPuobwYomADPmFJc+1deoquiwKLGxkPvDcKJ6n19OuXk2CikQxv8zI0M+UU6M3FRnVs+ymLUA67/lJeeXMh1X1R9nCxYDAVgiV/E5T1BobAMw2Zl11eXVe00TeNbTIMmpGURtUUHPghlMfgHt7nsAIJisCGsX66LHGhEsS0zhaAow92b5WCiBB9cRNt85AFrOsBpIcI7KD+Va2kIAmxyRFnnBC16QwUTIY6GhfcxoYyNXsZiCA3z6QCVLgBMwAJulR/GjImcWja0KvHXoYzqS/JYgCjA/+tGPzsoJ9QcaCs+4Aq/AR0zLsRm6MbOmPUsPmFgIcM6zau53kwJYE8GYd04Tn6SpwFcpysXwwW6IKGKAc3K/ZYqDdbJsOYEVAgeKiBwCHcVBUCkLqQ/KjB+IqvohzISbBRN4YMGcG/umNbFg0jCTO2Nqj0CHgIUIJovEVdA/gA3Q3kdbRJdZTWtzWLeEZdc2fnxbgKGHaGKxGxYsR+WLlIMcq8fXB/MWNKpOowWf//zn59WV0I5YCDM6i0ajxWnq2HoUtbK0mUMubVELhqLw71BMFoHgEBiDGoEUGhatATjPdw4aG5vU+XRMFgdX2xRbLnleTOak+YMOsaCqWTzH96wYIWKpJdMJMgvHxwMInyie/ovn0/hqKYMKEtq6I6ol4nOeAlvk700VWl1onbUE2CzpB1jvpKos416j6SqvGPlgqZtKWAKw7bdcVY5yEBA2yn1tLN/22AY5tN9sWlqScAMMeiVkHAf6g0rERD/CSeAAgQ/HTyJgTXZ2mTbgNKM18IEVdaG9aU/UTH/7IfjO41+p4g8gEmwhZUuyoUtWRZqmwdEfi72gwlHQyr8Ebr97BuVyj3vcI2twPpGZvoIugKU9LA6qSBHR3IBnX7YnPvGJGWxA5176hqX5f//v/y2CjUO55iAAa5rP0l8UbwS4ml5nyQBh+jyrebwmSrH9pueXRUdpvfi9uOVyeu/KbY41wHSOg8knoCwFLRw7rhASPgoho9UJdjWEyxEHLsKGw886Zg24wAHhFzRgKYSKo1Qr5mNx9CUzPZOVCdAr4bIWBrBU2zD5PODVVu/hnWho58TWqcDKr6I0AIoiYanM8AVqfxNw4P9ooyk1qBqlJMjDlwEsFkwOSXtYxYNskn4QpM0DmDY6J+bV6deYouTffEN00bujrQI+QX1dF+kBSkfUtc5aTbNgp7dfcyHA3vavT8xBDpos75HV7aTdK473yr4HGcDqtZd9sPqepLTm5QcPawwm7zMPYAIVFCkwURKisQ5BJ6xFsANVpDgoIUsXeJ9gACy56/39AQ94QCuATVowbS1233oVdywNhsPRdjODndQ/xvuDoXsOVkxkjoXgZKM4ols0bzV6hg6hUeHnxDoRsdKSe9UtgDmNsjUJYDQ5x/0P4icsGuRgBes2hrihANP2vvMAxioZU59VgJEBIXiuA1ruHNFbofmQGSAU2IjPiB42pYjrWyhirCo1erNi520vs6ZUnq6i8Z3hMJ09xhTRREWhaVookrUERicBmUPESG6Ff4EaAyI6qGNFmJwvRM5nEkqeVbc4b8A9D30T9jVg6BitieejpXJwvvODQaBf6Au6JoQ/jY5UAT7tnAhSBFgJFo3uewEL4eiYuU0R6RM+q0gcKngUj3n9TUFO7inQRqE1AdO0/l63bJs4hrXpM56si/i2l++brmK3y41jDDA1ZvybyH+xTAQ8dlMBOpybptLx/DQAE2I26c7fAmD8FodQ7bRj3oC7Dp+3VLRErwgn0EYhrAF1DzQl1pUX4FCcKgoqwDCrcHqWlYvC1wiq0Nr6BbC9v6AGHw7w+Bt8LyF3iuj+97//UcRX40T7QYAyT3lNBdj2q8YBjlEEMS8ZsPv2V1wAsHPLX3ysgxyHIRlyMZxhluagO1wSakuVsWACBvwAFkR+hcVkvfgDrCnhZ2FFFmOh0kUBhgIJ7qhKkdxm2SkPPxFcEVkELN9JE1jabTKwchj9eVj3aKLQmp6zKDuYdt2pHRZMBLECsLBge6gth+m4A4zAyjc1mZIya+CPe5ADcPRDVIa0zekdFigO8z5NwXPkLFgVYGeXvujYWjAUh8XwYzDwcZYgls72nqxSrFGBOrJWpjZYEAY9i8VfYhsb1uQgFHGSxrXxCRbVsosGOeaB8DDBssi9jj7AxhsnTqWIqUznjjHAUDFTNOzHpUIjNpizUpPpK3HEfljxvejSox71qLxU2lVXXZUDJGgTkFnVqS3A5JxQPb4OH1AeiQMeh0CGigcbjz/ykY/M+TIhYrmnOES3fEdZyFfx3aYJGCXhnirohahFx2LyIJoolyb/JbxOkaCD3g1dFV1zxI412qDf0Eft5huKLiqCvdTHUQbYybEPlss1yvG6iJM+mL9tLH3hsbVgHHYgE7hAjQg4fyN27/QZG0aIHApgEGSRPRFIzr7vgVNY388iy7ZJePKngJqfJYFMkFWIROmRf5syI5iiTaypHxZUwpigAwqw8tcUnk4TMJX5DpFQ1wmQUDIAF3sye0/har6YZ7ivhLMtfty3uuALQOoH93nKU56S228GwKU+4v29m37VlyKuMWtAXyokoEgEl2KhV/5vVMpIqgvju5d7BKORZI4iYb6oPhB84h+7P59cyib2PthjfeM9y9a3X51sAJbrOMrx5g9VgEXjjzPAZgmATqrOCZsnLAfxwVgtFgJwDLjwe1iwOorIekQRarQr9o/2vfuJeE4DmGkohCm2o3WNZxIk4KBIWC4BD+doE4DFDpdhwdBp7WTBCFvs5eV+s4I98/rysP4e72/lMEpRxYZxpRApU8pQZJTlpWykOtReApiUCAB6F6zh7ne/e1bEIs+UoRQFMAnyCDh5d8wgZMb3dvWhpCxIeyHARBHHJYcZYFaVGofpq4N+YwVY20E+CMBmOdk3hA+GwhEg+b/JvYe99yLv0ra/Lsb58R62v0XnpSJY9yh3YnGvvPLKnGRWC0opiNz6PfZfU2xgUikA+fuzn/3szBQoIIwlFstxL0BGo7kLUibOYcW4FpMAWzn74rS8cmJvZ5W8wtT2W19Wxtrkx9mCETCHz5jgqEN1DLoloRprvjP7Cjl96lAHC4Ei0YYGi2YzEDqU5TCPq7oo5WTnVn/PDGFvocmRcNO0tKT2oGxBVX1GJb/noi8GEK1ldeqSpk0iZJeDHKNtiViuNgqtbtyazgcr3/rcdMXNFAesZB/MwjfF9lteXr73ve9O5XAnrZ1YSUsnVlJv5fgtPCp6qHN0qsp5SePoWPQLJXrQgx6U809+7A+MAtkQG20STHAeGkC4+UKxOq4Ag+ryRVY5CuuBkggS8BdQEhpTEXCASfQSHdEm+3HxB2lMW+ksmgerWpQbmwWbp9CaKKE6RXiQ6/pXPzmdPnOLtLT2vmOAWTLgra8qizTIANvpbaTeTi91b/kNrVDfpKGLaNQ2lIMDy1nnyNP8ODntz59g0fyOf4uwEWTrTQASa+I8Foamip1PgI4PAwTAKqwfGzDMEtxp2rIKMFFKU2kEEdyX1eSQe57IXcwhE9lEYS4D7HyPH+UoYnn1k1LRPZFO3vxDU3fJuhwlH+x1ZTnsJztb2jqsTIP03uXjmwdrG8iYBeJFtH4TOtLknLB8TZTXvHNujD7YUbRgnTc9PQ2KpbR+8w/MSjFPAdt++2tyqVQH2nyZUnrP8uceOwvWxto1PfcywJr21MU77yhbsM6bn5vW1k+nYffE+QBI752/U6ZhkTqqf/N/KZ1dugywRbV+E+vU5JzLFqwetEcZYKfOviKVnW4ajGc05zHcfscr8yboI3gJfw3TxtL5HRUP4vRNi7Q1Fd6LpxebDWbdWU0HvErjLgNs8ZFt2t+HJbd19HsaJV87N0o0l108cLQsRLHzjlfvW7YtL53dvQywpkqg6YBfBtjioFokqHRJALbxWrNUMsBiilCx/fZX7QOY+WBFMULfeaGAyzh8389Z6m5nLZXDZYvopKLYTYOdc2nY30i7O720u93PK5vabX15ZSUtL42KILtLo4V1WM1IFWUhZUO79lbqpOGwTP3d3VQMzqX+7k7q9wejxSy7RRpmS2uTadvEdNOw7KdBXy4r6478/z5hLoc5eDPtCICoCzSPLFfgd7qpLEYLl1SPfZHQzjCvX7KycjL1+700HOzOSeZqwzDWFdq7bVizqQ3M8811jhnn23kS39LSSp6zJaQfOUz5Nffy4z20VZoh5+7073CYZ62Lqsq9xYxt5ykv666cGI3BuOzHU7vJ6rRVORg3pbIi03AwyNfpv0F/kJa63ZziyPcvitQfnxsKK/Okcpj6O9tpZ2sr5/22d3b3ljA3I7hfrqSl7mrqdrqp6A5TGu7k9o/G1XuUaTgyEuMGjfhXrCuT5adPhou0tGSRoTRa474YF+KOGpM6lbb5fbSwmvbl2ZL5mdGXsVhRyn07TDu7vbS8bImNlb3FovKruUdnBDC/LQ6wvA/SyTQEsE4ndTrDVO5spO6wl4T9AcFh8LzwoG8T7u00GOykVAxSkYshu+NOGZWXWDR/MNjNL+CnU+zkgTJgjmGWgBE6y2GRut0TqdPtpp3d7bHwDlMxiIEY9T6FMQ1ghCmWEjAAnpMFlGCNAVYPgDKVBSVjlaiTeUwGfYW85xXThYDZD7BpwLpgX60xwER3y3KQets76cTqWhqiH+OFYgFNP8em7z7dX9lPrsHsdlPKq4aNDontTtFJa/7W6eRrd8uUTpxY29sFsyCUlZeoq7LP46GvRouUJcLX29ra2/eYYk3LyyOqtCfMnVH4Og3T9uZG7vOlpeW03evlKpSV1RNp+cTNU6ewOrCFmLZTWe6MpWnUoOFoutXUw/MGGWCjtWaKvKBThuDeNSPxH+OzM1JM5eiFRpOSA2jDMdXLimf0RwaIwsunmL08cd9qwxYE2LiksbOSymI59VM3LRHI7a20NNzNAOuPKh7HzyrTUnc9DYe7aTDspWG5m7pjedPqHNLsLqfhIIt2Krpl6hQjLUWLZIXSKVLZ10kDnmNevaccEpzVrKUGQ1pwkDqDfn5mCMQIYJPHeYuWO3o4HGu4kfbKkBwLxCQQRr8D2G4GWEqWFljJAPN+s6d7jCyYW4wsxYUy0s30Yt8QZeEKgJ3b2Ewn109l4cvPysLKag32rFqEiGlfFqwAsG5nD5DuvrPVy+erqyOE53rbaWVldW83kyYAG4xM3l5jRaGJGwB7v91+PxUrK6M2jC3E0BljgHWLlN777nelK644k5VAf7eftjY3U1mcSFecvtUIRcVWGhbY0Fj2Ld05BlkdwmK8rA5BgQe4KZJ9CmPMeQK5dQov42gsnyOZ8uwRGIvOGGCVZdpq23MBRUzDrJH23ii/WZUiCumDQScNi04GxmDQydRgsLORirSbOiyQxRczMkaP7dC6g34a9rczSAqLMmY4sdzM7CCl4fZIwNHUbH0GIy2xZ7hGfxu1ZyR2o5+l1O2upd3+MBXlVr5r7Ec8TdHNombTCeWYauRnDvP4D4co0ek0ZJnL0W4t00B2nsKM+zPTlP1atcpaRpriPGvxS297Iy0ts/xLqTPi5qMFLrNuGGntof+GrAYNbiHMkYKogN+sAAABrUlEQVQKxaP16BH6vb21kdZOrGaKuLXVy4yhuwQm+83EtHca264RzoZAP8xtXF5ayfRpe3cz7W7vpJXlIq1aG2VpJctOp1jJANjpbWWZoDRS0Un9QZk2NzdSMRyk9ZMnU9ldyvKR6RrF7N/kb6+jqqM1esc9axRWKAtgZ6Sk96HgQtU7CZIsZWRyCFAjljWSSYo8auen3+cCC5YFJwtxGJ+ROa8eHR2ZAVbsA1h/51wqip2cUyP0e/xdI5eAoJsGu70RcIJeZJCuZO3fKdGBoFll6jhv35N1crUtAAXMyykVtO9qSsNzaThES/e3+YKOq0iyc+dteRqADAsWACtVTRcnGYhUDjYXXgl4jKULfLQMsErjt7c3U6dbZj+syPbi/IKxe1QsKE9F+1YVSlZL5TCxIIPd7eSeSytrqbs0Kg/LIMvADF+iTjfXfFeiYkDCOg7T6uqpNDSmrCu/fHc7DTpL6cTa6bS0tDYqih0O0ua5d6VTp6/IPtKgLNIuGemjjL20un4mLa+w2CPlsuy6jh1MpnPEycDTSMN39tHksdpv9GJVgGXfvyHAXPf/AY+NsmAjnjrT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72400" cy="914400"/>
          </a:xfrm>
        </p:spPr>
        <p:txBody>
          <a:bodyPr/>
          <a:lstStyle/>
          <a:p>
            <a:pPr algn="ctr"/>
            <a:r>
              <a:rPr lang="ru-RU" sz="3200" dirty="0" smtClean="0"/>
              <a:t>ПРИЧИНЫ СУИЦИДАЛЬНОГО ПОВЕДЕНИЯ (факторы суицидального риска)</a:t>
            </a:r>
            <a:endParaRPr lang="ru-RU" sz="3200" dirty="0"/>
          </a:p>
        </p:txBody>
      </p:sp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914400" y="1500174"/>
            <a:ext cx="7772400" cy="485538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Психическое заболевание</a:t>
            </a:r>
          </a:p>
          <a:p>
            <a:r>
              <a:rPr lang="ru-RU" dirty="0" smtClean="0"/>
              <a:t>  Употребление ПАВ </a:t>
            </a:r>
          </a:p>
          <a:p>
            <a:r>
              <a:rPr lang="ru-RU" dirty="0" smtClean="0"/>
              <a:t> Общий стресс</a:t>
            </a:r>
          </a:p>
          <a:p>
            <a:r>
              <a:rPr lang="ru-RU" dirty="0" smtClean="0"/>
              <a:t> Чувство безнадежности </a:t>
            </a:r>
          </a:p>
          <a:p>
            <a:r>
              <a:rPr lang="ru-RU" dirty="0" smtClean="0"/>
              <a:t>Импульсивность </a:t>
            </a:r>
          </a:p>
          <a:p>
            <a:r>
              <a:rPr lang="ru-RU" dirty="0" smtClean="0"/>
              <a:t>Психологическая уязвимость/низкая самооценка </a:t>
            </a:r>
          </a:p>
          <a:p>
            <a:r>
              <a:rPr lang="ru-RU" dirty="0" smtClean="0"/>
              <a:t> История семьи/ потери/ развод </a:t>
            </a:r>
          </a:p>
          <a:p>
            <a:r>
              <a:rPr lang="ru-RU" dirty="0" smtClean="0"/>
              <a:t> Тяжелые соматические заболевания</a:t>
            </a:r>
          </a:p>
          <a:p>
            <a:r>
              <a:rPr lang="ru-RU" dirty="0" smtClean="0"/>
              <a:t> Доступ к оружию </a:t>
            </a:r>
          </a:p>
          <a:p>
            <a:r>
              <a:rPr lang="ru-RU" dirty="0" smtClean="0"/>
              <a:t> Социально-культурный фон (молодёжные субкультуры) </a:t>
            </a:r>
          </a:p>
          <a:p>
            <a:r>
              <a:rPr lang="ru-RU" dirty="0" smtClean="0"/>
              <a:t>Психологическое давление (в т.ч. </a:t>
            </a:r>
            <a:r>
              <a:rPr lang="ru-RU" dirty="0" err="1" smtClean="0"/>
              <a:t>Буллинг</a:t>
            </a:r>
            <a:r>
              <a:rPr lang="ru-RU" dirty="0" smtClean="0"/>
              <a:t> (травля) </a:t>
            </a:r>
          </a:p>
          <a:p>
            <a:r>
              <a:rPr lang="ru-RU" dirty="0" smtClean="0"/>
              <a:t>Мысли о самоубийстве</a:t>
            </a:r>
          </a:p>
          <a:p>
            <a:r>
              <a:rPr lang="ru-RU" dirty="0" smtClean="0"/>
              <a:t> Самоубийство известных людей, а также тех, кого знали лично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СУИЦИДАЛЬНОГО ПОВЕДЕНИЯ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Истинное суицидальное поведение (длительное планирование, продумывание способов – от нескольких часов до нескольких лет) </a:t>
            </a:r>
          </a:p>
          <a:p>
            <a:r>
              <a:rPr lang="ru-RU" dirty="0" smtClean="0"/>
              <a:t> Аффективный суицид (короткий суицидальный период и необдуманные действия) </a:t>
            </a:r>
          </a:p>
          <a:p>
            <a:r>
              <a:rPr lang="ru-RU" dirty="0" smtClean="0"/>
              <a:t> Демонстративный суицид (совершаемый при ком –</a:t>
            </a:r>
            <a:r>
              <a:rPr lang="ru-RU" dirty="0" err="1" smtClean="0"/>
              <a:t>нибудь</a:t>
            </a:r>
            <a:r>
              <a:rPr lang="ru-RU" dirty="0" smtClean="0"/>
              <a:t> с целью воздействия на кого-либо)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СИМПТОМЫ РИСКА САМОУБИЙСТВА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285860"/>
            <a:ext cx="7772400" cy="542928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Угрозы покончить жизнь самоубийством</a:t>
            </a:r>
          </a:p>
          <a:p>
            <a:r>
              <a:rPr lang="ru-RU" dirty="0" smtClean="0"/>
              <a:t> Угрозы/ попытки покончить жизнь самоубийством в прошлом </a:t>
            </a:r>
          </a:p>
          <a:p>
            <a:r>
              <a:rPr lang="ru-RU" dirty="0" smtClean="0"/>
              <a:t> Изменения личности (необычная отстраненность, агрессия, перепады настроения)</a:t>
            </a:r>
          </a:p>
          <a:p>
            <a:r>
              <a:rPr lang="ru-RU" dirty="0" smtClean="0"/>
              <a:t> Рискованное поведение(употребление ПАВ, стремление к опасности) </a:t>
            </a:r>
          </a:p>
          <a:p>
            <a:r>
              <a:rPr lang="ru-RU" dirty="0" smtClean="0"/>
              <a:t> Депрессия (нарушение аппетита/ импульсивное обжорство, бессонница, падение успеваемости, вспышки ярости, слезливость, сложности концентрации внимания) </a:t>
            </a:r>
          </a:p>
          <a:p>
            <a:r>
              <a:rPr lang="ru-RU" dirty="0" smtClean="0"/>
              <a:t> Прогулы / непослушание (правонарушения) </a:t>
            </a:r>
          </a:p>
          <a:p>
            <a:r>
              <a:rPr lang="ru-RU" dirty="0" smtClean="0"/>
              <a:t> Пренебрежение к своему внешнему виду </a:t>
            </a:r>
          </a:p>
          <a:p>
            <a:r>
              <a:rPr lang="ru-RU" dirty="0" smtClean="0"/>
              <a:t> Жалобы на скуку, чувство одиночества при проведении времени в привычном окружении </a:t>
            </a:r>
          </a:p>
          <a:p>
            <a:r>
              <a:rPr lang="ru-RU" dirty="0" smtClean="0"/>
              <a:t> Уход от контактов, изоляция от друзей, семьи, превращение в одинокого человека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174</TotalTime>
  <Words>1860</Words>
  <Application>Microsoft Office PowerPoint</Application>
  <PresentationFormat>Экран (4:3)</PresentationFormat>
  <Paragraphs>178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Метро</vt:lpstr>
      <vt:lpstr>Суицидальное и самоповреждающее поведение у подростков    клинический психолог высшей категории Нарушевич А.А.</vt:lpstr>
      <vt:lpstr>Суицид</vt:lpstr>
      <vt:lpstr>Классификация суицида</vt:lpstr>
      <vt:lpstr>Суицидальное поведение</vt:lpstr>
      <vt:lpstr>СУИЦИДАЛЬНОЕ ПОВЕДЕНИЕ КАК ОСОБЫЙ ВИД ОТКЛОНЯЮЩЕГОСЯ ПОВЕДЕНИЯ ПОДРОСТКОВ </vt:lpstr>
      <vt:lpstr>Слайд 6</vt:lpstr>
      <vt:lpstr>ПРИЧИНЫ СУИЦИДАЛЬНОГО ПОВЕДЕНИЯ (факторы суицидального риска)</vt:lpstr>
      <vt:lpstr>ТИПЫ СУИЦИДАЛЬНОГО ПОВЕДЕНИЯ</vt:lpstr>
      <vt:lpstr>СИМПТОМЫ РИСКА САМОУБИЙСТВА</vt:lpstr>
      <vt:lpstr>Вербальные признаки  суицидального риска</vt:lpstr>
      <vt:lpstr>поведенческие признаки суицидального риска</vt:lpstr>
      <vt:lpstr>поведенческие признаки суицидального риска</vt:lpstr>
      <vt:lpstr>Противосуицидальные факторы</vt:lpstr>
      <vt:lpstr>Противосуицидальные факторы</vt:lpstr>
      <vt:lpstr>При общении с подростком с суицидальными намерениями и его социальным окружением важно: </vt:lpstr>
      <vt:lpstr>Селфхарм (НСПП – намеренное самоповреждающее поведение)</vt:lpstr>
      <vt:lpstr>Виды самоповреждения</vt:lpstr>
      <vt:lpstr>Мифы о селфхарме</vt:lpstr>
      <vt:lpstr> Основные причины самоповреждающего поведения среди подростков</vt:lpstr>
      <vt:lpstr>Гормональные теории селфхарма</vt:lpstr>
      <vt:lpstr>Гормональные теории селфхарма</vt:lpstr>
      <vt:lpstr>Психологические причины селфхарма</vt:lpstr>
      <vt:lpstr>Что может способствовать  селфхарму</vt:lpstr>
      <vt:lpstr>Рекомендации для педагогов</vt:lpstr>
      <vt:lpstr>Важно соблюдать следующие правила: 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Суицид</dc:title>
  <dc:creator>анна</dc:creator>
  <cp:lastModifiedBy>анна</cp:lastModifiedBy>
  <cp:revision>19</cp:revision>
  <dcterms:created xsi:type="dcterms:W3CDTF">2021-04-13T16:51:04Z</dcterms:created>
  <dcterms:modified xsi:type="dcterms:W3CDTF">2021-05-19T21:14:41Z</dcterms:modified>
</cp:coreProperties>
</file>