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73" r:id="rId3"/>
    <p:sldId id="275" r:id="rId4"/>
    <p:sldId id="276" r:id="rId5"/>
    <p:sldId id="283" r:id="rId6"/>
    <p:sldId id="279" r:id="rId7"/>
    <p:sldId id="285" r:id="rId8"/>
    <p:sldId id="286" r:id="rId9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DCE14FC-A2BE-4A38-AFC8-CF9373CE5DFC}">
          <p14:sldIdLst>
            <p14:sldId id="256"/>
            <p14:sldId id="273"/>
            <p14:sldId id="275"/>
            <p14:sldId id="276"/>
            <p14:sldId id="283"/>
            <p14:sldId id="279"/>
            <p14:sldId id="285"/>
          </p14:sldIdLst>
        </p14:section>
        <p14:section name="Раздел без заголовка" id="{021813F5-2E56-47F1-937E-755263F0E5CA}">
          <p14:sldIdLst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E90"/>
    <a:srgbClr val="C0D3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405"/>
  </p:normalViewPr>
  <p:slideViewPr>
    <p:cSldViewPr snapToGrid="0" snapToObjects="1">
      <p:cViewPr varScale="1">
        <p:scale>
          <a:sx n="73" d="100"/>
          <a:sy n="73" d="100"/>
        </p:scale>
        <p:origin x="69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AFA63-5CCF-4C4C-A676-FBE1AF1AF608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842DEA-B6AB-446E-9924-F35FA7A1C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866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708C87-A8D8-68FC-547E-C00937D433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3DC00A6-6C0B-8F75-98C4-85B0200F3D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CE3A96-C202-A2E1-BE6D-DC30D7720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532A-9397-0046-9E00-25C70066BA02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39758A-4647-7BFF-1870-AF822E94A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1C4897-E7B8-1274-50B0-AD5744E8D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DE30-55DD-A048-BB10-FA1AABACB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681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F3BB50-554F-B869-C03E-29742263A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62A2E5B-8C07-BF4E-0C2D-ADF053E8D2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7D23F5-3382-62DA-0848-D75269FE6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532A-9397-0046-9E00-25C70066BA02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5C68D8-21ED-B4C9-3D91-74FD236FC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5F6513-B93B-DA16-7FB7-2C15682BE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DE30-55DD-A048-BB10-FA1AABACB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841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1B986B3-3A52-EE9E-BEEF-F55D94F3A8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0FF02F7-55E3-80BF-2211-9CA0D2D98D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B0E158-369A-2191-118E-3B4A2603E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532A-9397-0046-9E00-25C70066BA02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1129EE-FE23-92F4-BEE2-375104507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98AA51-3BBE-1087-9858-A73B9DBD4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DE30-55DD-A048-BB10-FA1AABACB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549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FF8E61-7E0E-C337-761E-85B3962DA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2D82C8-DF5D-C2F2-23F0-CAF1B479B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2AB069-A835-D87D-61B2-68959D7D0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532A-9397-0046-9E00-25C70066BA02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90C8C7-519C-5C39-70CE-9D860E589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E9BD96-1EC4-750D-85BA-99EF8AA62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DE30-55DD-A048-BB10-FA1AABACB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435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8C2FE1-86C9-3677-6961-51D8EE7A0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EF64C4A-6BFB-276D-F9C3-442F6B70A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771BB9-BDD2-3B4C-2649-057EF8820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532A-9397-0046-9E00-25C70066BA02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3F7DD2-DB61-2773-7351-BBE448E6A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411CD4D-B96B-A796-DCA4-77BFE0C0A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DE30-55DD-A048-BB10-FA1AABACB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598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F1469A-6085-BE0F-ED5B-A3FF80610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71EA4E-7C41-B492-88EE-883BA9DE30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A0485BD-903C-BBC8-652E-DCA6471F4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56FE0DD-C006-558A-C7F0-D666BA853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532A-9397-0046-9E00-25C70066BA02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9D7FB16-C569-0A2E-C488-D5EA70E8E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6CAD2AE-B5CF-15A7-5D5E-979C4DD9C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DE30-55DD-A048-BB10-FA1AABACB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528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F4C184-33BE-9F05-635B-B1C964351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DF29DE0-4B6A-C29D-C9A4-C73F2F507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4CD41F6-34C2-BE3C-4A66-16421233BB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CB6100D-0604-F3A8-9972-6FB022D584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18D0CE4-384C-DF6F-F1F8-50F660E4B9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C28ACBB-1CC8-59F4-F816-83848A6F7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532A-9397-0046-9E00-25C70066BA02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E6A564F-EE17-6DD4-C417-03BED6B1E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CA994DF-CBF7-FB80-77F9-01DE8F37F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DE30-55DD-A048-BB10-FA1AABACB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064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BDF18D-D993-A5C5-36F2-E70D983F3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32D3A68-20DF-A8F7-28CE-788A55F69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532A-9397-0046-9E00-25C70066BA02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4E9834D-F582-5758-C98E-DC2EFB498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8117706-FBF9-B438-9EF2-6CBD42637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DE30-55DD-A048-BB10-FA1AABACB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668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598CFCB-0778-6920-CB89-C74EB53C0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532A-9397-0046-9E00-25C70066BA02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1D27231-B564-5A9F-3BBD-4DE71DA9D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916E6E8-270B-1636-FDBF-56A33F255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DE30-55DD-A048-BB10-FA1AABACB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242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89901B-F2E6-42ED-B8EB-612A7F8A0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F38F16-8CE5-AF3C-660D-54B131D28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E754B9C-935B-8CF2-6A1E-48AAAE582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C0BD326-7CDA-497F-EBFD-3123D67F5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532A-9397-0046-9E00-25C70066BA02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505CD0A-72E0-5BD3-1F92-FFF754AC0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5FEAF7-54B0-A2AC-E4C1-117EE32A4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DE30-55DD-A048-BB10-FA1AABACB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243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CA5881-E920-606B-19C5-9711C94FC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FF51A67-495B-BE5E-6826-AE7730959E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8094434-04D5-E91D-3B7D-B778C73BEB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D9E6159-5F1A-E480-9540-B35981E0B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532A-9397-0046-9E00-25C70066BA02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A325A5F-BCE5-36C3-47F6-6C2E2B9B2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9DFF83-428F-E2D0-C18B-0B304003F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DE30-55DD-A048-BB10-FA1AABACB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367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4A5E01-CFDF-B548-39D7-6F83A947D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6C9A5FC-E3CF-635F-87C0-FAD93274C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558A87E-1B2C-4AE0-2CB4-CCB8FA8F15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1532A-9397-0046-9E00-25C70066BA02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538C25B-A899-0E71-E322-444A5E775F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18BA67-9791-D491-2E8A-89B9A1C349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5DE30-55DD-A048-BB10-FA1AABACB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11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9AC861-721D-CCF1-99EC-51A67E5A0F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32D44AE-C24E-FFA5-32AB-637DAD7F83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0883538-948E-4A8B-21B4-C47F5FA0AB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23EC2C3-1C55-FFAA-2506-E4A02E6172FD}"/>
              </a:ext>
            </a:extLst>
          </p:cNvPr>
          <p:cNvSpPr txBox="1"/>
          <p:nvPr/>
        </p:nvSpPr>
        <p:spPr>
          <a:xfrm>
            <a:off x="7607431" y="630050"/>
            <a:ext cx="43121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Организация профилактической работы с обучающимися в общеобразовательных организациях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71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134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+mn-lt"/>
              </a:rPr>
              <a:t>Государственные программы Новгородской области</a:t>
            </a:r>
            <a:endParaRPr lang="ru-RU" sz="3200" b="1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255008"/>
              </p:ext>
            </p:extLst>
          </p:nvPr>
        </p:nvGraphicFramePr>
        <p:xfrm>
          <a:off x="929640" y="1136470"/>
          <a:ext cx="10515601" cy="5617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50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3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69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36931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«Обеспечение общественного порядка и противодействие преступности в Новгородской области на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</a:t>
                      </a:r>
                      <a:r>
                        <a:rPr lang="en-US" sz="18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8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- 2025 годы». Утверждена постановлением Правительства Новгородской области от 18.02.2021 № 41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Подпрограмма «Комплексные меры противодействия наркомании и зависимости от других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психоактивных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веществ в Новгородской области».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Подпрограмма «Профилактика экстремизма в Новгородской области».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Подпрограмма «Профилактика терроризма в Новгородской области»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Ежеквартальный отчет</a:t>
                      </a:r>
                    </a:p>
                    <a:p>
                      <a:r>
                        <a:rPr lang="ru-RU" dirty="0" smtClean="0"/>
                        <a:t>Годовой отчет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00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«Профилактика безнадзорности и правонарушений несовершеннолетних в Новгородской области на 2021-2025 годы». Утверждена постановлением Правительства Новгородской области от 15.02.2021 № 33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Задача 1. Предупреждение безнадзорности и правонарушений несовершеннолетних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Задача 2. Снижение числа преступлений, совершенных несовершеннолетними, в том числе повторных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Ежеквартальный отчет</a:t>
                      </a:r>
                    </a:p>
                    <a:p>
                      <a:r>
                        <a:rPr lang="ru-RU" dirty="0" smtClean="0"/>
                        <a:t>Годовой отчет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776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419608" cy="964911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+mn-lt"/>
              </a:rPr>
              <a:t>Профилактика терроризма, экстремизма, радикального поведения молодежи</a:t>
            </a:r>
            <a:endParaRPr lang="ru-RU" sz="32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8145" y="1330036"/>
            <a:ext cx="10605655" cy="4846927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План </a:t>
            </a:r>
            <a:r>
              <a:rPr lang="ru-RU" sz="2400" dirty="0"/>
              <a:t>мероприятий по реализации Стратегии противодействия экстремизму в Российской Федерации до 2025 года. Утвержден заместителем Председателя Правительства Российской Федерации от 27.08.2020 № </a:t>
            </a:r>
            <a:r>
              <a:rPr lang="ru-RU" sz="2400" dirty="0" smtClean="0"/>
              <a:t>7847п-П44</a:t>
            </a:r>
          </a:p>
          <a:p>
            <a:r>
              <a:rPr lang="ru-RU" sz="2400" dirty="0"/>
              <a:t>План межведомственных мероприятий по профилактике радикального поведения молодежи на 2022-2024 годы. Утверждён председателем Межведомственной комиссии по противодействию экстремизму в Российской Федерации Колокольцевым В.А. </a:t>
            </a:r>
            <a:r>
              <a:rPr lang="ru-RU" sz="2400" dirty="0" smtClean="0"/>
              <a:t>28.12.2021</a:t>
            </a:r>
          </a:p>
          <a:p>
            <a:r>
              <a:rPr lang="ru-RU" sz="2400" dirty="0"/>
              <a:t>План реализации мероприятий Комплексного плана противодействия идеологии терроризма в Российской </a:t>
            </a:r>
            <a:r>
              <a:rPr lang="ru-RU" sz="2400" dirty="0" smtClean="0"/>
              <a:t>Федерации на </a:t>
            </a:r>
            <a:r>
              <a:rPr lang="ru-RU" sz="2400" dirty="0"/>
              <a:t>2019-2023 годы, утверждённого Президентом Российской Федерации 28 декабря 2018 года № Пр-2665,в 2023 году. Утвержден приказом министерства образования Новгородской области </a:t>
            </a:r>
            <a:r>
              <a:rPr lang="ru-RU" sz="2400"/>
              <a:t>от </a:t>
            </a:r>
            <a:r>
              <a:rPr lang="ru-RU" sz="2400" smtClean="0"/>
              <a:t>28.12.2022 </a:t>
            </a:r>
            <a:r>
              <a:rPr lang="ru-RU" sz="2400" dirty="0"/>
              <a:t>№ 1676</a:t>
            </a:r>
          </a:p>
          <a:p>
            <a:r>
              <a:rPr lang="ru-RU" sz="2400" dirty="0" smtClean="0"/>
              <a:t>Межведомственный </a:t>
            </a:r>
            <a:r>
              <a:rPr lang="ru-RU" sz="2400" dirty="0"/>
              <a:t>перечень мер по предупреждению </a:t>
            </a:r>
            <a:r>
              <a:rPr lang="ru-RU" sz="2400" dirty="0" smtClean="0"/>
              <a:t>вовлечения </a:t>
            </a:r>
            <a:r>
              <a:rPr lang="ru-RU" sz="2400" dirty="0"/>
              <a:t>детей в протестные мероприятия в Новгородской области на период до 2025 года. Утвержден постановлением областной комиссии по делам несовершеннолетних и защите их прав от 09.11.2021 № 15</a:t>
            </a:r>
          </a:p>
          <a:p>
            <a:endParaRPr lang="ru-RU" sz="1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35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772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+mn-lt"/>
              </a:rPr>
              <a:t>Профилактика употребления </a:t>
            </a:r>
            <a:r>
              <a:rPr lang="ru-RU" sz="3200" b="1" dirty="0" err="1" smtClean="0">
                <a:latin typeface="+mn-lt"/>
              </a:rPr>
              <a:t>психоактивных</a:t>
            </a:r>
            <a:r>
              <a:rPr lang="ru-RU" sz="3200" b="1" dirty="0" smtClean="0">
                <a:latin typeface="+mn-lt"/>
              </a:rPr>
              <a:t> веществ</a:t>
            </a:r>
            <a:endParaRPr lang="ru-RU" sz="3200" b="1" dirty="0">
              <a:latin typeface="+mn-lt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525309"/>
              </p:ext>
            </p:extLst>
          </p:nvPr>
        </p:nvGraphicFramePr>
        <p:xfrm>
          <a:off x="838200" y="1266738"/>
          <a:ext cx="10515600" cy="2516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166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План мероприятий, направленных на   профилактику употребления </a:t>
                      </a:r>
                      <a:r>
                        <a:rPr lang="ru-RU" sz="2000" dirty="0" err="1" smtClean="0"/>
                        <a:t>психоактивных</a:t>
                      </a:r>
                      <a:r>
                        <a:rPr lang="ru-RU" sz="2000" dirty="0" smtClean="0"/>
                        <a:t> веществ несовершеннолетними обучающимися образовательной организации</a:t>
                      </a:r>
                      <a:r>
                        <a:rPr lang="ru-RU" sz="2000" baseline="0" dirty="0" smtClean="0"/>
                        <a:t> на период 2023-2025 годы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План мероприятий, направленных на   профилактику употребления </a:t>
                      </a:r>
                      <a:r>
                        <a:rPr lang="ru-RU" sz="1800" dirty="0" err="1" smtClean="0"/>
                        <a:t>психоактивных</a:t>
                      </a:r>
                      <a:r>
                        <a:rPr lang="ru-RU" sz="1800" dirty="0" smtClean="0"/>
                        <a:t> веществ несовершеннолетними обучающимися образовательных</a:t>
                      </a:r>
                      <a:r>
                        <a:rPr lang="ru-RU" sz="1800" baseline="0" dirty="0" smtClean="0"/>
                        <a:t> организаций Новгородской области на период 2023-2025 годы. Утвержден приказом министерство образования Новгородской области от 28.03.2023 № 384</a:t>
                      </a:r>
                      <a:endParaRPr lang="ru-RU" dirty="0" smtClean="0"/>
                    </a:p>
                    <a:p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38200" y="3967993"/>
            <a:ext cx="10515600" cy="4697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Профилактика суицидального поведения обучающихся 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671808"/>
              </p:ext>
            </p:extLst>
          </p:nvPr>
        </p:nvGraphicFramePr>
        <p:xfrm>
          <a:off x="897622" y="4706224"/>
          <a:ext cx="10456178" cy="1744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8089">
                  <a:extLst>
                    <a:ext uri="{9D8B030D-6E8A-4147-A177-3AD203B41FA5}">
                      <a16:colId xmlns:a16="http://schemas.microsoft.com/office/drawing/2014/main" val="1094476921"/>
                    </a:ext>
                  </a:extLst>
                </a:gridCol>
                <a:gridCol w="5228089">
                  <a:extLst>
                    <a:ext uri="{9D8B030D-6E8A-4147-A177-3AD203B41FA5}">
                      <a16:colId xmlns:a16="http://schemas.microsoft.com/office/drawing/2014/main" val="2158226544"/>
                    </a:ext>
                  </a:extLst>
                </a:gridCol>
              </a:tblGrid>
              <a:tr h="17449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 мероприятий по профилактике суицидального поведения обучающихся Разрабатывается ежегодно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 мероприятий по профилактике суицидального поведения обучающихся. Утвержден приказом министерства образования Новгородской области от 22.04.2022 № 542.  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0404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558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latin typeface="+mn-lt"/>
              </a:rPr>
              <a:t>Профилактика пропусков уроков обучающимися по неуважительным причинам</a:t>
            </a:r>
            <a:endParaRPr lang="ru-RU" sz="3200" dirty="0">
              <a:latin typeface="+mn-lt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979104"/>
              </p:ext>
            </p:extLst>
          </p:nvPr>
        </p:nvGraphicFramePr>
        <p:xfrm>
          <a:off x="838200" y="1825625"/>
          <a:ext cx="10515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2623">
                  <a:extLst>
                    <a:ext uri="{9D8B030D-6E8A-4147-A177-3AD203B41FA5}">
                      <a16:colId xmlns:a16="http://schemas.microsoft.com/office/drawing/2014/main" val="583090389"/>
                    </a:ext>
                  </a:extLst>
                </a:gridCol>
                <a:gridCol w="6402977">
                  <a:extLst>
                    <a:ext uri="{9D8B030D-6E8A-4147-A177-3AD203B41FA5}">
                      <a16:colId xmlns:a16="http://schemas.microsoft.com/office/drawing/2014/main" val="867660219"/>
                    </a:ext>
                  </a:extLst>
                </a:gridCol>
              </a:tblGrid>
              <a:tr h="867561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Алгоритм действий в отношении обучающихся, пропускающих занятия по неуважительной причине в образовательной организации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Примерный алгоритм действий в отношении обучающихся, пропускающих занятия по неуважительной причине. Утвержден приказом министерства образования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Новгородской области от 11.01.2023 № 7</a:t>
                      </a:r>
                      <a:endParaRPr lang="ru-R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8529779"/>
                  </a:ext>
                </a:extLst>
              </a:tr>
              <a:tr h="86756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Положение об организации профилактической работы с несовершеннолетними, систематически пропускающими по неуважительным причинам занятия в образовательных организациях. Утверждено приказом министерства образования Новгородской области 22.08.2022  № 1069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517454"/>
                  </a:ext>
                </a:extLst>
              </a:tr>
              <a:tr h="86756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Приказ министерства образования Новгородской области от 09.10.2023 № 1343 «О комплексе мер по обеспечению учета детей, подлежащих обучению по образовательным программам дошкольного, начального общего, основного общего и среднего общего образования»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9600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61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241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+mn-lt"/>
              </a:rPr>
              <a:t>Совместная профилактическая работа с территориальными органами МВД России по  Новгородской области </a:t>
            </a:r>
            <a:endParaRPr lang="ru-RU" sz="3200" b="1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4168074"/>
              </p:ext>
            </p:extLst>
          </p:nvPr>
        </p:nvGraphicFramePr>
        <p:xfrm>
          <a:off x="838200" y="1965366"/>
          <a:ext cx="10515600" cy="3891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3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2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85114">
                <a:tc>
                  <a:txBody>
                    <a:bodyPr/>
                    <a:lstStyle/>
                    <a:p>
                      <a:r>
                        <a:rPr lang="ru-RU" sz="20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 совместных мероприятий территориального органа МВД России по Новгородской области и администрации образовательной организации по профилактике правонарушений несовершеннолетних обучающихся </a:t>
                      </a:r>
                    </a:p>
                    <a:p>
                      <a:r>
                        <a:rPr lang="ru-RU" sz="20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Разрабатывается ежегодно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Рекомендации об организации межведомственного</a:t>
                      </a:r>
                      <a:r>
                        <a:rPr lang="ru-RU" sz="2000" b="1" i="0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взаимодействия </a:t>
                      </a:r>
                      <a:r>
                        <a:rPr lang="ru-RU" sz="20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обмена информацией между образовательными организациями и органами внутренних дел о несовершеннолетних, в отношении которых проводится индивидуальная профилактическая работа, а также о выявленных несовершеннолетних «группы риска» (Приложение к письму </a:t>
                      </a:r>
                      <a:r>
                        <a:rPr lang="ru-RU" sz="20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Минпросвещения</a:t>
                      </a:r>
                      <a:r>
                        <a:rPr lang="ru-RU" sz="20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России, МВД России, </a:t>
                      </a:r>
                      <a:r>
                        <a:rPr lang="ru-RU" sz="20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Минобрнауки</a:t>
                      </a:r>
                      <a:r>
                        <a:rPr lang="ru-RU" sz="20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России от 02.11.2020  N 07-6607, 12/5351, МН-11/1548)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0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64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0891" y="204112"/>
            <a:ext cx="11168743" cy="6531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Индивидуальная профилактическая работа с несовершеннолетними</a:t>
            </a:r>
          </a:p>
        </p:txBody>
      </p:sp>
      <p:sp>
        <p:nvSpPr>
          <p:cNvPr id="3" name="Стрелка вниз 2"/>
          <p:cNvSpPr/>
          <p:nvPr/>
        </p:nvSpPr>
        <p:spPr>
          <a:xfrm>
            <a:off x="5865223" y="973199"/>
            <a:ext cx="391886" cy="6008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79269" y="1680263"/>
            <a:ext cx="11051176" cy="1252057"/>
          </a:xfrm>
          <a:prstGeom prst="roundRect">
            <a:avLst>
              <a:gd name="adj" fmla="val 184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Положение об учете отдельных категорий несовершеннолетних в образовательных организациях,  утвержденное приказом министерства образования Новгородской области от 12.09.2023 № 1213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79269" y="3135987"/>
            <a:ext cx="11051176" cy="7805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Правовое просвещение и правовое информирование обучающихся</a:t>
            </a:r>
            <a:endParaRPr lang="ru-RU" sz="2800" b="1" dirty="0"/>
          </a:p>
        </p:txBody>
      </p:sp>
      <p:sp>
        <p:nvSpPr>
          <p:cNvPr id="6" name="Стрелка вниз 5"/>
          <p:cNvSpPr/>
          <p:nvPr/>
        </p:nvSpPr>
        <p:spPr>
          <a:xfrm>
            <a:off x="5878285" y="4069518"/>
            <a:ext cx="391886" cy="6139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18455" y="4836501"/>
            <a:ext cx="11011990" cy="19039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Межведомственная программа в сфере правового просвещения, правового информирования и оказания бесплатной юридической помощи населению на территории Новгородской области на 2023 </a:t>
            </a:r>
            <a:r>
              <a:rPr lang="ru-RU" sz="2400" b="1" dirty="0" smtClean="0"/>
              <a:t>год. Утверждена распоряжением Управления Министерства юстиции Российской Федерации по Новгородской области от 29.12.2022 № 280-р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1532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+mn-lt"/>
              </a:rPr>
              <a:t>Межведомственное взаимодействие</a:t>
            </a:r>
            <a:endParaRPr lang="ru-RU" sz="32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96389" y="1433738"/>
            <a:ext cx="11338560" cy="19495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Порядок межведомственного взаимодействия по вопросам выявления, предупреждения и устранения нарушений прав и законных интересов несовершеннолетних (далее Порядок), утвержденный постановлением областной Комиссии 18.08.2020 № </a:t>
            </a:r>
            <a:r>
              <a:rPr lang="ru-RU" sz="2400" dirty="0" smtClean="0"/>
              <a:t>11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96389" y="3905794"/>
            <a:ext cx="11338560" cy="17504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/>
              <a:t>Приказ министерства образования Новгородской области от </a:t>
            </a:r>
            <a:r>
              <a:rPr lang="ru-RU" sz="2400" dirty="0"/>
              <a:t>12.01.2021 № </a:t>
            </a:r>
            <a:r>
              <a:rPr lang="ru-RU" sz="2400" dirty="0" smtClean="0"/>
              <a:t>5 (с </a:t>
            </a:r>
            <a:r>
              <a:rPr lang="ru-RU" sz="2400" dirty="0"/>
              <a:t>изменением от 28.06.2021 № 955) «Об организации работы с «Сигнальной картой» и утверждении формы чек-листа контроля состояния воспитанника, обучающегося</a:t>
            </a:r>
            <a:r>
              <a:rPr lang="ru-RU" sz="2400" dirty="0" smtClean="0"/>
              <a:t>»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872901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</TotalTime>
  <Words>666</Words>
  <Application>Microsoft Office PowerPoint</Application>
  <PresentationFormat>Широкоэкранный</PresentationFormat>
  <Paragraphs>40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Презентация PowerPoint</vt:lpstr>
      <vt:lpstr>Государственные программы Новгородской области</vt:lpstr>
      <vt:lpstr>Профилактика терроризма, экстремизма, радикального поведения молодежи</vt:lpstr>
      <vt:lpstr>Профилактика употребления психоактивных веществ</vt:lpstr>
      <vt:lpstr>Профилактика пропусков уроков обучающимися по неуважительным причинам</vt:lpstr>
      <vt:lpstr>Совместная профилактическая работа с территориальными органами МВД России по  Новгородской области </vt:lpstr>
      <vt:lpstr>Презентация PowerPoint</vt:lpstr>
      <vt:lpstr>Межведомственное взаимодействие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Волкова Юлия Николаевна</cp:lastModifiedBy>
  <cp:revision>108</cp:revision>
  <cp:lastPrinted>2022-08-08T06:49:50Z</cp:lastPrinted>
  <dcterms:created xsi:type="dcterms:W3CDTF">2022-06-28T08:05:40Z</dcterms:created>
  <dcterms:modified xsi:type="dcterms:W3CDTF">2023-10-31T09:08:43Z</dcterms:modified>
</cp:coreProperties>
</file>