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95" r:id="rId3"/>
    <p:sldId id="309" r:id="rId4"/>
    <p:sldId id="308" r:id="rId5"/>
    <p:sldId id="294" r:id="rId6"/>
    <p:sldId id="273" r:id="rId7"/>
    <p:sldId id="307" r:id="rId8"/>
    <p:sldId id="279" r:id="rId9"/>
    <p:sldId id="297" r:id="rId10"/>
    <p:sldId id="298" r:id="rId11"/>
    <p:sldId id="311" r:id="rId12"/>
    <p:sldId id="312" r:id="rId13"/>
    <p:sldId id="316" r:id="rId14"/>
    <p:sldId id="313" r:id="rId15"/>
    <p:sldId id="314" r:id="rId16"/>
    <p:sldId id="304" r:id="rId17"/>
    <p:sldId id="305" r:id="rId18"/>
    <p:sldId id="306" r:id="rId19"/>
    <p:sldId id="310" r:id="rId20"/>
    <p:sldId id="315" r:id="rId21"/>
    <p:sldId id="269" r:id="rId22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A4"/>
    <a:srgbClr val="41A0A5"/>
    <a:srgbClr val="0A9A97"/>
    <a:srgbClr val="348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2540" autoAdjust="0"/>
  </p:normalViewPr>
  <p:slideViewPr>
    <p:cSldViewPr>
      <p:cViewPr>
        <p:scale>
          <a:sx n="77" d="100"/>
          <a:sy n="77" d="100"/>
        </p:scale>
        <p:origin x="-2208" y="-588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411D7370-902B-47D3-852B-B788E6529846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5914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8157ED3E-E098-41C9-8867-C35E17821521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2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8157ED3E-E098-41C9-8867-C35E17821521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12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body"/>
          </p:nvPr>
        </p:nvSpPr>
        <p:spPr>
          <a:xfrm>
            <a:off x="1069920" y="3592441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6058081" y="7183440"/>
            <a:ext cx="4630319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0" tIns="44996" rIns="89990" bIns="44996" anchor="b"/>
          <a:lstStyle/>
          <a:p>
            <a:pPr algn="r"/>
            <a:fld id="{8157ED3E-E098-41C9-8867-C35E17821521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13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157ED3E-E098-41C9-8867-C35E17821521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16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157ED3E-E098-41C9-8867-C35E17821521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17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157ED3E-E098-41C9-8867-C35E17821521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18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8157ED3E-E098-41C9-8867-C35E17821521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19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8157ED3E-E098-41C9-8867-C35E17821521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20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8157ED3E-E098-41C9-8867-C35E17821521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3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8157ED3E-E098-41C9-8867-C35E17821521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4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8157ED3E-E098-41C9-8867-C35E17821521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5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8157ED3E-E098-41C9-8867-C35E17821521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6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8157ED3E-E098-41C9-8867-C35E17821521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7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86316523-B99C-4595-BECE-857C30143792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8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157ED3E-E098-41C9-8867-C35E17821521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9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157ED3E-E098-41C9-8867-C35E17821521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10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2"/>
          <a:stretch/>
        </p:blipFill>
        <p:spPr>
          <a:xfrm>
            <a:off x="259776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/>
          <a:stretch/>
        </p:blipFill>
        <p:spPr>
          <a:xfrm>
            <a:off x="259776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1312" y="2953365"/>
            <a:ext cx="4469841" cy="705515"/>
          </a:xfrm>
        </p:spPr>
        <p:txBody>
          <a:bodyPr anchor="ctr"/>
          <a:lstStyle>
            <a:lvl1pPr marL="0" indent="0" algn="ctr">
              <a:buNone/>
              <a:defRPr sz="2700" b="0">
                <a:solidFill>
                  <a:schemeClr val="tx2"/>
                </a:solidFill>
                <a:latin typeface="+mj-lt"/>
              </a:defRPr>
            </a:lvl1pPr>
            <a:lvl2pPr marL="521574" indent="0">
              <a:buNone/>
              <a:defRPr sz="2300" b="1"/>
            </a:lvl2pPr>
            <a:lvl3pPr marL="1043148" indent="0">
              <a:buNone/>
              <a:defRPr sz="2100" b="1"/>
            </a:lvl3pPr>
            <a:lvl4pPr marL="1564721" indent="0">
              <a:buNone/>
              <a:defRPr sz="1800" b="1"/>
            </a:lvl4pPr>
            <a:lvl5pPr marL="2086295" indent="0">
              <a:buNone/>
              <a:defRPr sz="1800" b="1"/>
            </a:lvl5pPr>
            <a:lvl6pPr marL="2607869" indent="0">
              <a:buNone/>
              <a:defRPr sz="1800" b="1"/>
            </a:lvl6pPr>
            <a:lvl7pPr marL="3129443" indent="0">
              <a:buNone/>
              <a:defRPr sz="1800" b="1"/>
            </a:lvl7pPr>
            <a:lvl8pPr marL="3651016" indent="0">
              <a:buNone/>
              <a:defRPr sz="1800" b="1"/>
            </a:lvl8pPr>
            <a:lvl9pPr marL="417259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103" y="3781426"/>
            <a:ext cx="4467342" cy="297437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5812" y="2953364"/>
            <a:ext cx="4469841" cy="705515"/>
          </a:xfrm>
        </p:spPr>
        <p:txBody>
          <a:bodyPr anchor="ctr"/>
          <a:lstStyle>
            <a:lvl1pPr marL="0" indent="0" algn="ctr">
              <a:buNone/>
              <a:defRPr sz="2700" b="0" i="0">
                <a:solidFill>
                  <a:schemeClr val="tx2"/>
                </a:solidFill>
                <a:latin typeface="+mj-lt"/>
              </a:defRPr>
            </a:lvl1pPr>
            <a:lvl2pPr marL="521574" indent="0">
              <a:buNone/>
              <a:defRPr sz="2300" b="1"/>
            </a:lvl2pPr>
            <a:lvl3pPr marL="1043148" indent="0">
              <a:buNone/>
              <a:defRPr sz="2100" b="1"/>
            </a:lvl3pPr>
            <a:lvl4pPr marL="1564721" indent="0">
              <a:buNone/>
              <a:defRPr sz="1800" b="1"/>
            </a:lvl4pPr>
            <a:lvl5pPr marL="2086295" indent="0">
              <a:buNone/>
              <a:defRPr sz="1800" b="1"/>
            </a:lvl5pPr>
            <a:lvl6pPr marL="2607869" indent="0">
              <a:buNone/>
              <a:defRPr sz="1800" b="1"/>
            </a:lvl6pPr>
            <a:lvl7pPr marL="3129443" indent="0">
              <a:buNone/>
              <a:defRPr sz="1800" b="1"/>
            </a:lvl7pPr>
            <a:lvl8pPr marL="3651016" indent="0">
              <a:buNone/>
              <a:defRPr sz="1800" b="1"/>
            </a:lvl8pPr>
            <a:lvl9pPr marL="417259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3781426"/>
            <a:ext cx="4469841" cy="297437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38627" y="6892542"/>
            <a:ext cx="4428324" cy="402652"/>
          </a:xfrm>
          <a:prstGeom prst="rect">
            <a:avLst/>
          </a:prstGeom>
        </p:spPr>
        <p:txBody>
          <a:bodyPr lIns="104315" tIns="52157" rIns="104315" bIns="52157"/>
          <a:lstStyle/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6449" y="6892542"/>
            <a:ext cx="4428325" cy="402652"/>
          </a:xfrm>
          <a:prstGeom prst="rect">
            <a:avLst/>
          </a:prstGeom>
        </p:spPr>
        <p:txBody>
          <a:bodyPr lIns="104315" tIns="52157" rIns="104315" bIns="52157"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67356" y="6892541"/>
            <a:ext cx="1358691" cy="402652"/>
          </a:xfrm>
          <a:prstGeom prst="rect">
            <a:avLst/>
          </a:prstGeom>
        </p:spPr>
        <p:txBody>
          <a:bodyPr lIns="104315" tIns="52157" rIns="104315" bIns="52157"/>
          <a:lstStyle/>
          <a:p>
            <a:fld id="{516FB0FF-986C-4737-A560-B25E304C780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7863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34600" y="301680"/>
            <a:ext cx="962352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A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ospsy.ru/resultsKP2019" TargetMode="Externa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89A4">
                <a:lumMod val="44000"/>
                <a:lumOff val="56000"/>
              </a:srgbClr>
            </a:gs>
            <a:gs pos="53000">
              <a:srgbClr val="41A0A5">
                <a:lumMod val="37000"/>
                <a:lumOff val="63000"/>
              </a:srgbClr>
            </a:gs>
            <a:gs pos="83000">
              <a:srgbClr val="D4DEFF"/>
            </a:gs>
            <a:gs pos="100000">
              <a:srgbClr val="0089A4">
                <a:lumMod val="75000"/>
                <a:lumOff val="25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2"/>
          <p:cNvSpPr/>
          <p:nvPr/>
        </p:nvSpPr>
        <p:spPr>
          <a:xfrm>
            <a:off x="1890316" y="1333153"/>
            <a:ext cx="7272808" cy="1872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профилактической работы в образовательной организации» </a:t>
            </a:r>
            <a:endParaRPr lang="ru-RU" sz="3200" b="1" strike="noStrike" spc="-1" dirty="0"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2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68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4357489"/>
            <a:ext cx="2232248" cy="222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06140" y="4357489"/>
            <a:ext cx="2232248" cy="224831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CustomShape 1"/>
          <p:cNvSpPr/>
          <p:nvPr/>
        </p:nvSpPr>
        <p:spPr>
          <a:xfrm>
            <a:off x="3186460" y="6373713"/>
            <a:ext cx="7116879" cy="1008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800" b="1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Крайнева Ирина Владимировна, заведующий отделом сопровождения детей  подростков школьного возраста ГОБУ  НОЦППМС</a:t>
            </a:r>
            <a:endParaRPr lang="ru-RU" sz="18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8228" y="4333354"/>
            <a:ext cx="106943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A9A97"/>
                </a:solidFill>
              </a:rPr>
              <a:t>Государственное областное бюджетное учреждение 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A9A97"/>
                </a:solidFill>
              </a:rPr>
              <a:t>«Новгородский областной центр 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A9A97"/>
                </a:solidFill>
              </a:rPr>
              <a:t>психолого-педагогической, 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A9A97"/>
                </a:solidFill>
              </a:rPr>
              <a:t>медицинской и социальной помощи»</a:t>
            </a:r>
          </a:p>
          <a:p>
            <a:pPr algn="ctr"/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A9A9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7834" y="6860714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954212" y="7134294"/>
            <a:ext cx="8009956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3746520" y="692280"/>
            <a:ext cx="5429520" cy="109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594172" y="660816"/>
            <a:ext cx="8145324" cy="30334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6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7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body"/>
          </p:nvPr>
        </p:nvSpPr>
        <p:spPr>
          <a:xfrm>
            <a:off x="521995" y="692280"/>
            <a:ext cx="9699126" cy="6041474"/>
          </a:xfrm>
        </p:spPr>
        <p:txBody>
          <a:bodyPr/>
          <a:lstStyle/>
          <a:p>
            <a:pPr marL="0" lv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</a:p>
          <a:p>
            <a:pPr marL="0" lvl="0" indent="0">
              <a:buNone/>
            </a:pPr>
            <a:endParaRPr lang="ru-RU" sz="2400" dirty="0"/>
          </a:p>
          <a:p>
            <a:pPr marL="0" lvl="0" indent="0">
              <a:buNone/>
            </a:pPr>
            <a:endParaRPr lang="ru-RU" sz="2400" dirty="0" smtClean="0"/>
          </a:p>
          <a:p>
            <a:pPr marL="0" lvl="0" indent="0">
              <a:buNone/>
            </a:pPr>
            <a:endParaRPr lang="ru-RU" sz="2400" dirty="0"/>
          </a:p>
          <a:p>
            <a:pPr marL="0" lv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</a:t>
            </a:r>
            <a:r>
              <a:rPr lang="ru-RU" sz="2400" dirty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Информирование администрации образовательной организации</a:t>
            </a:r>
          </a:p>
          <a:p>
            <a:pPr marL="0" lv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2. Информирование родителей</a:t>
            </a:r>
          </a:p>
          <a:p>
            <a:pPr marL="0" lv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3. Направление обучающегося (его семью) к педагогу-психологу ОО (ППМС-центр) с целью оценки актуального психологического состояния, оценки риска суицидального поведения</a:t>
            </a:r>
          </a:p>
          <a:p>
            <a:pPr marL="0" lv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4. Направление обучающегося (его семью) к врачу-психиатру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5. Индивидуальное психолого-педагогическое сопровождение обучающегося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/>
              <a:t>     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4600" y="325041"/>
            <a:ext cx="9623520" cy="1080119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делать, если педагог заметил у обучающегося признаки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самоповреждающего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поведения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2994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Социально-психологическое </a:t>
            </a:r>
            <a:r>
              <a:rPr lang="ru-RU" sz="3200" b="1" dirty="0">
                <a:solidFill>
                  <a:srgbClr val="002060"/>
                </a:solidFill>
              </a:rPr>
              <a:t>тестирование </a:t>
            </a:r>
            <a:r>
              <a:rPr lang="ru-RU" sz="3200" b="1" dirty="0" smtClean="0">
                <a:solidFill>
                  <a:srgbClr val="002060"/>
                </a:solidFill>
              </a:rPr>
              <a:t>обучающихся (СПТ)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450156" y="1769399"/>
            <a:ext cx="4780644" cy="4820337"/>
          </a:xfrm>
        </p:spPr>
        <p:txBody>
          <a:bodyPr/>
          <a:lstStyle/>
          <a:p>
            <a:r>
              <a:rPr lang="ru-RU" sz="2000" dirty="0" smtClean="0">
                <a:latin typeface="+mn-lt"/>
              </a:rPr>
              <a:t>Единая методика СПТ разработана в соответствии с поручением  ГАК (протокол от 11.12.2017 г. №35)</a:t>
            </a:r>
          </a:p>
          <a:p>
            <a:endParaRPr lang="ru-RU" sz="2000" dirty="0">
              <a:latin typeface="+mn-lt"/>
            </a:endParaRPr>
          </a:p>
          <a:p>
            <a:r>
              <a:rPr lang="ru-RU" sz="2000" dirty="0" smtClean="0">
                <a:latin typeface="+mn-lt"/>
              </a:rPr>
              <a:t> С 2019-2020 учебного года Единая Методика является обязательной для образовательных организаций всех субъектов РФ</a:t>
            </a:r>
          </a:p>
          <a:p>
            <a:endParaRPr lang="ru-RU" sz="2000" dirty="0">
              <a:latin typeface="+mn-lt"/>
            </a:endParaRPr>
          </a:p>
          <a:p>
            <a:r>
              <a:rPr lang="ru-RU" sz="2000" dirty="0" smtClean="0">
                <a:latin typeface="+mn-lt"/>
              </a:rPr>
              <a:t>Не может быть использована для формулировка заключения  о наркотической или иной зависимости обучающегося</a:t>
            </a:r>
            <a:endParaRPr lang="ru-RU" sz="2000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>
          <a:xfrm>
            <a:off x="5274692" y="1769399"/>
            <a:ext cx="5184576" cy="4964354"/>
          </a:xfrm>
        </p:spPr>
        <p:txBody>
          <a:bodyPr/>
          <a:lstStyle/>
          <a:p>
            <a:r>
              <a:rPr lang="ru-RU" sz="2000" dirty="0" smtClean="0">
                <a:latin typeface="+mn-lt"/>
              </a:rPr>
              <a:t>   По результатам СПТ обучающегося можно отнести к одной из 4 групп:</a:t>
            </a:r>
          </a:p>
          <a:p>
            <a:endParaRPr lang="ru-RU" sz="2000" dirty="0" smtClean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+mn-lt"/>
              </a:rPr>
              <a:t>Обучающиеся  с низкой вероятностью проявлений рискового/</a:t>
            </a:r>
            <a:r>
              <a:rPr lang="ru-RU" sz="2000" dirty="0" err="1" smtClean="0">
                <a:latin typeface="+mn-lt"/>
              </a:rPr>
              <a:t>аддиктивного</a:t>
            </a:r>
            <a:r>
              <a:rPr lang="ru-RU" sz="2000" dirty="0" smtClean="0">
                <a:latin typeface="+mn-lt"/>
              </a:rPr>
              <a:t> поведения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Обучающиеся  </a:t>
            </a:r>
            <a:r>
              <a:rPr lang="ru-RU" sz="2000" dirty="0" smtClean="0"/>
              <a:t>со средней вероятностью </a:t>
            </a:r>
            <a:r>
              <a:rPr lang="ru-RU" sz="2000" dirty="0"/>
              <a:t>проявлений рискового/</a:t>
            </a:r>
            <a:r>
              <a:rPr lang="ru-RU" sz="2000" dirty="0" err="1"/>
              <a:t>аддиктивного</a:t>
            </a:r>
            <a:r>
              <a:rPr lang="ru-RU" sz="2000" dirty="0"/>
              <a:t> </a:t>
            </a:r>
            <a:r>
              <a:rPr lang="ru-RU" sz="2000" dirty="0" smtClean="0"/>
              <a:t>поведения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Обучающиеся  </a:t>
            </a:r>
            <a:r>
              <a:rPr lang="ru-RU" sz="2000" dirty="0" smtClean="0"/>
              <a:t>с высокой </a:t>
            </a:r>
            <a:r>
              <a:rPr lang="ru-RU" sz="2000" dirty="0"/>
              <a:t>вероятностью проявлений рискового/</a:t>
            </a:r>
            <a:r>
              <a:rPr lang="ru-RU" sz="2000" dirty="0" err="1"/>
              <a:t>аддиктивного</a:t>
            </a:r>
            <a:r>
              <a:rPr lang="ru-RU" sz="2000" dirty="0"/>
              <a:t> </a:t>
            </a:r>
            <a:r>
              <a:rPr lang="ru-RU" sz="2000" dirty="0" smtClean="0"/>
              <a:t>поведения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Обучающиеся  </a:t>
            </a:r>
            <a:r>
              <a:rPr lang="ru-RU" sz="2000" dirty="0" smtClean="0"/>
              <a:t>с высочайшей </a:t>
            </a:r>
            <a:r>
              <a:rPr lang="ru-RU" sz="2000" dirty="0"/>
              <a:t>вероятностью проявлений рискового/</a:t>
            </a:r>
            <a:r>
              <a:rPr lang="ru-RU" sz="2000" dirty="0" err="1"/>
              <a:t>аддиктивного</a:t>
            </a:r>
            <a:r>
              <a:rPr lang="ru-RU" sz="2000" dirty="0"/>
              <a:t> поведения</a:t>
            </a:r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848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/>
          <p:cNvPicPr/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7834" y="6860714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954212" y="7134294"/>
            <a:ext cx="8009956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3746520" y="2044080"/>
            <a:ext cx="3198240" cy="218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3746520" y="665034"/>
            <a:ext cx="5429520" cy="109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z="4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276126" y="2078700"/>
            <a:ext cx="3198240" cy="218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0" name="CustomShape 6"/>
          <p:cNvSpPr/>
          <p:nvPr/>
        </p:nvSpPr>
        <p:spPr>
          <a:xfrm>
            <a:off x="3631140" y="4045851"/>
            <a:ext cx="6627240" cy="121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1" name="CustomShape 7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body"/>
          </p:nvPr>
        </p:nvSpPr>
        <p:spPr>
          <a:xfrm>
            <a:off x="276126" y="1045121"/>
            <a:ext cx="5646638" cy="5815593"/>
          </a:xfrm>
        </p:spPr>
        <p:txBody>
          <a:bodyPr/>
          <a:lstStyle/>
          <a:p>
            <a:pPr algn="ctr"/>
            <a:endParaRPr lang="ru-RU" sz="2000" b="1" u="sng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Факторы РИСКА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  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потребность в одобрении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подверженность влиянию группы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принятие асоциальных установок  социума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клонность к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делинквентности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склонность к риску (опасности)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импульсивность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тревожность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фрустрация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1763" y="408318"/>
            <a:ext cx="9623520" cy="49278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Факторы риска и факторы защиты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38788" y="1212954"/>
            <a:ext cx="43204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Факторы ЗАЩИТЫ</a:t>
            </a:r>
          </a:p>
          <a:p>
            <a:endParaRPr lang="ru-RU" sz="2000" b="1" u="sng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принятие родителями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принятие одноклассниками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социальная активность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самоконтроль поведения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с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амоэффективность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а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даптированность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к нормам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ружелюбие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000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000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7186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/>
          <p:cNvPicPr/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7834" y="6860714"/>
            <a:ext cx="10711234" cy="73224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954212" y="7134294"/>
            <a:ext cx="8009956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3746520" y="2044080"/>
            <a:ext cx="3198240" cy="218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3746520" y="665034"/>
            <a:ext cx="5429520" cy="109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z="4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234132" y="2078700"/>
            <a:ext cx="3198240" cy="218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0" name="CustomShape 6"/>
          <p:cNvSpPr/>
          <p:nvPr/>
        </p:nvSpPr>
        <p:spPr>
          <a:xfrm>
            <a:off x="3746520" y="4069440"/>
            <a:ext cx="6627240" cy="121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4132" y="397050"/>
            <a:ext cx="10297144" cy="81590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проведения СПТ в 2022/2023 учебном году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ru-RU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/>
          </p:nvPr>
        </p:nvSpPr>
        <p:spPr>
          <a:xfrm>
            <a:off x="5130676" y="1477169"/>
            <a:ext cx="5472609" cy="5383545"/>
          </a:xfrm>
        </p:spPr>
        <p:txBody>
          <a:bodyPr/>
          <a:lstStyle/>
          <a:p>
            <a:pPr algn="l"/>
            <a:endParaRPr lang="ru-RU" sz="2000" dirty="0"/>
          </a:p>
          <a:p>
            <a:pPr marL="285750" indent="-285750" algn="l"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Муниципальные  общеобразовательные организации  </a:t>
            </a:r>
          </a:p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2022 г. -   5768 обучающихся (29,95%)</a:t>
            </a:r>
          </a:p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2021 г. - 5831 обучающихся (30,8%)</a:t>
            </a: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Государственные общеобразовательные организации 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2022 г. -  86 обучающихся  (23,82%)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2021 г. - 96 обучающихся  (26%)</a:t>
            </a: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СПО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2022 г. - 1747 обучающихся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(24,89%)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2021 г. - 1820  обучающихся (26,8%)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ru-RU" sz="2400" dirty="0" smtClean="0"/>
          </a:p>
          <a:p>
            <a:pPr marL="285750" indent="-285750" algn="l">
              <a:buFont typeface="Arial" pitchFamily="34" charset="0"/>
              <a:buChar char="•"/>
            </a:pPr>
            <a:endParaRPr lang="ru-RU" sz="2400" dirty="0" smtClean="0"/>
          </a:p>
          <a:p>
            <a:pPr marL="285750" indent="-285750" algn="l">
              <a:buFont typeface="Arial" pitchFamily="34" charset="0"/>
              <a:buChar char="•"/>
            </a:pPr>
            <a:endParaRPr lang="ru-RU" dirty="0" smtClean="0"/>
          </a:p>
          <a:p>
            <a:pPr algn="l"/>
            <a:endParaRPr lang="ru-RU" dirty="0" smtClean="0"/>
          </a:p>
        </p:txBody>
      </p:sp>
      <p:sp>
        <p:nvSpPr>
          <p:cNvPr id="6" name="Текст 5"/>
          <p:cNvSpPr>
            <a:spLocks noGrp="1"/>
          </p:cNvSpPr>
          <p:nvPr>
            <p:ph type="body"/>
          </p:nvPr>
        </p:nvSpPr>
        <p:spPr>
          <a:xfrm>
            <a:off x="234133" y="1621186"/>
            <a:ext cx="4896544" cy="504056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2022 г. -  7601  обучающихся (28,5%)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2021 г. - 7747  обучающихся   (29,7%)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ыявлена повышенная вероятность вовлечения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аддиктивное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/зависимое поведение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1784223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8348" y="446255"/>
            <a:ext cx="10020913" cy="119113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Направления работы специалистов на этапе выявления обучающихся с отклоняющимся поведением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94139" y="1796204"/>
            <a:ext cx="4799933" cy="635271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Социальный педагог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94139" y="2431475"/>
            <a:ext cx="4908545" cy="4605712"/>
          </a:xfrm>
        </p:spPr>
        <p:txBody>
          <a:bodyPr/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проведение социального обследования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обучающегося: статуса, материального положения, воспитательного потенциала, условий проживания и пр.;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изучение ближайшего окружения обучающегося;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взаимодействие с социальными службами в соответствии с профилем обучающегося.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435812" y="1875615"/>
            <a:ext cx="4963450" cy="317634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432098" y="2272657"/>
            <a:ext cx="5051373" cy="4923347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психологическая диагностика обучающегося: тип акцентуации характера, уровень тревожности и агрессивности, адекватность самооценки и уровня притязаний, ценностные ориентации, характер мотивации подростка, статус в группе сверстников и др.;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проведение психологической диагностики семьи обучающегося;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индивидуальные и групповые мероприятия в соответствии с профилем обучающегося: консультирование, коррекция, профилактика;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консультирование родителей обучающегося группы риска;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взаимодействие с психологическими службами в соответствии с профилем обучающегося.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40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4294967295"/>
          </p:nvPr>
        </p:nvSpPr>
        <p:spPr>
          <a:xfrm>
            <a:off x="427736" y="2269258"/>
            <a:ext cx="9887316" cy="4370886"/>
          </a:xfrm>
          <a:prstGeom prst="rect">
            <a:avLst/>
          </a:prstGeom>
        </p:spPr>
        <p:txBody>
          <a:bodyPr lIns="104315" tIns="52157" rIns="104315" bIns="52157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пропедевтическое выявление обучающихся группы риска  - классный руководитель;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составление профиля обучающегося группы риска – педагог-психолог, социальный педагог;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обсуждение социально-психологического профиля обучающегося группы риска, разработка плана ИПР для обучающегося группы риска - ППк, педагогический совет, совет профилактики;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реализация плана ИПР для обучающегося группы риска – специалисты ППк, а также специалисты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ППМС-центров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и др.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4670" y="605072"/>
            <a:ext cx="9624060" cy="114950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Алгоритм сопровождения обучающихся группы риска отклоняющегося поведения </a:t>
            </a:r>
          </a:p>
        </p:txBody>
      </p:sp>
    </p:spTree>
    <p:extLst>
      <p:ext uri="{BB962C8B-B14F-4D97-AF65-F5344CB8AC3E}">
        <p14:creationId xmlns:p14="http://schemas.microsoft.com/office/powerpoint/2010/main" val="366295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" y="6860714"/>
            <a:ext cx="10693400" cy="73224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954212" y="7134294"/>
            <a:ext cx="8009956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3746520" y="692280"/>
            <a:ext cx="5429520" cy="109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594172" y="660816"/>
            <a:ext cx="8145324" cy="30334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6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7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 </a:t>
            </a:r>
            <a:r>
              <a:rPr lang="ru-RU" sz="1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7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body"/>
          </p:nvPr>
        </p:nvSpPr>
        <p:spPr>
          <a:xfrm>
            <a:off x="274458" y="452004"/>
            <a:ext cx="10225136" cy="6281749"/>
          </a:xfrm>
        </p:spPr>
        <p:txBody>
          <a:bodyPr/>
          <a:lstStyle/>
          <a:p>
            <a:pPr marL="0" lv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</a:p>
          <a:p>
            <a:pPr algn="ctr"/>
            <a:r>
              <a:rPr lang="ru-RU" dirty="0" smtClean="0"/>
              <a:t>     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Для повышения эффективности работы по психолого-педагогическому сопровождению обучающихся в образовательной организации необходимо</a:t>
            </a:r>
            <a:r>
              <a:rPr lang="ru-RU" sz="2400" dirty="0" smtClean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работу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профилактике суицидального поведения обучающихся в соответствии с приказом министерства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образования  Новгородской области от 22.04.2022 г.  №542   «Об организации работы по профилактике суицидального поведения обучающихся образовательных организаций»;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организовать профилактическую, коррекционную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работу  с обучающимися,  родителями в направлении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профилактики,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эмоционального неблагополучия,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суицидального поведения  обучающихся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 попавшими в «группу риска» по вовлечению в зависимое поведение, находящимся  в  состоянии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дезадаптации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 совершившими  правонарушения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(если в образовательной организации отсутствует педагог-психолог, с привлечением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специалистов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ППМС-центров)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/>
              <a:t> </a:t>
            </a:r>
          </a:p>
          <a:p>
            <a:pPr marL="0" lvl="0" indent="0">
              <a:buNone/>
            </a:pPr>
            <a:endParaRPr lang="ru-RU" sz="2400" b="1" dirty="0">
              <a:effectLst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4600" y="325041"/>
            <a:ext cx="9623520" cy="1152128"/>
          </a:xfrm>
        </p:spPr>
        <p:txBody>
          <a:bodyPr/>
          <a:lstStyle/>
          <a:p>
            <a:pPr algn="ctr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741354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" y="6860714"/>
            <a:ext cx="10693400" cy="73224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954212" y="7134294"/>
            <a:ext cx="8009956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3746520" y="692280"/>
            <a:ext cx="5429520" cy="109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594172" y="660816"/>
            <a:ext cx="8145324" cy="30334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6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7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4941" y="469057"/>
            <a:ext cx="9623520" cy="1118504"/>
          </a:xfrm>
        </p:spPr>
        <p:txBody>
          <a:bodyPr/>
          <a:lstStyle/>
          <a:p>
            <a:pPr algn="ctr"/>
            <a:r>
              <a:rPr lang="ru-RU" sz="2800" b="1" dirty="0" smtClean="0">
                <a:effectLst/>
              </a:rPr>
              <a:t/>
            </a:r>
            <a:br>
              <a:rPr lang="ru-RU" sz="2800" b="1" dirty="0" smtClean="0">
                <a:effectLst/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Для повышения эффективности работы по психолого-педагогическому сопровождению обучающихся в образовательной организации необходимо</a:t>
            </a:r>
            <a:r>
              <a:rPr lang="ru-RU" sz="2400" dirty="0" smtClean="0"/>
              <a:t>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body"/>
          </p:nvPr>
        </p:nvSpPr>
        <p:spPr>
          <a:xfrm>
            <a:off x="534600" y="1621185"/>
            <a:ext cx="9623520" cy="5112568"/>
          </a:xfrm>
        </p:spPr>
        <p:txBody>
          <a:bodyPr/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обеспечить наличие документов, подтверждающих проведение профилактических, коррекционных, просветительских  мероприятий с обучающимися,  родителями, педагогами;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планировании работы  предусматривать конкретные мероприятия с участниками образовательного процесса (темы семинаров, занятий) сроки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проведения;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социальному педагогу  вести  учетно-отчетную документацию согласно методическим  материалам 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работы социальных педагогов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общеобразовательных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ru-RU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4059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" y="6860714"/>
            <a:ext cx="10693400" cy="73224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954212" y="7134294"/>
            <a:ext cx="8009956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3746520" y="692280"/>
            <a:ext cx="5429520" cy="109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594172" y="660816"/>
            <a:ext cx="8145324" cy="30334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6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7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body"/>
          </p:nvPr>
        </p:nvSpPr>
        <p:spPr>
          <a:xfrm>
            <a:off x="378148" y="1621185"/>
            <a:ext cx="10153128" cy="523952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 рекомендации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«Система функционирования психологических служб в общеобразовательных организациях»,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 , 2020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ФГБУ «Центр защиты прав и интересов детей»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fcprc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«Социальный педагог в образовательной организации»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 организации работы социальных педагогов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общеобразовательных организаций,  </a:t>
            </a:r>
          </a:p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«Центр защиты прав и интересов детей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Москва, 2022 г.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effectLst/>
              </a:rPr>
              <a:t/>
            </a:r>
            <a:br>
              <a:rPr lang="ru-RU" sz="2800" b="1" dirty="0" smtClean="0">
                <a:effectLst/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Для повышения эффективности работы по психолого-педагогическому сопровождению обучающихся в образовательной организации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539495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7834" y="6860714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954212" y="7134294"/>
            <a:ext cx="8009956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3746520" y="2044080"/>
            <a:ext cx="3198240" cy="218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3746520" y="665034"/>
            <a:ext cx="5429520" cy="109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z="4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234132" y="2078700"/>
            <a:ext cx="3198240" cy="218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0" name="CustomShape 6"/>
          <p:cNvSpPr/>
          <p:nvPr/>
        </p:nvSpPr>
        <p:spPr>
          <a:xfrm>
            <a:off x="3746520" y="4069440"/>
            <a:ext cx="6627240" cy="121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1" name="CustomShape 7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/>
          </p:nvPr>
        </p:nvSpPr>
        <p:spPr>
          <a:xfrm>
            <a:off x="378148" y="973113"/>
            <a:ext cx="9779972" cy="5616624"/>
          </a:xfrm>
        </p:spPr>
        <p:txBody>
          <a:bodyPr/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8148" y="301680"/>
            <a:ext cx="9995612" cy="1262520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7" y="67046"/>
            <a:ext cx="5245259" cy="666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713" y="67046"/>
            <a:ext cx="4645277" cy="666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3765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7834" y="6860714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954212" y="7134294"/>
            <a:ext cx="8009956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3746520" y="2044080"/>
            <a:ext cx="3198240" cy="218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3746520" y="665034"/>
            <a:ext cx="5429520" cy="109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z="4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234132" y="2078700"/>
            <a:ext cx="3198240" cy="218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0" name="CustomShape 6"/>
          <p:cNvSpPr/>
          <p:nvPr/>
        </p:nvSpPr>
        <p:spPr>
          <a:xfrm>
            <a:off x="3746520" y="4069440"/>
            <a:ext cx="6627240" cy="121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1" name="CustomShape 7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/>
          </p:nvPr>
        </p:nvSpPr>
        <p:spPr>
          <a:xfrm>
            <a:off x="234132" y="665034"/>
            <a:ext cx="10139628" cy="592470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Профилактика  суицидального поведения обучающихся</a:t>
            </a:r>
          </a:p>
          <a:p>
            <a:endParaRPr lang="ru-RU" sz="2400" b="1" dirty="0" smtClean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Раннее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выявление обучающихся группы риска по вероятности проявлений рискового (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аддиктивого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) поведения, находящихся  в  состоянии 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дезадаптации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, эмоционального неблагополучия: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   социально-психологическое 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тестирование обучающихся 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(СПТ)</a:t>
            </a:r>
            <a:endParaRPr lang="ru-RU" sz="2400" b="1" dirty="0">
              <a:latin typeface="+mn-lt"/>
              <a:cs typeface="Times New Roman" pitchFamily="18" charset="0"/>
            </a:endParaRPr>
          </a:p>
          <a:p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8148" y="301680"/>
            <a:ext cx="9995612" cy="1262520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6183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/>
          <p:cNvPicPr/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7834" y="6860714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954212" y="7134294"/>
            <a:ext cx="8009956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3746520" y="2078700"/>
            <a:ext cx="3198240" cy="218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3746520" y="665034"/>
            <a:ext cx="5429520" cy="109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z="4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234132" y="2078700"/>
            <a:ext cx="3198240" cy="218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0" name="CustomShape 6"/>
          <p:cNvSpPr/>
          <p:nvPr/>
        </p:nvSpPr>
        <p:spPr>
          <a:xfrm>
            <a:off x="3746520" y="4069440"/>
            <a:ext cx="6627240" cy="121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1" name="CustomShape 7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73350" y="3458260"/>
            <a:ext cx="53467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/>
          </p:nvPr>
        </p:nvSpPr>
        <p:spPr>
          <a:xfrm>
            <a:off x="234132" y="1769400"/>
            <a:ext cx="10297144" cy="50913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8149" y="253034"/>
            <a:ext cx="9767366" cy="1944215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психолого-педагогические программ, рекомендуемых для организации и проведения профилактической работы в образовательной организации 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Все </a:t>
            </a:r>
            <a:r>
              <a:rPr lang="ru-RU" sz="2800" dirty="0"/>
              <a:t>программы прошли экспертную оценку общероссийской общественной организации «Федерация психологов образования России» и рекомендованы для реализации в образовательных организациях </a:t>
            </a:r>
            <a:br>
              <a:rPr lang="ru-RU" sz="2800" dirty="0"/>
            </a:br>
            <a:r>
              <a:rPr lang="ru-RU" sz="2800" u="sng" dirty="0">
                <a:hlinkClick r:id="rId6"/>
              </a:rPr>
              <a:t>https://rospsy.ru/resultsKP2019</a:t>
            </a:r>
            <a:r>
              <a:rPr lang="ru-RU" sz="2800" dirty="0"/>
              <a:t> </a:t>
            </a:r>
            <a:br>
              <a:rPr lang="ru-RU" sz="2800" dirty="0"/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4621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2"/>
          <p:cNvSpPr/>
          <p:nvPr/>
        </p:nvSpPr>
        <p:spPr>
          <a:xfrm>
            <a:off x="5696410" y="2485281"/>
            <a:ext cx="4543560" cy="146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4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СПАСИБО ЗА </a:t>
            </a:r>
          </a:p>
          <a:p>
            <a:pPr marL="12600">
              <a:lnSpc>
                <a:spcPct val="100000"/>
              </a:lnSpc>
            </a:pPr>
            <a:r>
              <a:rPr lang="ru-RU" sz="48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ВНИМАНИЕ</a:t>
            </a:r>
            <a:endParaRPr lang="ru-RU" sz="4800" b="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pic>
        <p:nvPicPr>
          <p:cNvPr id="1026" name="Picture 2" descr="C:\Users\User2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20" y="1549177"/>
            <a:ext cx="3621087" cy="360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3769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7834" y="6860714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954212" y="7134294"/>
            <a:ext cx="8009956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3746520" y="2044080"/>
            <a:ext cx="3198240" cy="218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3746520" y="665034"/>
            <a:ext cx="5429520" cy="109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z="4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234132" y="2078700"/>
            <a:ext cx="3198240" cy="218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0" name="CustomShape 6"/>
          <p:cNvSpPr/>
          <p:nvPr/>
        </p:nvSpPr>
        <p:spPr>
          <a:xfrm>
            <a:off x="3746520" y="4069440"/>
            <a:ext cx="6627240" cy="121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1" name="CustomShape 7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4600" y="541065"/>
            <a:ext cx="9623520" cy="792088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ПЕРЕЧЕНЬ ЗАКОНОДАТЕЛЬНЫХ И НОРМАТИВНЫХ ПРАВОВЫХ АКТОВ, РЕГУЛИРУЮЩИХ ПРОФИЛАКТИКУ СУИЦИДАЛЬНОГО ПОВЕДЕНИЯ ОБУЧАЮЩИХСЯ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234132" y="1621185"/>
            <a:ext cx="10297144" cy="5039966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Конституция Российской Федерации;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Федеральный закон от 29 декабря 2012 г. N 273-ФЗ "Об образовании в Российской Федерации";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Федеральный закон от 24 июля 1998 г. N 124-ФЗ "Об основных гарантиях прав ребенка в Российской Федерации";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Федеральный закон от 24 июня 1999 г. N 120-ФЗ "Об основах системы профилактики безнадзорности и правонарушений несовершеннолетних";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Федеральный закон от 29 декабря 2010 г. N 436-ФЗ "О защите детей от информации, причиняющей вред их здоровью и развитию";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 7 мая 2018 г. 2018 года N 204 "О национальных целях и стратегических задачах развития Российской Федерации на период до 2024 года";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Распоряжение Правительства Российской Федерации от 29 мая 2015 г. N 996-р "Об утверждении Стратегии развития воспитания в Российской Федерации на период до 2025 года"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78767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7834" y="6860714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954212" y="7134294"/>
            <a:ext cx="8009956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3746520" y="2044080"/>
            <a:ext cx="3198240" cy="218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3746520" y="665034"/>
            <a:ext cx="5429520" cy="109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z="4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234132" y="2078700"/>
            <a:ext cx="3198240" cy="218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0" name="CustomShape 6"/>
          <p:cNvSpPr/>
          <p:nvPr/>
        </p:nvSpPr>
        <p:spPr>
          <a:xfrm>
            <a:off x="3746520" y="4069440"/>
            <a:ext cx="6627240" cy="121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1" name="CustomShape 7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4600" y="665034"/>
            <a:ext cx="9623520" cy="899165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ПЕРЕЧЕНЬ ЗАКОНОДАТЕЛЬНЫХ И НОРМАТИВНЫХ ПРАВОВЫХ АКТОВ, РЕГУЛИРУЮЩИХ ПРОФИЛАКТИКУ СУИЦИДАЛЬНОГО ПОВЕДЕНИЯ ОБУЧАЮЩИХСЯ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378148" y="1760874"/>
            <a:ext cx="9995611" cy="4900276"/>
          </a:xfrm>
        </p:spPr>
        <p:txBody>
          <a:bodyPr/>
          <a:lstStyle/>
          <a:p>
            <a:pPr algn="ctr"/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Приказ министерства образования  Новгородской области </a:t>
            </a:r>
          </a:p>
          <a:p>
            <a:pPr algn="ctr"/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от 22.04.2022 г. №542 «Об организации работы по профилактике суицидального поведения обучающихся образовательных организаций»,  регламентирующий действия образовательных организаций области в направлении профилактики случаев суицидов среди несовершеннолетних, утверждён план мероприятий,  направленный на профилактику суицидального поведения обучающихся образовательных организаций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750399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7834" y="6860714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954212" y="7134294"/>
            <a:ext cx="8009956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3746520" y="2044080"/>
            <a:ext cx="3198240" cy="218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3746520" y="665034"/>
            <a:ext cx="5429520" cy="109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z="4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276126" y="2078700"/>
            <a:ext cx="3198240" cy="218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0" name="CustomShape 6"/>
          <p:cNvSpPr/>
          <p:nvPr/>
        </p:nvSpPr>
        <p:spPr>
          <a:xfrm>
            <a:off x="3746520" y="4069440"/>
            <a:ext cx="6627240" cy="121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1" name="CustomShape 7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6126" y="1477169"/>
            <a:ext cx="1025514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Укрепление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психического здоровья учителей и других работников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самоуважения и положительной самооценки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 эмоций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возможностях оказания помощи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Профилактика суицидального поведения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6183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7834" y="6860714"/>
            <a:ext cx="10711234" cy="73224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954212" y="7134294"/>
            <a:ext cx="8009956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3746520" y="2044080"/>
            <a:ext cx="3198240" cy="218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3746520" y="665034"/>
            <a:ext cx="5429520" cy="109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z="4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276126" y="2078700"/>
            <a:ext cx="3198240" cy="218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0" name="CustomShape 6"/>
          <p:cNvSpPr/>
          <p:nvPr/>
        </p:nvSpPr>
        <p:spPr>
          <a:xfrm>
            <a:off x="3746520" y="4069440"/>
            <a:ext cx="6627240" cy="121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1" name="CustomShape 7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/>
          </p:nvPr>
        </p:nvSpPr>
        <p:spPr>
          <a:xfrm>
            <a:off x="234132" y="1405162"/>
            <a:ext cx="10139628" cy="4248471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с обучающимися и их родителями (законными представителями)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Организация своевременного выявления детей, относящихся к группе риска: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-  Проведение социально-психологического тестирования обучающихся,    направленного на раннее выявление незаконного потребления наркотических средств и психотропных веществ;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- Проведение психолого-педагогического обследования «Определение уровня социализации обучающихся 8-х, 10-х классов, определение предпосылок формирования социализации обучающихся 4-х, 6-х классов;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обучающимися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профилактических мероприятий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направленных на формирование 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них позитивного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мышления, принципов здорового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образа жизни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предупреждение суицидального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поведения;</a:t>
            </a:r>
          </a:p>
          <a:p>
            <a:pPr algn="l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4600" y="325041"/>
            <a:ext cx="9623520" cy="576064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Профилактика суицидального поведения  в образовательных организациях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366169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7834" y="6860714"/>
            <a:ext cx="10711234" cy="73224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954212" y="7134294"/>
            <a:ext cx="8009956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3746520" y="2044080"/>
            <a:ext cx="3198240" cy="218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3746520" y="665034"/>
            <a:ext cx="5429520" cy="109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z="4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276126" y="2078700"/>
            <a:ext cx="3198240" cy="218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0" name="CustomShape 6"/>
          <p:cNvSpPr/>
          <p:nvPr/>
        </p:nvSpPr>
        <p:spPr>
          <a:xfrm>
            <a:off x="3746520" y="4069440"/>
            <a:ext cx="6627240" cy="121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1" name="CustomShape 7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/>
          </p:nvPr>
        </p:nvSpPr>
        <p:spPr>
          <a:xfrm>
            <a:off x="90116" y="1333154"/>
            <a:ext cx="10441160" cy="552756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обучающимися и их родителями (законными представителями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и проведение  классных часов и бесед с обучающимися на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тему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кибербезопасности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том числе по вопросам безопасности в      социальных сетях;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и проведение для обучающихся тренингов, круглых столов, мероприятий, являющихся  альтернативными отклоняющемуся поведению (экскурсии,  творческие проекты, конкурсы и другое), направленных на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профилактику суицидальных поведения;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тематических собраний для родителей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законных представителей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по вопросам эмоционального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неблагополучия, суицидальных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намерений детей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подростков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4600" y="325040"/>
            <a:ext cx="9623520" cy="887913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Профилактика суицидального поведения  в образовательных организациях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891004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3"/>
          <p:cNvSpPr/>
          <p:nvPr/>
        </p:nvSpPr>
        <p:spPr>
          <a:xfrm>
            <a:off x="1098228" y="250829"/>
            <a:ext cx="8077812" cy="109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              </a:t>
            </a:r>
          </a:p>
        </p:txBody>
      </p:sp>
      <p:pic>
        <p:nvPicPr>
          <p:cNvPr id="7" name="Рисунок 6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17834" y="6860714"/>
            <a:ext cx="10809720" cy="732240"/>
          </a:xfrm>
          <a:prstGeom prst="rect">
            <a:avLst/>
          </a:prstGeom>
          <a:ln>
            <a:noFill/>
          </a:ln>
        </p:spPr>
      </p:pic>
      <p:sp>
        <p:nvSpPr>
          <p:cNvPr id="10" name="CustomShape 1"/>
          <p:cNvSpPr/>
          <p:nvPr/>
        </p:nvSpPr>
        <p:spPr>
          <a:xfrm>
            <a:off x="954212" y="7134294"/>
            <a:ext cx="8009956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" name="CustomShape 7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/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2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2540" y="1015997"/>
            <a:ext cx="92219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815449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Профилактика суицидального поведения  в образовательных организациях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>
          <a:xfrm>
            <a:off x="234132" y="1346669"/>
            <a:ext cx="10225136" cy="5315076"/>
          </a:xfrm>
        </p:spPr>
        <p:txBody>
          <a:bodyPr/>
          <a:lstStyle/>
          <a:p>
            <a:pPr marL="82550" indent="0">
              <a:buFont typeface="Wingdings 2" pitchFamily="18" charset="2"/>
              <a:buNone/>
            </a:pPr>
            <a:r>
              <a:rPr lang="ru-RU" sz="2400" b="1" dirty="0" smtClean="0"/>
              <a:t>     </a:t>
            </a:r>
          </a:p>
          <a:p>
            <a:pPr marL="82550" indent="0">
              <a:buFont typeface="Wingdings 2" pitchFamily="18" charset="2"/>
              <a:buNone/>
            </a:pPr>
            <a:r>
              <a:rPr lang="ru-RU" sz="2400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Информационная и организационно-методическая работа</a:t>
            </a:r>
          </a:p>
          <a:p>
            <a:pPr marL="42545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Распространение памяток по профилактике суицидов среди обучающихся и их родителей (законных представителей);</a:t>
            </a:r>
          </a:p>
          <a:p>
            <a:pPr marL="42545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Размещение информации о работе телефонов доверия, служб, способных оказать помощь в сложной ситуации, на стендах и официальных сайтах образовательных организаций.</a:t>
            </a:r>
          </a:p>
          <a:p>
            <a:pPr marL="82550" indent="0">
              <a:buFont typeface="Wingdings 2" pitchFamily="18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с педагогическими работниками</a:t>
            </a:r>
          </a:p>
          <a:p>
            <a:pPr marL="42545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семинаров по вопросам профилактики эмоционального неблагополучия, суицидальных намерений у детей и подростков, на которых рассматриваются проблемы суицидов среди подростков, мотивы и особенности суицидального поведения, факторы суицидального риска, признаки эмоционального неблагополучия.</a:t>
            </a:r>
          </a:p>
          <a:p>
            <a:pPr marL="825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2400" dirty="0"/>
              <a:t> </a:t>
            </a:r>
          </a:p>
          <a:p>
            <a:pPr algn="l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219885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" y="6860714"/>
            <a:ext cx="10693400" cy="73224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954212" y="7134294"/>
            <a:ext cx="8009956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ГОБУ НОЦППМС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3746520" y="692280"/>
            <a:ext cx="5429520" cy="109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594172" y="660816"/>
            <a:ext cx="8145324" cy="30334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6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7"/>
          <p:cNvSpPr/>
          <p:nvPr/>
        </p:nvSpPr>
        <p:spPr>
          <a:xfrm>
            <a:off x="9842400" y="7075800"/>
            <a:ext cx="378720" cy="2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" name="Picture 2" descr="C:\Users\User2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6909546"/>
            <a:ext cx="575726" cy="5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body"/>
          </p:nvPr>
        </p:nvSpPr>
        <p:spPr>
          <a:xfrm>
            <a:off x="274458" y="452003"/>
            <a:ext cx="10225136" cy="6408711"/>
          </a:xfrm>
        </p:spPr>
        <p:txBody>
          <a:bodyPr/>
          <a:lstStyle/>
          <a:p>
            <a:pPr marL="0" lv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lv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1. Систематическое разностороннее педагогическое просвещение родителей о:</a:t>
            </a:r>
          </a:p>
          <a:p>
            <a:pPr marL="0" lvl="0" indent="0"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   - психологических особенностях подросткового и юношеского возраста</a:t>
            </a:r>
          </a:p>
          <a:p>
            <a:pPr marL="0" lvl="0" indent="0"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    - особенностях поведения подростка с суицидальными намерениями</a:t>
            </a:r>
          </a:p>
          <a:p>
            <a:pPr marL="0" lv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создании безопасной атмосферы в семье</a:t>
            </a:r>
          </a:p>
          <a:p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    - имеющихся психологических службах</a:t>
            </a:r>
          </a:p>
          <a:p>
            <a:pPr marL="0" indent="0"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    2. Привлечение родителей к активному участию в учебно-воспитательном процессе</a:t>
            </a:r>
          </a:p>
          <a:p>
            <a:endParaRPr lang="ru-RU" sz="2400" dirty="0" smtClean="0"/>
          </a:p>
          <a:p>
            <a:endParaRPr lang="ru-RU" sz="2400" b="1" dirty="0">
              <a:effectLst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4600" y="325042"/>
            <a:ext cx="9623520" cy="915158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Направления работы с родителями по профилактике суицида</a:t>
            </a:r>
            <a:b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/>
              </a:rPr>
              <a:t/>
            </a:r>
            <a:br>
              <a:rPr lang="ru-RU" sz="2800" b="1" dirty="0" smtClean="0">
                <a:effectLst/>
              </a:rPr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137894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4068</TotalTime>
  <Words>1277</Words>
  <Application>Microsoft Office PowerPoint</Application>
  <PresentationFormat>Произвольный</PresentationFormat>
  <Paragraphs>229</Paragraphs>
  <Slides>21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Презентация PowerPoint</vt:lpstr>
      <vt:lpstr>  </vt:lpstr>
      <vt:lpstr>  ПЕРЕЧЕНЬ ЗАКОНОДАТЕЛЬНЫХ И НОРМАТИВНЫХ ПРАВОВЫХ АКТОВ, РЕГУЛИРУЮЩИХ ПРОФИЛАКТИКУ СУИЦИДАЛЬНОГО ПОВЕДЕНИЯ ОБУЧАЮЩИХСЯ  </vt:lpstr>
      <vt:lpstr>ПЕРЕЧЕНЬ ЗАКОНОДАТЕЛЬНЫХ И НОРМАТИВНЫХ ПРАВОВЫХ АКТОВ, РЕГУЛИРУЮЩИХ ПРОФИЛАКТИКУ СУИЦИДАЛЬНОГО ПОВЕДЕНИЯ ОБУЧАЮЩИХСЯ  </vt:lpstr>
      <vt:lpstr>Профилактика суицидального поведения</vt:lpstr>
      <vt:lpstr> Профилактика суицидального поведения  в образовательных организациях</vt:lpstr>
      <vt:lpstr>Профилактика суицидального поведения  в образовательных организациях</vt:lpstr>
      <vt:lpstr>Профилактика суицидального поведения  в образовательных организациях</vt:lpstr>
      <vt:lpstr>   Направления работы с родителями по профилактике суицида  </vt:lpstr>
      <vt:lpstr>  Что делать, если педагог заметил у обучающегося признаки самоповреждающего поведения? </vt:lpstr>
      <vt:lpstr>Социально-психологическое тестирование обучающихся (СПТ)</vt:lpstr>
      <vt:lpstr> Факторы риска и факторы защиты   </vt:lpstr>
      <vt:lpstr>  Результаты проведения СПТ в 2022/2023 учебном году    </vt:lpstr>
      <vt:lpstr>Направления работы специалистов на этапе выявления обучающихся с отклоняющимся поведением</vt:lpstr>
      <vt:lpstr>Алгоритм сопровождения обучающихся группы риска отклоняющегося поведения </vt:lpstr>
      <vt:lpstr>Презентация PowerPoint</vt:lpstr>
      <vt:lpstr> Для повышения эффективности работы по психолого-педагогическому сопровождению обучающихся в образовательной организации необходимо: </vt:lpstr>
      <vt:lpstr> Для повышения эффективности работы по психолого-педагогическому сопровождению обучающихся в образовательной организации </vt:lpstr>
      <vt:lpstr>  </vt:lpstr>
      <vt:lpstr>             Реестр психолого-педагогические программ, рекомендуемых для организации и проведения профилактической работы в образовательной организации    Все программы прошли экспертную оценку общероссийской общественной организации «Федерация психологов образования России» и рекомендованы для реализации в образовательных организациях  https://rospsy.ru/resultsKP2019  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Танечка</dc:creator>
  <cp:lastModifiedBy>User4</cp:lastModifiedBy>
  <cp:revision>394</cp:revision>
  <dcterms:created xsi:type="dcterms:W3CDTF">2017-03-10T15:25:40Z</dcterms:created>
  <dcterms:modified xsi:type="dcterms:W3CDTF">2023-10-31T09:13:07Z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reated">
    <vt:filetime>2017-03-03T00:00:00Z</vt:filetime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astSaved">
    <vt:filetime>2017-03-10T00:00:00Z</vt:filetime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17</vt:i4>
  </property>
  <property fmtid="{D5CDD505-2E9C-101B-9397-08002B2CF9AE}" pid="10" name="PresentationFormat">
    <vt:lpwstr>Произвольный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22</vt:i4>
  </property>
</Properties>
</file>